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2"/>
  </p:notesMasterIdLst>
  <p:handoutMasterIdLst>
    <p:handoutMasterId r:id="rId23"/>
  </p:handoutMasterIdLst>
  <p:sldIdLst>
    <p:sldId id="256" r:id="rId2"/>
    <p:sldId id="323" r:id="rId3"/>
    <p:sldId id="307" r:id="rId4"/>
    <p:sldId id="270" r:id="rId5"/>
    <p:sldId id="318" r:id="rId6"/>
    <p:sldId id="324" r:id="rId7"/>
    <p:sldId id="325" r:id="rId8"/>
    <p:sldId id="317" r:id="rId9"/>
    <p:sldId id="333" r:id="rId10"/>
    <p:sldId id="334" r:id="rId11"/>
    <p:sldId id="336" r:id="rId12"/>
    <p:sldId id="337" r:id="rId13"/>
    <p:sldId id="292" r:id="rId14"/>
    <p:sldId id="330" r:id="rId15"/>
    <p:sldId id="288" r:id="rId16"/>
    <p:sldId id="285" r:id="rId17"/>
    <p:sldId id="308" r:id="rId18"/>
    <p:sldId id="311" r:id="rId19"/>
    <p:sldId id="304" r:id="rId20"/>
    <p:sldId id="335" r:id="rId2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000099"/>
    <a:srgbClr val="FFFF9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2" autoAdjust="0"/>
    <p:restoredTop sz="76225" autoAdjust="0"/>
  </p:normalViewPr>
  <p:slideViewPr>
    <p:cSldViewPr showGuides="1">
      <p:cViewPr>
        <p:scale>
          <a:sx n="65" d="100"/>
          <a:sy n="65" d="100"/>
        </p:scale>
        <p:origin x="-1920" y="-108"/>
      </p:cViewPr>
      <p:guideLst>
        <p:guide orient="horz" pos="1680"/>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1" d="100"/>
          <a:sy n="61" d="100"/>
        </p:scale>
        <p:origin x="-1698" y="-4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20483"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GB"/>
          </a:p>
        </p:txBody>
      </p:sp>
      <p:sp>
        <p:nvSpPr>
          <p:cNvPr id="20484"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1CB6BE52-72AF-4D35-8338-CF1C9FD03A21}" type="slidenum">
              <a:rPr lang="en-GB"/>
              <a:pPr>
                <a:defRPr/>
              </a:pPr>
              <a:t>‹#›</a:t>
            </a:fld>
            <a:endParaRPr lang="en-GB"/>
          </a:p>
        </p:txBody>
      </p:sp>
    </p:spTree>
    <p:extLst>
      <p:ext uri="{BB962C8B-B14F-4D97-AF65-F5344CB8AC3E}">
        <p14:creationId xmlns:p14="http://schemas.microsoft.com/office/powerpoint/2010/main" val="1732034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31747"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GB"/>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5C6D09E9-A6C1-4578-8CBD-DF3C4C04CB1B}" type="slidenum">
              <a:rPr lang="en-GB"/>
              <a:pPr>
                <a:defRPr/>
              </a:pPr>
              <a:t>‹#›</a:t>
            </a:fld>
            <a:endParaRPr lang="en-GB"/>
          </a:p>
        </p:txBody>
      </p:sp>
    </p:spTree>
    <p:extLst>
      <p:ext uri="{BB962C8B-B14F-4D97-AF65-F5344CB8AC3E}">
        <p14:creationId xmlns:p14="http://schemas.microsoft.com/office/powerpoint/2010/main" val="3556294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a:ln/>
        </p:spPr>
      </p:sp>
      <p:sp>
        <p:nvSpPr>
          <p:cNvPr id="32771"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l-GR" smtClean="0"/>
          </a:p>
        </p:txBody>
      </p:sp>
      <p:sp>
        <p:nvSpPr>
          <p:cNvPr id="32772" name="3 - Θέση αριθμού διαφάνειας"/>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FEA04F-59C2-4215-A07D-CD16F2EF08DB}" type="slidenum">
              <a:rPr lang="en-GB" smtClean="0">
                <a:latin typeface="Times New Roman" pitchFamily="18" charset="0"/>
              </a:rPr>
              <a:pPr/>
              <a:t>1</a:t>
            </a:fld>
            <a:endParaRPr lang="en-GB"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a:ln/>
        </p:spPr>
      </p:sp>
      <p:sp>
        <p:nvSpPr>
          <p:cNvPr id="33795"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l-GR" smtClean="0"/>
              <a:t>αποτελεί μια από τις διδακτικές τεχνικές και στρατηγικές μάθησης που έχει ως σκοπό να ενισχύσει την εποικοδομητική και ουσιαστική μάθηση </a:t>
            </a:r>
          </a:p>
          <a:p>
            <a:r>
              <a:rPr lang="el-GR" smtClean="0"/>
              <a:t>συνιστά ένα συνήθη τρόπο για την αναπαράσταση της γνώσης, της οποίας αποτελεί μία ιδεατή εννοιολογική δομή</a:t>
            </a:r>
          </a:p>
          <a:p>
            <a:r>
              <a:rPr lang="el-GR" smtClean="0"/>
              <a:t> Η τεχνική της εννοιολογικής χαρτογράφησης, αποτελεί ένα διαμεσολαβητικό, γνωστικό εργαλείο που ευνοεί την οικοδόμηση νέων γνώσεων, ενισχύει την αλληλεπίδραση και εμπλέκει τα άτομα σε νοητικές διεργασίες για ανάλυση και κριτική αντιμετώπιση του περιεχόμενου της διδασκαλίας, καθώς και στην οργάνωση και αναπαράσταση της γνώσης τους, λαμβάνοντας υπόψη το κοινωνικό και πολιτισμικό περιβάλλον</a:t>
            </a:r>
          </a:p>
          <a:p>
            <a:endParaRPr lang="el-GR" smtClean="0"/>
          </a:p>
        </p:txBody>
      </p:sp>
      <p:sp>
        <p:nvSpPr>
          <p:cNvPr id="33796" name="3 - Θέση αριθμού διαφάνειας"/>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A37B91-A56F-4780-BF5E-C6D2C8449A4B}" type="slidenum">
              <a:rPr lang="en-GB" smtClean="0">
                <a:latin typeface="Times New Roman" pitchFamily="18" charset="0"/>
              </a:rPr>
              <a:pPr/>
              <a:t>2</a:t>
            </a:fld>
            <a:endParaRPr lang="en-GB"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a:ln/>
        </p:spPr>
      </p:sp>
      <p:sp>
        <p:nvSpPr>
          <p:cNvPr id="34819"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l-GR" smtClean="0"/>
              <a:t>Μια έννοια που αποτελεί μια μονάδα πληροφορίας και αναπαρίσταται από μια λέξη, μια φράση ή μια εικόνα. Στη γενική περίπτωση, μια έννοια προσδιορίζεται απλώς από την ετικέτα της </a:t>
            </a:r>
            <a:r>
              <a:rPr lang="en-US" smtClean="0"/>
              <a:t>(label).</a:t>
            </a:r>
          </a:p>
          <a:p>
            <a:r>
              <a:rPr lang="el-GR" smtClean="0"/>
              <a:t>• Ένας σύνδεσμος ανήκει σε μια ειδική κατηγορία εννοιών και περιγράφει πως μια έννοια συνδέεται με μια άλλη. Στη γενική περίπτωση, ένας σύνδεσμος αντιστοιχεί σε μία σχέση που συνδέει δύο έννοιες.</a:t>
            </a:r>
          </a:p>
          <a:p>
            <a:r>
              <a:rPr lang="el-GR" smtClean="0"/>
              <a:t>• Ένα στιγμιότυπο είναι μια πρόταση της μορφής «έννοια –σύνδεσμος – έννοια» και περιγράφει τη σχέση ανάμεσα στις δύο έννοιες.</a:t>
            </a:r>
          </a:p>
        </p:txBody>
      </p:sp>
      <p:sp>
        <p:nvSpPr>
          <p:cNvPr id="34820" name="3 - Θέση αριθμού διαφάνειας"/>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03E902-FE71-4619-9D26-6BBC14E5DB8D}" type="slidenum">
              <a:rPr lang="en-GB" smtClean="0">
                <a:latin typeface="Times New Roman" pitchFamily="18" charset="0"/>
              </a:rPr>
              <a:pPr/>
              <a:t>3</a:t>
            </a:fld>
            <a:endParaRPr lang="en-GB"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a:ln/>
        </p:spPr>
      </p:sp>
      <p:sp>
        <p:nvSpPr>
          <p:cNvPr id="35843"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l-GR" smtClean="0"/>
              <a:t>Παράδειγμα εννοιολογικού χάρτη που δείχνει τι είναι ένας εννοιολογικός χάρτης</a:t>
            </a:r>
          </a:p>
        </p:txBody>
      </p:sp>
      <p:sp>
        <p:nvSpPr>
          <p:cNvPr id="35844" name="3 - Θέση αριθμού διαφάνειας"/>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CB95A8-0128-4129-90A7-D929A4C7B591}" type="slidenum">
              <a:rPr lang="en-GB" smtClean="0">
                <a:latin typeface="Times New Roman" pitchFamily="18" charset="0"/>
              </a:rPr>
              <a:pPr/>
              <a:t>4</a:t>
            </a:fld>
            <a:endParaRPr lang="en-GB"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a:ln/>
        </p:spPr>
      </p:sp>
      <p:sp>
        <p:nvSpPr>
          <p:cNvPr id="37891"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l-GR" smtClean="0"/>
              <a:t>Είναι πολύ  πιο εύκολο στο μυαλό μας να καταλάβει την πληροφορία και να την αποκωδικοποιήσει.</a:t>
            </a:r>
          </a:p>
          <a:p>
            <a:r>
              <a:rPr lang="el-GR" smtClean="0"/>
              <a:t>Ο πιο σημαντικός και μοναδικός παράγοντας που επηρεάζει τη μάθηση είναι τι γνωρίζει ήδη ο μαθητής. Επιβεβαιώστε αυτό και διδάξτε ανάλογα. </a:t>
            </a:r>
          </a:p>
        </p:txBody>
      </p:sp>
      <p:sp>
        <p:nvSpPr>
          <p:cNvPr id="37892" name="3 - Θέση αριθμού διαφάνειας"/>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C5136B-3901-449D-BA08-5C965B22C2A2}" type="slidenum">
              <a:rPr lang="en-GB" smtClean="0">
                <a:latin typeface="Times New Roman" pitchFamily="18" charset="0"/>
              </a:rPr>
              <a:pPr/>
              <a:t>5</a:t>
            </a:fld>
            <a:endParaRPr lang="en-GB"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a:ln/>
        </p:spPr>
      </p:sp>
      <p:sp>
        <p:nvSpPr>
          <p:cNvPr id="38915"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l-GR" smtClean="0"/>
              <a:t>Εποπτικό εργαλείο στη διαδικασία μαθήματος, για οικοδόμηση εννοιών</a:t>
            </a:r>
          </a:p>
          <a:p>
            <a:r>
              <a:rPr lang="el-GR" smtClean="0"/>
              <a:t>(μέσω σύγκρισης δύο ή περισσότερων εννοιολογικών χαρτών),</a:t>
            </a:r>
          </a:p>
        </p:txBody>
      </p:sp>
      <p:sp>
        <p:nvSpPr>
          <p:cNvPr id="38916" name="3 - Θέση αριθμού διαφάνειας"/>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525BD8-B2D8-49ED-9EDB-6970A6CC5603}" type="slidenum">
              <a:rPr lang="en-GB" smtClean="0">
                <a:latin typeface="Times New Roman" pitchFamily="18" charset="0"/>
              </a:rPr>
              <a:pPr/>
              <a:t>6</a:t>
            </a:fld>
            <a:endParaRPr lang="en-GB"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TextEdit="1"/>
          </p:cNvSpPr>
          <p:nvPr>
            <p:ph type="sldImg"/>
          </p:nvPr>
        </p:nvSpPr>
        <p:spPr>
          <a:ln/>
        </p:spPr>
      </p:sp>
      <p:sp>
        <p:nvSpPr>
          <p:cNvPr id="39939"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l-GR" smtClean="0"/>
              <a:t>Οι δραστηριότητες ανάλογα με τα προσδοκώμενα αποτελέσματα και στόχους που επιδιώκεται να επιτευχθούν, μπορεί να αφορούν σε εργασίες</a:t>
            </a:r>
          </a:p>
          <a:p>
            <a:r>
              <a:rPr lang="el-GR" dirty="0" smtClean="0"/>
              <a:t>συμπλήρωση ενός χάρτη, δηλαδή οι μαθητές καλούνται να συμπληρώσουν ένα δομημένο και </a:t>
            </a:r>
            <a:r>
              <a:rPr lang="el-GR" dirty="0" err="1" smtClean="0"/>
              <a:t>ημισυμπληρωμένο</a:t>
            </a:r>
            <a:r>
              <a:rPr lang="el-GR" dirty="0" smtClean="0"/>
              <a:t> χάρτη με έννοιες ή/και με συνδέσμους, και </a:t>
            </a:r>
          </a:p>
        </p:txBody>
      </p:sp>
      <p:sp>
        <p:nvSpPr>
          <p:cNvPr id="39940" name="3 - Θέση αριθμού διαφάνειας"/>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D03F52-C8F4-4926-A2F2-FB9511379CE1}" type="slidenum">
              <a:rPr lang="en-GB" smtClean="0">
                <a:latin typeface="Times New Roman" pitchFamily="18" charset="0"/>
              </a:rPr>
              <a:pPr/>
              <a:t>7</a:t>
            </a:fld>
            <a:endParaRPr lang="en-GB"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a:ln/>
        </p:spPr>
      </p:sp>
      <p:sp>
        <p:nvSpPr>
          <p:cNvPr id="40963"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l-GR" smtClean="0"/>
              <a:t>Αξιολογούμε σε ένα χάρτη:</a:t>
            </a:r>
          </a:p>
        </p:txBody>
      </p:sp>
      <p:sp>
        <p:nvSpPr>
          <p:cNvPr id="40964" name="3 - Θέση αριθμού διαφάνειας"/>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7DD6B1-A116-482D-939C-02D2391F94D3}" type="slidenum">
              <a:rPr lang="en-GB" smtClean="0">
                <a:latin typeface="Times New Roman" pitchFamily="18" charset="0"/>
              </a:rPr>
              <a:pPr/>
              <a:t>8</a:t>
            </a:fld>
            <a:endParaRPr lang="en-GB"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a:ln/>
        </p:spPr>
      </p:sp>
      <p:sp>
        <p:nvSpPr>
          <p:cNvPr id="46083"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l-GR" smtClean="0"/>
              <a:t>Αναγνωρίστε τις βασικές έννοιες του θέματος που θέλετε να αναπτύξετε. </a:t>
            </a:r>
          </a:p>
          <a:p>
            <a:r>
              <a:rPr lang="el-GR" smtClean="0"/>
              <a:t>Ταξινομήστε τις έννοιες τοποθετώντας τις γενικότερες και πιο περιεκτικές στην κορυφή του διαγράμματος. Ομαδοποιήστε τις έννοιες σε τομείς και αναγνωρίστε την αλληλεξάρτηση τους </a:t>
            </a:r>
          </a:p>
          <a:p>
            <a:r>
              <a:rPr lang="el-GR" smtClean="0"/>
              <a:t>Ενώστε τις έννοιες με συνδέσμους. Ονομάστε (αν κρίνετε ότι επιβάλλεται) τους συνδέσμους με λίγες λέξεις που υποδεικνύουν τη σχέση μεταξύ των εννοιών </a:t>
            </a:r>
          </a:p>
          <a:p>
            <a:endParaRPr lang="el-GR" smtClean="0"/>
          </a:p>
        </p:txBody>
      </p:sp>
      <p:sp>
        <p:nvSpPr>
          <p:cNvPr id="46084" name="3 - Θέση αριθμού διαφάνειας"/>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4AC0E1-77A8-4E07-8C86-112C89132F0B}" type="slidenum">
              <a:rPr lang="en-GB" smtClean="0">
                <a:latin typeface="Times New Roman" pitchFamily="18" charset="0"/>
              </a:rPr>
              <a:pPr/>
              <a:t>14</a:t>
            </a:fld>
            <a:endParaRPr lang="en-GB"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Ι. Παδιώτης Σ.Ε.Ε. ΠΕ83 ΠΕ.Κ.Ε.Σ. ΗΠΕΙΡΟΥ</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F7423B9-F0FD-491B-9ECB-7936652476E2}" type="slidenum">
              <a:rPr lang="el-GR"/>
              <a:pPr>
                <a:defRPr/>
              </a:pPr>
              <a:t>‹#›</a:t>
            </a:fld>
            <a:endParaRPr lang="el-GR"/>
          </a:p>
        </p:txBody>
      </p:sp>
    </p:spTree>
    <p:extLst>
      <p:ext uri="{BB962C8B-B14F-4D97-AF65-F5344CB8AC3E}">
        <p14:creationId xmlns:p14="http://schemas.microsoft.com/office/powerpoint/2010/main" val="215834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Ι. Παδιώτης Σ.Ε.Ε. ΠΕ83 ΠΕ.Κ.Ε.Σ. ΗΠΕΙΡΟΥ</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925E9A5-4303-4183-9B01-4260E492C5EB}" type="slidenum">
              <a:rPr lang="el-GR"/>
              <a:pPr>
                <a:defRPr/>
              </a:pPr>
              <a:t>‹#›</a:t>
            </a:fld>
            <a:endParaRPr lang="el-GR"/>
          </a:p>
        </p:txBody>
      </p:sp>
    </p:spTree>
    <p:extLst>
      <p:ext uri="{BB962C8B-B14F-4D97-AF65-F5344CB8AC3E}">
        <p14:creationId xmlns:p14="http://schemas.microsoft.com/office/powerpoint/2010/main" val="89618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Ι. Παδιώτης Σ.Ε.Ε. ΠΕ83 ΠΕ.Κ.Ε.Σ. ΗΠΕΙΡΟΥ</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E8538CD-35AA-463C-9DF2-94FDDB6CA23E}" type="slidenum">
              <a:rPr lang="el-GR"/>
              <a:pPr>
                <a:defRPr/>
              </a:pPr>
              <a:t>‹#›</a:t>
            </a:fld>
            <a:endParaRPr lang="el-GR"/>
          </a:p>
        </p:txBody>
      </p:sp>
    </p:spTree>
    <p:extLst>
      <p:ext uri="{BB962C8B-B14F-4D97-AF65-F5344CB8AC3E}">
        <p14:creationId xmlns:p14="http://schemas.microsoft.com/office/powerpoint/2010/main" val="259313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Ι. Παδιώτης Σ.Ε.Ε. ΠΕ83 ΠΕ.Κ.Ε.Σ. ΗΠΕΙΡΟΥ</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0EFB15B-E810-4161-B38E-83FD8A40E0C3}" type="slidenum">
              <a:rPr lang="el-GR"/>
              <a:pPr>
                <a:defRPr/>
              </a:pPr>
              <a:t>‹#›</a:t>
            </a:fld>
            <a:endParaRPr lang="el-GR"/>
          </a:p>
        </p:txBody>
      </p:sp>
    </p:spTree>
    <p:extLst>
      <p:ext uri="{BB962C8B-B14F-4D97-AF65-F5344CB8AC3E}">
        <p14:creationId xmlns:p14="http://schemas.microsoft.com/office/powerpoint/2010/main" val="47456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Ι. Παδιώτης Σ.Ε.Ε. ΠΕ83 ΠΕ.Κ.Ε.Σ. ΗΠΕΙΡΟΥ</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7D87FF0-DB49-4A7E-80A9-C443458C96CB}" type="slidenum">
              <a:rPr lang="el-GR"/>
              <a:pPr>
                <a:defRPr/>
              </a:pPr>
              <a:t>‹#›</a:t>
            </a:fld>
            <a:endParaRPr lang="el-GR"/>
          </a:p>
        </p:txBody>
      </p:sp>
    </p:spTree>
    <p:extLst>
      <p:ext uri="{BB962C8B-B14F-4D97-AF65-F5344CB8AC3E}">
        <p14:creationId xmlns:p14="http://schemas.microsoft.com/office/powerpoint/2010/main" val="394334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smtClean="0"/>
              <a:t>Ι. Παδιώτης Σ.Ε.Ε. ΠΕ83 ΠΕ.Κ.Ε.Σ. ΗΠΕΙΡΟΥ</a:t>
            </a: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8753A0D-0451-4A7E-AA50-87E80C565DE9}" type="slidenum">
              <a:rPr lang="el-GR"/>
              <a:pPr>
                <a:defRPr/>
              </a:pPr>
              <a:t>‹#›</a:t>
            </a:fld>
            <a:endParaRPr lang="el-GR"/>
          </a:p>
        </p:txBody>
      </p:sp>
    </p:spTree>
    <p:extLst>
      <p:ext uri="{BB962C8B-B14F-4D97-AF65-F5344CB8AC3E}">
        <p14:creationId xmlns:p14="http://schemas.microsoft.com/office/powerpoint/2010/main" val="333201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smtClean="0"/>
              <a:t>Ι. Παδιώτης Σ.Ε.Ε. ΠΕ83 ΠΕ.Κ.Ε.Σ. ΗΠΕΙΡΟΥ</a:t>
            </a: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02A53188-541F-427E-9620-EF3CB2D287BB}" type="slidenum">
              <a:rPr lang="el-GR"/>
              <a:pPr>
                <a:defRPr/>
              </a:pPr>
              <a:t>‹#›</a:t>
            </a:fld>
            <a:endParaRPr lang="el-GR"/>
          </a:p>
        </p:txBody>
      </p:sp>
    </p:spTree>
    <p:extLst>
      <p:ext uri="{BB962C8B-B14F-4D97-AF65-F5344CB8AC3E}">
        <p14:creationId xmlns:p14="http://schemas.microsoft.com/office/powerpoint/2010/main" val="148018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t>Ι. Παδιώτης Σ.Ε.Ε. ΠΕ83 ΠΕ.Κ.Ε.Σ. ΗΠΕΙΡΟΥ</a:t>
            </a: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FA10C08C-D8ED-49B4-9A11-2CC484A36D80}" type="slidenum">
              <a:rPr lang="el-GR"/>
              <a:pPr>
                <a:defRPr/>
              </a:pPr>
              <a:t>‹#›</a:t>
            </a:fld>
            <a:endParaRPr lang="el-GR"/>
          </a:p>
        </p:txBody>
      </p:sp>
    </p:spTree>
    <p:extLst>
      <p:ext uri="{BB962C8B-B14F-4D97-AF65-F5344CB8AC3E}">
        <p14:creationId xmlns:p14="http://schemas.microsoft.com/office/powerpoint/2010/main" val="1418114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smtClean="0"/>
              <a:t>Ι. Παδιώτης Σ.Ε.Ε. ΠΕ83 ΠΕ.Κ.Ε.Σ. ΗΠΕΙΡΟΥ</a:t>
            </a: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0FC8E148-FC1F-4854-9776-B2A40E6E6D9D}" type="slidenum">
              <a:rPr lang="el-GR"/>
              <a:pPr>
                <a:defRPr/>
              </a:pPr>
              <a:t>‹#›</a:t>
            </a:fld>
            <a:endParaRPr lang="el-GR"/>
          </a:p>
        </p:txBody>
      </p:sp>
    </p:spTree>
    <p:extLst>
      <p:ext uri="{BB962C8B-B14F-4D97-AF65-F5344CB8AC3E}">
        <p14:creationId xmlns:p14="http://schemas.microsoft.com/office/powerpoint/2010/main" val="84217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smtClean="0"/>
              <a:t>Ι. Παδιώτης Σ.Ε.Ε. ΠΕ83 ΠΕ.Κ.Ε.Σ. ΗΠΕΙΡΟΥ</a:t>
            </a: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779537FF-2E90-4A32-AA5D-A83228714D55}" type="slidenum">
              <a:rPr lang="el-GR"/>
              <a:pPr>
                <a:defRPr/>
              </a:pPr>
              <a:t>‹#›</a:t>
            </a:fld>
            <a:endParaRPr lang="el-GR"/>
          </a:p>
        </p:txBody>
      </p:sp>
    </p:spTree>
    <p:extLst>
      <p:ext uri="{BB962C8B-B14F-4D97-AF65-F5344CB8AC3E}">
        <p14:creationId xmlns:p14="http://schemas.microsoft.com/office/powerpoint/2010/main" val="179317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smtClean="0"/>
              <a:t>Ι. Παδιώτης Σ.Ε.Ε. ΠΕ83 ΠΕ.Κ.Ε.Σ. ΗΠΕΙΡΟΥ</a:t>
            </a: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F5A0214C-829E-4FDA-8512-313B1B152A28}" type="slidenum">
              <a:rPr lang="el-GR"/>
              <a:pPr>
                <a:defRPr/>
              </a:pPr>
              <a:t>‹#›</a:t>
            </a:fld>
            <a:endParaRPr lang="el-GR"/>
          </a:p>
        </p:txBody>
      </p:sp>
    </p:spTree>
    <p:extLst>
      <p:ext uri="{BB962C8B-B14F-4D97-AF65-F5344CB8AC3E}">
        <p14:creationId xmlns:p14="http://schemas.microsoft.com/office/powerpoint/2010/main" val="204460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208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208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l-GR" smtClean="0"/>
              <a:t>Ι. Παδιώτης Σ.Ε.Ε. ΠΕ83 ΠΕ.Κ.Ε.Σ. ΗΠΕΙΡΟΥ</a:t>
            </a:r>
            <a:endParaRPr lang="el-GR"/>
          </a:p>
        </p:txBody>
      </p:sp>
      <p:sp>
        <p:nvSpPr>
          <p:cNvPr id="1208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CC7A514-9DE3-4988-B1D5-68D4CB77C84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08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208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208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0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120835"/>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12083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12083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12083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120835"/>
                        </p:tgtEl>
                        <p:attrNameLst>
                          <p:attrName>style.visibility</p:attrName>
                        </p:attrNameLst>
                      </p:cBhvr>
                      <p:to>
                        <p:strVal val="visible"/>
                      </p:to>
                    </p:set>
                  </p:childTnLst>
                </p:cTn>
              </p:par>
            </p:tnLst>
          </p:tmpl>
        </p:tmplLst>
      </p:bldP>
    </p:bld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AF2AC6-EBF4-48E8-B08D-C2C614E8969F}" type="slidenum">
              <a:rPr lang="el-GR" smtClean="0"/>
              <a:pPr eaLnBrk="1" hangingPunct="1"/>
              <a:t>1</a:t>
            </a:fld>
            <a:endParaRPr lang="el-GR" smtClean="0"/>
          </a:p>
        </p:txBody>
      </p:sp>
      <p:sp>
        <p:nvSpPr>
          <p:cNvPr id="2051" name="Rectangle 5"/>
          <p:cNvSpPr>
            <a:spLocks noGrp="1" noChangeArrowheads="1"/>
          </p:cNvSpPr>
          <p:nvPr>
            <p:ph type="subTitle" idx="1"/>
          </p:nvPr>
        </p:nvSpPr>
        <p:spPr>
          <a:xfrm>
            <a:off x="500063" y="2928938"/>
            <a:ext cx="8001000" cy="2928937"/>
          </a:xfrm>
        </p:spPr>
        <p:txBody>
          <a:bodyPr/>
          <a:lstStyle/>
          <a:p>
            <a:pPr eaLnBrk="1" hangingPunct="1">
              <a:lnSpc>
                <a:spcPct val="250000"/>
              </a:lnSpc>
            </a:pPr>
            <a:r>
              <a:rPr lang="el-GR" b="1" smtClean="0"/>
              <a:t>Εννοιολογικοί Χάρτες (</a:t>
            </a:r>
            <a:r>
              <a:rPr lang="en-US" b="1" smtClean="0"/>
              <a:t>concept maps</a:t>
            </a:r>
            <a:r>
              <a:rPr lang="el-GR" b="1" smtClean="0"/>
              <a:t>) και οι εφαρμογές τους στη διδασκαλία</a:t>
            </a:r>
            <a:endParaRPr lang="en-GB" b="1" smtClean="0"/>
          </a:p>
        </p:txBody>
      </p:sp>
      <p:pic>
        <p:nvPicPr>
          <p:cNvPr id="2052" name="Picture 1032" descr="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143000"/>
            <a:ext cx="2357438"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 TextBox"/>
          <p:cNvSpPr txBox="1"/>
          <p:nvPr/>
        </p:nvSpPr>
        <p:spPr>
          <a:xfrm>
            <a:off x="785813" y="214313"/>
            <a:ext cx="8001000" cy="1108075"/>
          </a:xfrm>
          <a:prstGeom prst="rect">
            <a:avLst/>
          </a:prstGeom>
          <a:noFill/>
        </p:spPr>
        <p:txBody>
          <a:bodyPr>
            <a:spAutoFit/>
          </a:bodyPr>
          <a:lstStyle/>
          <a:p>
            <a:pPr algn="ctr">
              <a:defRPr/>
            </a:pPr>
            <a:r>
              <a:rPr lang="en-US" sz="4800" b="1" kern="0" dirty="0">
                <a:solidFill>
                  <a:srgbClr val="000000"/>
                </a:solidFill>
                <a:effectLst>
                  <a:outerShdw blurRad="38100" dist="38100" dir="2700000" algn="tl">
                    <a:srgbClr val="000000">
                      <a:alpha val="43137"/>
                    </a:srgbClr>
                  </a:outerShdw>
                </a:effectLst>
                <a:latin typeface="Arial"/>
                <a:ea typeface="+mj-ea"/>
                <a:cs typeface="+mj-cs"/>
              </a:rPr>
              <a:t>X</a:t>
            </a:r>
            <a:r>
              <a:rPr lang="el-GR" sz="4800" b="1" kern="0" dirty="0" err="1">
                <a:solidFill>
                  <a:srgbClr val="000000"/>
                </a:solidFill>
                <a:effectLst>
                  <a:outerShdw blurRad="38100" dist="38100" dir="2700000" algn="tl">
                    <a:srgbClr val="000000">
                      <a:alpha val="43137"/>
                    </a:srgbClr>
                  </a:outerShdw>
                </a:effectLst>
                <a:latin typeface="Arial"/>
                <a:ea typeface="+mj-ea"/>
                <a:cs typeface="+mj-cs"/>
              </a:rPr>
              <a:t>αρτογράφηση</a:t>
            </a:r>
            <a:r>
              <a:rPr lang="el-GR" sz="4800" b="1" kern="0" dirty="0">
                <a:solidFill>
                  <a:srgbClr val="000000"/>
                </a:solidFill>
                <a:effectLst>
                  <a:outerShdw blurRad="38100" dist="38100" dir="2700000" algn="tl">
                    <a:srgbClr val="000000">
                      <a:alpha val="43137"/>
                    </a:srgbClr>
                  </a:outerShdw>
                </a:effectLst>
                <a:latin typeface="Arial"/>
                <a:ea typeface="+mj-ea"/>
                <a:cs typeface="+mj-cs"/>
              </a:rPr>
              <a:t> Εννοιών</a:t>
            </a:r>
            <a:r>
              <a:rPr lang="en-US" sz="4800" b="1" kern="0" dirty="0">
                <a:solidFill>
                  <a:srgbClr val="000000"/>
                </a:solidFill>
                <a:effectLst>
                  <a:outerShdw blurRad="38100" dist="38100" dir="2700000" algn="tl">
                    <a:srgbClr val="000000">
                      <a:alpha val="43137"/>
                    </a:srgbClr>
                  </a:outerShdw>
                </a:effectLst>
                <a:latin typeface="Arial"/>
                <a:ea typeface="+mj-ea"/>
                <a:cs typeface="+mj-cs"/>
              </a:rPr>
              <a:t/>
            </a:r>
            <a:br>
              <a:rPr lang="en-US" sz="4800" b="1" kern="0" dirty="0">
                <a:solidFill>
                  <a:srgbClr val="000000"/>
                </a:solidFill>
                <a:effectLst>
                  <a:outerShdw blurRad="38100" dist="38100" dir="2700000" algn="tl">
                    <a:srgbClr val="000000">
                      <a:alpha val="43137"/>
                    </a:srgbClr>
                  </a:outerShdw>
                </a:effectLst>
                <a:latin typeface="Arial"/>
                <a:ea typeface="+mj-ea"/>
                <a:cs typeface="+mj-cs"/>
              </a:rPr>
            </a:br>
            <a:endParaRPr lang="el-GR" b="1" dirty="0">
              <a:effectLst>
                <a:outerShdw blurRad="38100" dist="38100" dir="2700000" algn="tl">
                  <a:srgbClr val="000000">
                    <a:alpha val="43137"/>
                  </a:srgbClr>
                </a:outerShdw>
              </a:effectLst>
            </a:endParaRPr>
          </a:p>
        </p:txBody>
      </p:sp>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αριθμού διαφάνειας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1903D9-1A99-4767-84E6-83DEE44A21A6}" type="slidenum">
              <a:rPr lang="el-GR" smtClean="0"/>
              <a:pPr eaLnBrk="1" hangingPunct="1"/>
              <a:t>10</a:t>
            </a:fld>
            <a:endParaRPr lang="el-GR" smtClean="0"/>
          </a:p>
        </p:txBody>
      </p:sp>
      <p:pic>
        <p:nvPicPr>
          <p:cNvPr id="20483"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20788"/>
            <a:ext cx="9144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55776" y="112276"/>
            <a:ext cx="2885726" cy="584775"/>
          </a:xfrm>
          <a:prstGeom prst="rect">
            <a:avLst/>
          </a:prstGeom>
          <a:noFill/>
        </p:spPr>
        <p:txBody>
          <a:bodyPr wrap="none" rtlCol="0">
            <a:spAutoFit/>
          </a:bodyPr>
          <a:lstStyle/>
          <a:p>
            <a:r>
              <a:rPr lang="el-GR" sz="3200" b="1" dirty="0" smtClean="0"/>
              <a:t>ΠΑΡΑΔΕΙΓΜΑ</a:t>
            </a:r>
            <a:endParaRPr lang="el-GR" sz="3200" b="1" dirty="0"/>
          </a:p>
        </p:txBody>
      </p:sp>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30EFB15B-E810-4161-B38E-83FD8A40E0C3}" type="slidenum">
              <a:rPr lang="el-GR" smtClean="0"/>
              <a:pPr>
                <a:defRPr/>
              </a:pPr>
              <a:t>11</a:t>
            </a:fld>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 y="1052736"/>
            <a:ext cx="90201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55776" y="112276"/>
            <a:ext cx="2885726" cy="584775"/>
          </a:xfrm>
          <a:prstGeom prst="rect">
            <a:avLst/>
          </a:prstGeom>
          <a:noFill/>
        </p:spPr>
        <p:txBody>
          <a:bodyPr wrap="none" rtlCol="0">
            <a:spAutoFit/>
          </a:bodyPr>
          <a:lstStyle/>
          <a:p>
            <a:r>
              <a:rPr lang="el-GR" sz="3200" b="1" dirty="0" smtClean="0"/>
              <a:t>ΠΑΡΑΔΕΙΓΜΑ</a:t>
            </a:r>
            <a:endParaRPr lang="el-GR" sz="3200" b="1" dirty="0"/>
          </a:p>
        </p:txBody>
      </p:sp>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extLst>
      <p:ext uri="{BB962C8B-B14F-4D97-AF65-F5344CB8AC3E}">
        <p14:creationId xmlns:p14="http://schemas.microsoft.com/office/powerpoint/2010/main" val="1763030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30EFB15B-E810-4161-B38E-83FD8A40E0C3}" type="slidenum">
              <a:rPr lang="el-GR" smtClean="0"/>
              <a:pPr>
                <a:defRPr/>
              </a:pPr>
              <a:t>12</a:t>
            </a:fld>
            <a:endParaRPr lang="el-GR"/>
          </a:p>
        </p:txBody>
      </p:sp>
      <p:sp>
        <p:nvSpPr>
          <p:cNvPr id="6" name="TextBox 5"/>
          <p:cNvSpPr txBox="1"/>
          <p:nvPr/>
        </p:nvSpPr>
        <p:spPr>
          <a:xfrm>
            <a:off x="2555776" y="112276"/>
            <a:ext cx="2885726" cy="584775"/>
          </a:xfrm>
          <a:prstGeom prst="rect">
            <a:avLst/>
          </a:prstGeom>
          <a:noFill/>
        </p:spPr>
        <p:txBody>
          <a:bodyPr wrap="none" rtlCol="0">
            <a:spAutoFit/>
          </a:bodyPr>
          <a:lstStyle/>
          <a:p>
            <a:r>
              <a:rPr lang="el-GR" sz="3200" b="1" dirty="0" smtClean="0"/>
              <a:t>ΠΑΡΑΔΕΙΓΜΑ</a:t>
            </a:r>
            <a:endParaRPr lang="el-GR" sz="32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897255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extLst>
      <p:ext uri="{BB962C8B-B14F-4D97-AF65-F5344CB8AC3E}">
        <p14:creationId xmlns:p14="http://schemas.microsoft.com/office/powerpoint/2010/main" val="3970808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F136F6-1737-4EE9-8BA8-1FBB770DE30C}" type="slidenum">
              <a:rPr lang="el-GR" smtClean="0"/>
              <a:pPr eaLnBrk="1" hangingPunct="1"/>
              <a:t>13</a:t>
            </a:fld>
            <a:endParaRPr lang="el-GR" smtClean="0"/>
          </a:p>
        </p:txBody>
      </p:sp>
      <p:sp>
        <p:nvSpPr>
          <p:cNvPr id="2" name="Ορθογώνιο 1"/>
          <p:cNvSpPr/>
          <p:nvPr/>
        </p:nvSpPr>
        <p:spPr>
          <a:xfrm>
            <a:off x="539552" y="548680"/>
            <a:ext cx="8136904" cy="2590646"/>
          </a:xfrm>
          <a:prstGeom prst="rect">
            <a:avLst/>
          </a:prstGeom>
        </p:spPr>
        <p:txBody>
          <a:bodyPr wrap="square">
            <a:spAutoFit/>
          </a:bodyPr>
          <a:lstStyle/>
          <a:p>
            <a:pPr>
              <a:lnSpc>
                <a:spcPct val="200000"/>
              </a:lnSpc>
            </a:pPr>
            <a:r>
              <a:rPr lang="el-GR" sz="4400" b="1" dirty="0"/>
              <a:t>Πώς κατασκευάζουμε ένα εννοιολογικό χάρτη;</a:t>
            </a:r>
          </a:p>
        </p:txBody>
      </p:sp>
      <p:sp>
        <p:nvSpPr>
          <p:cNvPr id="3" name="Θέση υποσέλιδου 2"/>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2B985E-0B05-4D01-9968-D7887332C9EA}" type="slidenum">
              <a:rPr lang="el-GR" smtClean="0"/>
              <a:pPr eaLnBrk="1" hangingPunct="1"/>
              <a:t>14</a:t>
            </a:fld>
            <a:endParaRPr lang="el-GR" smtClean="0"/>
          </a:p>
        </p:txBody>
      </p:sp>
      <p:sp>
        <p:nvSpPr>
          <p:cNvPr id="21507" name="5 - Στρογγυλεμένο ορθογώνιο"/>
          <p:cNvSpPr>
            <a:spLocks noChangeArrowheads="1"/>
          </p:cNvSpPr>
          <p:nvPr/>
        </p:nvSpPr>
        <p:spPr bwMode="auto">
          <a:xfrm>
            <a:off x="3429000" y="2571750"/>
            <a:ext cx="2928938" cy="647700"/>
          </a:xfrm>
          <a:prstGeom prst="roundRect">
            <a:avLst>
              <a:gd name="adj" fmla="val 16667"/>
            </a:avLst>
          </a:prstGeom>
          <a:solidFill>
            <a:schemeClr val="accent1"/>
          </a:solidFill>
          <a:ln w="12700" cap="sq" algn="ctr">
            <a:solidFill>
              <a:schemeClr val="tx1"/>
            </a:solidFill>
            <a:round/>
            <a:headEnd type="none" w="sm" len="sm"/>
            <a:tailEnd type="none" w="sm" len="sm"/>
          </a:ln>
        </p:spPr>
        <p:txBody>
          <a:bodyPr>
            <a:spAutoFit/>
          </a:bodyPr>
          <a:lstStyle/>
          <a:p>
            <a:r>
              <a:rPr lang="el-GR" sz="3200" b="1"/>
              <a:t>ανακύκλωση</a:t>
            </a:r>
          </a:p>
        </p:txBody>
      </p:sp>
      <p:cxnSp>
        <p:nvCxnSpPr>
          <p:cNvPr id="21508" name="7 - Ευθεία γραμμή σύνδεσης"/>
          <p:cNvCxnSpPr>
            <a:cxnSpLocks noChangeShapeType="1"/>
          </p:cNvCxnSpPr>
          <p:nvPr/>
        </p:nvCxnSpPr>
        <p:spPr bwMode="auto">
          <a:xfrm flipV="1">
            <a:off x="5500688" y="2071688"/>
            <a:ext cx="500062" cy="428625"/>
          </a:xfrm>
          <a:prstGeom prst="line">
            <a:avLst/>
          </a:prstGeom>
          <a:noFill/>
          <a:ln w="381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1509" name="9 - Ευθύγραμμο βέλος σύνδεσης"/>
          <p:cNvCxnSpPr>
            <a:cxnSpLocks noChangeShapeType="1"/>
          </p:cNvCxnSpPr>
          <p:nvPr/>
        </p:nvCxnSpPr>
        <p:spPr bwMode="auto">
          <a:xfrm rot="5400000" flipH="1" flipV="1">
            <a:off x="6357938" y="1071563"/>
            <a:ext cx="642937" cy="642937"/>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 name="5 - Στρογγυλεμένο ορθογώνιο"/>
          <p:cNvSpPr>
            <a:spLocks noChangeArrowheads="1"/>
          </p:cNvSpPr>
          <p:nvPr/>
        </p:nvSpPr>
        <p:spPr bwMode="auto">
          <a:xfrm>
            <a:off x="6715125" y="0"/>
            <a:ext cx="1714500" cy="1020763"/>
          </a:xfrm>
          <a:prstGeom prst="roundRect">
            <a:avLst>
              <a:gd name="adj" fmla="val 16667"/>
            </a:avLst>
          </a:prstGeom>
          <a:solidFill>
            <a:srgbClr val="92D050"/>
          </a:solidFill>
          <a:ln w="12700" cap="sq" algn="ctr">
            <a:solidFill>
              <a:schemeClr val="tx1"/>
            </a:solidFill>
            <a:round/>
            <a:headEnd type="none" w="sm" len="sm"/>
            <a:tailEnd type="none" w="sm" len="sm"/>
          </a:ln>
        </p:spPr>
        <p:txBody>
          <a:bodyPr>
            <a:spAutoFit/>
          </a:bodyPr>
          <a:lstStyle/>
          <a:p>
            <a:r>
              <a:rPr lang="el-GR" b="1"/>
              <a:t>χαρτί-γυαλί</a:t>
            </a:r>
          </a:p>
          <a:p>
            <a:r>
              <a:rPr lang="el-GR" b="1"/>
              <a:t>αλουμίνιο-ηλεκτρικά</a:t>
            </a:r>
          </a:p>
        </p:txBody>
      </p:sp>
      <p:sp>
        <p:nvSpPr>
          <p:cNvPr id="7" name="5 - Στρογγυλεμένο ορθογώνιο"/>
          <p:cNvSpPr>
            <a:spLocks noChangeArrowheads="1"/>
          </p:cNvSpPr>
          <p:nvPr/>
        </p:nvSpPr>
        <p:spPr bwMode="auto">
          <a:xfrm>
            <a:off x="5143500" y="1643063"/>
            <a:ext cx="1785938" cy="5000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p>
            <a:r>
              <a:rPr lang="el-GR" b="1"/>
              <a:t>περιλαμβάνει</a:t>
            </a:r>
          </a:p>
        </p:txBody>
      </p:sp>
      <p:sp>
        <p:nvSpPr>
          <p:cNvPr id="8" name="7 - Στρογγυλεμένο ορθογώνιο"/>
          <p:cNvSpPr>
            <a:spLocks noChangeArrowheads="1"/>
          </p:cNvSpPr>
          <p:nvPr/>
        </p:nvSpPr>
        <p:spPr bwMode="auto">
          <a:xfrm>
            <a:off x="0" y="0"/>
            <a:ext cx="2857500" cy="1020763"/>
          </a:xfrm>
          <a:prstGeom prst="roundRect">
            <a:avLst>
              <a:gd name="adj" fmla="val 16667"/>
            </a:avLst>
          </a:prstGeom>
          <a:solidFill>
            <a:srgbClr val="92D050"/>
          </a:solidFill>
          <a:ln w="12700" cap="sq" algn="ctr">
            <a:solidFill>
              <a:schemeClr val="tx1"/>
            </a:solidFill>
            <a:round/>
            <a:headEnd type="none" w="sm" len="sm"/>
            <a:tailEnd type="none" w="sm" len="sm"/>
          </a:ln>
        </p:spPr>
        <p:txBody>
          <a:bodyPr>
            <a:spAutoFit/>
          </a:bodyPr>
          <a:lstStyle/>
          <a:p>
            <a:r>
              <a:rPr lang="el-GR" b="1"/>
              <a:t>προστασία περιβάλλοντος-θέσεις εργασίας</a:t>
            </a:r>
          </a:p>
        </p:txBody>
      </p:sp>
      <p:grpSp>
        <p:nvGrpSpPr>
          <p:cNvPr id="2" name="10 - Ομάδα"/>
          <p:cNvGrpSpPr>
            <a:grpSpLocks/>
          </p:cNvGrpSpPr>
          <p:nvPr/>
        </p:nvGrpSpPr>
        <p:grpSpPr bwMode="auto">
          <a:xfrm rot="-5718275">
            <a:off x="1888331" y="1170782"/>
            <a:ext cx="1500187" cy="1428750"/>
            <a:chOff x="1857356" y="1714494"/>
            <a:chExt cx="1500187" cy="1428750"/>
          </a:xfrm>
        </p:grpSpPr>
        <p:cxnSp>
          <p:nvCxnSpPr>
            <p:cNvPr id="22559" name="7 - Ευθεία γραμμή σύνδεσης"/>
            <p:cNvCxnSpPr>
              <a:cxnSpLocks noChangeShapeType="1"/>
            </p:cNvCxnSpPr>
            <p:nvPr/>
          </p:nvCxnSpPr>
          <p:spPr bwMode="auto">
            <a:xfrm flipV="1">
              <a:off x="1857356" y="2571744"/>
              <a:ext cx="642937" cy="571500"/>
            </a:xfrm>
            <a:prstGeom prst="line">
              <a:avLst/>
            </a:prstGeom>
            <a:noFill/>
            <a:ln w="381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60" name="9 - Ευθύγραμμο βέλος σύνδεσης"/>
            <p:cNvCxnSpPr>
              <a:cxnSpLocks noChangeShapeType="1"/>
            </p:cNvCxnSpPr>
            <p:nvPr/>
          </p:nvCxnSpPr>
          <p:spPr bwMode="auto">
            <a:xfrm rot="5400000" flipH="1" flipV="1">
              <a:off x="2857481" y="1714494"/>
              <a:ext cx="500062" cy="500062"/>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2" name="5 - Στρογγυλεμένο ορθογώνιο"/>
          <p:cNvSpPr>
            <a:spLocks noChangeArrowheads="1"/>
          </p:cNvSpPr>
          <p:nvPr/>
        </p:nvSpPr>
        <p:spPr bwMode="auto">
          <a:xfrm>
            <a:off x="1857375" y="1643063"/>
            <a:ext cx="1643063" cy="5000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p>
            <a:r>
              <a:rPr lang="el-GR" b="1"/>
              <a:t>προσφέρει</a:t>
            </a:r>
          </a:p>
        </p:txBody>
      </p:sp>
      <p:grpSp>
        <p:nvGrpSpPr>
          <p:cNvPr id="3" name="12 - Ομάδα"/>
          <p:cNvGrpSpPr>
            <a:grpSpLocks/>
          </p:cNvGrpSpPr>
          <p:nvPr/>
        </p:nvGrpSpPr>
        <p:grpSpPr bwMode="auto">
          <a:xfrm rot="10800000">
            <a:off x="2214563" y="3214688"/>
            <a:ext cx="1500187" cy="1428750"/>
            <a:chOff x="1857356" y="1714494"/>
            <a:chExt cx="1500187" cy="1428750"/>
          </a:xfrm>
        </p:grpSpPr>
        <p:cxnSp>
          <p:nvCxnSpPr>
            <p:cNvPr id="22557" name="7 - Ευθεία γραμμή σύνδεσης"/>
            <p:cNvCxnSpPr>
              <a:cxnSpLocks noChangeShapeType="1"/>
            </p:cNvCxnSpPr>
            <p:nvPr/>
          </p:nvCxnSpPr>
          <p:spPr bwMode="auto">
            <a:xfrm flipV="1">
              <a:off x="1857356" y="2571744"/>
              <a:ext cx="642937" cy="571500"/>
            </a:xfrm>
            <a:prstGeom prst="line">
              <a:avLst/>
            </a:prstGeom>
            <a:noFill/>
            <a:ln w="381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58" name="14 - Ευθύγραμμο βέλος σύνδεσης"/>
            <p:cNvCxnSpPr>
              <a:cxnSpLocks noChangeShapeType="1"/>
            </p:cNvCxnSpPr>
            <p:nvPr/>
          </p:nvCxnSpPr>
          <p:spPr bwMode="auto">
            <a:xfrm rot="5400000" flipH="1" flipV="1">
              <a:off x="2857481" y="1714494"/>
              <a:ext cx="500062" cy="500062"/>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4" name="15 - Ομάδα"/>
          <p:cNvGrpSpPr>
            <a:grpSpLocks/>
          </p:cNvGrpSpPr>
          <p:nvPr/>
        </p:nvGrpSpPr>
        <p:grpSpPr bwMode="auto">
          <a:xfrm rot="5400000">
            <a:off x="5643563" y="3357563"/>
            <a:ext cx="1143000" cy="1143000"/>
            <a:chOff x="1857356" y="1714494"/>
            <a:chExt cx="1500187" cy="1428750"/>
          </a:xfrm>
        </p:grpSpPr>
        <p:cxnSp>
          <p:nvCxnSpPr>
            <p:cNvPr id="22555" name="7 - Ευθεία γραμμή σύνδεσης"/>
            <p:cNvCxnSpPr>
              <a:cxnSpLocks noChangeShapeType="1"/>
            </p:cNvCxnSpPr>
            <p:nvPr/>
          </p:nvCxnSpPr>
          <p:spPr bwMode="auto">
            <a:xfrm flipV="1">
              <a:off x="1857356" y="2571744"/>
              <a:ext cx="642937" cy="571500"/>
            </a:xfrm>
            <a:prstGeom prst="line">
              <a:avLst/>
            </a:prstGeom>
            <a:noFill/>
            <a:ln w="381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56" name="17 - Ευθύγραμμο βέλος σύνδεσης"/>
            <p:cNvCxnSpPr>
              <a:cxnSpLocks noChangeShapeType="1"/>
            </p:cNvCxnSpPr>
            <p:nvPr/>
          </p:nvCxnSpPr>
          <p:spPr bwMode="auto">
            <a:xfrm rot="5400000" flipH="1" flipV="1">
              <a:off x="2857481" y="1714494"/>
              <a:ext cx="500062" cy="500062"/>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9" name="5 - Στρογγυλεμένο ορθογώνιο"/>
          <p:cNvSpPr>
            <a:spLocks noChangeArrowheads="1"/>
          </p:cNvSpPr>
          <p:nvPr/>
        </p:nvSpPr>
        <p:spPr bwMode="auto">
          <a:xfrm>
            <a:off x="2286000" y="3714750"/>
            <a:ext cx="1500188" cy="5000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p>
            <a:r>
              <a:rPr lang="el-GR" b="1"/>
              <a:t>χρειάζεται</a:t>
            </a:r>
          </a:p>
        </p:txBody>
      </p:sp>
      <p:sp>
        <p:nvSpPr>
          <p:cNvPr id="20" name="19 - Στρογγυλεμένο ορθογώνιο"/>
          <p:cNvSpPr>
            <a:spLocks noChangeArrowheads="1"/>
          </p:cNvSpPr>
          <p:nvPr/>
        </p:nvSpPr>
        <p:spPr bwMode="auto">
          <a:xfrm>
            <a:off x="214313" y="4714875"/>
            <a:ext cx="2857500" cy="714375"/>
          </a:xfrm>
          <a:prstGeom prst="roundRect">
            <a:avLst>
              <a:gd name="adj" fmla="val 16667"/>
            </a:avLst>
          </a:prstGeom>
          <a:solidFill>
            <a:srgbClr val="92D050"/>
          </a:solidFill>
          <a:ln w="12700" cap="sq" algn="ctr">
            <a:solidFill>
              <a:schemeClr val="tx1"/>
            </a:solidFill>
            <a:round/>
            <a:headEnd type="none" w="sm" len="sm"/>
            <a:tailEnd type="none" w="sm" len="sm"/>
          </a:ln>
        </p:spPr>
        <p:txBody>
          <a:bodyPr>
            <a:spAutoFit/>
          </a:bodyPr>
          <a:lstStyle/>
          <a:p>
            <a:r>
              <a:rPr lang="el-GR" b="1"/>
              <a:t>συνειδητοποίηση από τους πολίτες</a:t>
            </a:r>
          </a:p>
        </p:txBody>
      </p:sp>
      <p:sp>
        <p:nvSpPr>
          <p:cNvPr id="21" name="20 - Στρογγυλεμένο ορθογώνιο"/>
          <p:cNvSpPr>
            <a:spLocks noChangeArrowheads="1"/>
          </p:cNvSpPr>
          <p:nvPr/>
        </p:nvSpPr>
        <p:spPr bwMode="auto">
          <a:xfrm>
            <a:off x="6000750" y="4572000"/>
            <a:ext cx="2857500" cy="1022350"/>
          </a:xfrm>
          <a:prstGeom prst="roundRect">
            <a:avLst>
              <a:gd name="adj" fmla="val 16667"/>
            </a:avLst>
          </a:prstGeom>
          <a:solidFill>
            <a:srgbClr val="92D050"/>
          </a:solidFill>
          <a:ln w="12700" cap="sq" algn="ctr">
            <a:solidFill>
              <a:schemeClr val="tx1"/>
            </a:solidFill>
            <a:round/>
            <a:headEnd type="none" w="sm" len="sm"/>
            <a:tailEnd type="none" w="sm" len="sm"/>
          </a:ln>
        </p:spPr>
        <p:txBody>
          <a:bodyPr>
            <a:spAutoFit/>
          </a:bodyPr>
          <a:lstStyle/>
          <a:p>
            <a:r>
              <a:rPr lang="el-GR" b="1"/>
              <a:t>οργάνωση και υπόστήριξη από την πολιτεία</a:t>
            </a:r>
          </a:p>
        </p:txBody>
      </p:sp>
      <p:sp>
        <p:nvSpPr>
          <p:cNvPr id="22" name="5 - Στρογγυλεμένο ορθογώνιο"/>
          <p:cNvSpPr>
            <a:spLocks noChangeArrowheads="1"/>
          </p:cNvSpPr>
          <p:nvPr/>
        </p:nvSpPr>
        <p:spPr bwMode="auto">
          <a:xfrm>
            <a:off x="5286375" y="3786188"/>
            <a:ext cx="1500188" cy="5000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p>
            <a:r>
              <a:rPr lang="el-GR" b="1"/>
              <a:t>χρειάζεται</a:t>
            </a:r>
          </a:p>
        </p:txBody>
      </p:sp>
      <p:grpSp>
        <p:nvGrpSpPr>
          <p:cNvPr id="5" name="23 - Ομάδα"/>
          <p:cNvGrpSpPr>
            <a:grpSpLocks/>
          </p:cNvGrpSpPr>
          <p:nvPr/>
        </p:nvGrpSpPr>
        <p:grpSpPr bwMode="auto">
          <a:xfrm rot="-2051679">
            <a:off x="7129463" y="2798763"/>
            <a:ext cx="1500187" cy="1428750"/>
            <a:chOff x="1857356" y="1714494"/>
            <a:chExt cx="1500187" cy="1428750"/>
          </a:xfrm>
        </p:grpSpPr>
        <p:cxnSp>
          <p:nvCxnSpPr>
            <p:cNvPr id="22553" name="7 - Ευθεία γραμμή σύνδεσης"/>
            <p:cNvCxnSpPr>
              <a:cxnSpLocks noChangeShapeType="1"/>
            </p:cNvCxnSpPr>
            <p:nvPr/>
          </p:nvCxnSpPr>
          <p:spPr bwMode="auto">
            <a:xfrm flipV="1">
              <a:off x="1857356" y="2571744"/>
              <a:ext cx="642937" cy="571500"/>
            </a:xfrm>
            <a:prstGeom prst="line">
              <a:avLst/>
            </a:prstGeom>
            <a:noFill/>
            <a:ln w="381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54" name="25 - Ευθύγραμμο βέλος σύνδεσης"/>
            <p:cNvCxnSpPr>
              <a:cxnSpLocks noChangeShapeType="1"/>
            </p:cNvCxnSpPr>
            <p:nvPr/>
          </p:nvCxnSpPr>
          <p:spPr bwMode="auto">
            <a:xfrm rot="5400000" flipH="1" flipV="1">
              <a:off x="2857481" y="1714494"/>
              <a:ext cx="500062" cy="500062"/>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27" name="26 - Στρογγυλεμένο ορθογώνιο"/>
          <p:cNvSpPr>
            <a:spLocks noChangeArrowheads="1"/>
          </p:cNvSpPr>
          <p:nvPr/>
        </p:nvSpPr>
        <p:spPr bwMode="auto">
          <a:xfrm>
            <a:off x="7072313" y="1785938"/>
            <a:ext cx="1785937" cy="714375"/>
          </a:xfrm>
          <a:prstGeom prst="roundRect">
            <a:avLst>
              <a:gd name="adj" fmla="val 16667"/>
            </a:avLst>
          </a:prstGeom>
          <a:solidFill>
            <a:srgbClr val="92D050"/>
          </a:solidFill>
          <a:ln w="12700" cap="sq" algn="ctr">
            <a:solidFill>
              <a:schemeClr val="tx1"/>
            </a:solidFill>
            <a:round/>
            <a:headEnd type="none" w="sm" len="sm"/>
            <a:tailEnd type="none" w="sm" len="sm"/>
          </a:ln>
        </p:spPr>
        <p:txBody>
          <a:bodyPr>
            <a:spAutoFit/>
          </a:bodyPr>
          <a:lstStyle/>
          <a:p>
            <a:r>
              <a:rPr lang="el-GR" b="1"/>
              <a:t>εργοστάσια ανακύκλωσης</a:t>
            </a:r>
          </a:p>
        </p:txBody>
      </p:sp>
      <p:sp>
        <p:nvSpPr>
          <p:cNvPr id="28" name="5 - Στρογγυλεμένο ορθογώνιο"/>
          <p:cNvSpPr>
            <a:spLocks noChangeArrowheads="1"/>
          </p:cNvSpPr>
          <p:nvPr/>
        </p:nvSpPr>
        <p:spPr bwMode="auto">
          <a:xfrm>
            <a:off x="7072313" y="3143250"/>
            <a:ext cx="1500187" cy="5000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p>
            <a:r>
              <a:rPr lang="el-GR" b="1"/>
              <a:t>κατασκευή</a:t>
            </a:r>
          </a:p>
        </p:txBody>
      </p:sp>
      <p:grpSp>
        <p:nvGrpSpPr>
          <p:cNvPr id="9" name="28 - Ομάδα"/>
          <p:cNvGrpSpPr>
            <a:grpSpLocks/>
          </p:cNvGrpSpPr>
          <p:nvPr/>
        </p:nvGrpSpPr>
        <p:grpSpPr bwMode="auto">
          <a:xfrm rot="10800000">
            <a:off x="5072063" y="5572125"/>
            <a:ext cx="931862" cy="885825"/>
            <a:chOff x="1857356" y="1714494"/>
            <a:chExt cx="1500187" cy="1428750"/>
          </a:xfrm>
        </p:grpSpPr>
        <p:cxnSp>
          <p:nvCxnSpPr>
            <p:cNvPr id="22551" name="7 - Ευθεία γραμμή σύνδεσης"/>
            <p:cNvCxnSpPr>
              <a:cxnSpLocks noChangeShapeType="1"/>
            </p:cNvCxnSpPr>
            <p:nvPr/>
          </p:nvCxnSpPr>
          <p:spPr bwMode="auto">
            <a:xfrm flipV="1">
              <a:off x="1857356" y="2571744"/>
              <a:ext cx="642937" cy="571500"/>
            </a:xfrm>
            <a:prstGeom prst="line">
              <a:avLst/>
            </a:prstGeom>
            <a:noFill/>
            <a:ln w="381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52" name="30 - Ευθύγραμμο βέλος σύνδεσης"/>
            <p:cNvCxnSpPr>
              <a:cxnSpLocks noChangeShapeType="1"/>
            </p:cNvCxnSpPr>
            <p:nvPr/>
          </p:nvCxnSpPr>
          <p:spPr bwMode="auto">
            <a:xfrm rot="5400000" flipH="1" flipV="1">
              <a:off x="2857481" y="1714494"/>
              <a:ext cx="500062" cy="500062"/>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32" name="31 - Στρογγυλεμένο ορθογώνιο"/>
          <p:cNvSpPr>
            <a:spLocks noChangeArrowheads="1"/>
          </p:cNvSpPr>
          <p:nvPr/>
        </p:nvSpPr>
        <p:spPr bwMode="auto">
          <a:xfrm>
            <a:off x="3214688" y="6143625"/>
            <a:ext cx="1785937" cy="714375"/>
          </a:xfrm>
          <a:prstGeom prst="roundRect">
            <a:avLst>
              <a:gd name="adj" fmla="val 16667"/>
            </a:avLst>
          </a:prstGeom>
          <a:solidFill>
            <a:srgbClr val="92D050"/>
          </a:solidFill>
          <a:ln w="12700" cap="sq" algn="ctr">
            <a:solidFill>
              <a:schemeClr val="tx1"/>
            </a:solidFill>
            <a:round/>
            <a:headEnd type="none" w="sm" len="sm"/>
            <a:tailEnd type="none" w="sm" len="sm"/>
          </a:ln>
        </p:spPr>
        <p:txBody>
          <a:bodyPr>
            <a:spAutoFit/>
          </a:bodyPr>
          <a:lstStyle/>
          <a:p>
            <a:r>
              <a:rPr lang="el-GR" b="1"/>
              <a:t>κάδοι ανακύκλωσης</a:t>
            </a:r>
          </a:p>
        </p:txBody>
      </p:sp>
      <p:sp>
        <p:nvSpPr>
          <p:cNvPr id="33" name="5 - Στρογγυλεμένο ορθογώνιο"/>
          <p:cNvSpPr>
            <a:spLocks noChangeArrowheads="1"/>
          </p:cNvSpPr>
          <p:nvPr/>
        </p:nvSpPr>
        <p:spPr bwMode="auto">
          <a:xfrm>
            <a:off x="4857750" y="5786438"/>
            <a:ext cx="3143250" cy="8572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p>
            <a:r>
              <a:rPr lang="el-GR" b="1"/>
              <a:t>πρέπει να υπάρχουν</a:t>
            </a:r>
          </a:p>
        </p:txBody>
      </p:sp>
      <p:sp>
        <p:nvSpPr>
          <p:cNvPr id="10" name="Θέση υποσέλιδου 9"/>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2000" fill="hold"/>
                                        <p:tgtEl>
                                          <p:spTgt spid="21507"/>
                                        </p:tgtEl>
                                        <p:attrNameLst>
                                          <p:attrName>ppt_w</p:attrName>
                                        </p:attrNameLst>
                                      </p:cBhvr>
                                      <p:tavLst>
                                        <p:tav tm="0">
                                          <p:val>
                                            <p:fltVal val="0"/>
                                          </p:val>
                                        </p:tav>
                                        <p:tav tm="100000">
                                          <p:val>
                                            <p:strVal val="#ppt_w"/>
                                          </p:val>
                                        </p:tav>
                                      </p:tavLst>
                                    </p:anim>
                                    <p:anim calcmode="lin" valueType="num">
                                      <p:cBhvr>
                                        <p:cTn id="8" dur="2000" fill="hold"/>
                                        <p:tgtEl>
                                          <p:spTgt spid="21507"/>
                                        </p:tgtEl>
                                        <p:attrNameLst>
                                          <p:attrName>ppt_h</p:attrName>
                                        </p:attrNameLst>
                                      </p:cBhvr>
                                      <p:tavLst>
                                        <p:tav tm="0">
                                          <p:val>
                                            <p:fltVal val="0"/>
                                          </p:val>
                                        </p:tav>
                                        <p:tav tm="100000">
                                          <p:val>
                                            <p:strVal val="#ppt_h"/>
                                          </p:val>
                                        </p:tav>
                                      </p:tavLst>
                                    </p:anim>
                                    <p:animEffect transition="in" filter="fade">
                                      <p:cBhvr>
                                        <p:cTn id="9" dur="2000"/>
                                        <p:tgtEl>
                                          <p:spTgt spid="215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1509"/>
                                        </p:tgtEl>
                                        <p:attrNameLst>
                                          <p:attrName>style.visibility</p:attrName>
                                        </p:attrNameLst>
                                      </p:cBhvr>
                                      <p:to>
                                        <p:strVal val="visible"/>
                                      </p:to>
                                    </p:set>
                                    <p:anim calcmode="lin" valueType="num">
                                      <p:cBhvr>
                                        <p:cTn id="14" dur="2000" fill="hold"/>
                                        <p:tgtEl>
                                          <p:spTgt spid="21509"/>
                                        </p:tgtEl>
                                        <p:attrNameLst>
                                          <p:attrName>ppt_w</p:attrName>
                                        </p:attrNameLst>
                                      </p:cBhvr>
                                      <p:tavLst>
                                        <p:tav tm="0">
                                          <p:val>
                                            <p:fltVal val="0"/>
                                          </p:val>
                                        </p:tav>
                                        <p:tav tm="100000">
                                          <p:val>
                                            <p:strVal val="#ppt_w"/>
                                          </p:val>
                                        </p:tav>
                                      </p:tavLst>
                                    </p:anim>
                                    <p:anim calcmode="lin" valueType="num">
                                      <p:cBhvr>
                                        <p:cTn id="15" dur="2000" fill="hold"/>
                                        <p:tgtEl>
                                          <p:spTgt spid="21509"/>
                                        </p:tgtEl>
                                        <p:attrNameLst>
                                          <p:attrName>ppt_h</p:attrName>
                                        </p:attrNameLst>
                                      </p:cBhvr>
                                      <p:tavLst>
                                        <p:tav tm="0">
                                          <p:val>
                                            <p:fltVal val="0"/>
                                          </p:val>
                                        </p:tav>
                                        <p:tav tm="100000">
                                          <p:val>
                                            <p:strVal val="#ppt_h"/>
                                          </p:val>
                                        </p:tav>
                                      </p:tavLst>
                                    </p:anim>
                                    <p:animEffect transition="in" filter="fade">
                                      <p:cBhvr>
                                        <p:cTn id="16" dur="2000"/>
                                        <p:tgtEl>
                                          <p:spTgt spid="21509"/>
                                        </p:tgtEl>
                                      </p:cBhvr>
                                    </p:animEffect>
                                  </p:childTnLst>
                                </p:cTn>
                              </p:par>
                              <p:par>
                                <p:cTn id="17" presetID="53" presetClass="entr" presetSubtype="0" fill="hold" nodeType="with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p:cTn id="19" dur="2000" fill="hold"/>
                                        <p:tgtEl>
                                          <p:spTgt spid="21508"/>
                                        </p:tgtEl>
                                        <p:attrNameLst>
                                          <p:attrName>ppt_w</p:attrName>
                                        </p:attrNameLst>
                                      </p:cBhvr>
                                      <p:tavLst>
                                        <p:tav tm="0">
                                          <p:val>
                                            <p:fltVal val="0"/>
                                          </p:val>
                                        </p:tav>
                                        <p:tav tm="100000">
                                          <p:val>
                                            <p:strVal val="#ppt_w"/>
                                          </p:val>
                                        </p:tav>
                                      </p:tavLst>
                                    </p:anim>
                                    <p:anim calcmode="lin" valueType="num">
                                      <p:cBhvr>
                                        <p:cTn id="20" dur="2000" fill="hold"/>
                                        <p:tgtEl>
                                          <p:spTgt spid="21508"/>
                                        </p:tgtEl>
                                        <p:attrNameLst>
                                          <p:attrName>ppt_h</p:attrName>
                                        </p:attrNameLst>
                                      </p:cBhvr>
                                      <p:tavLst>
                                        <p:tav tm="0">
                                          <p:val>
                                            <p:fltVal val="0"/>
                                          </p:val>
                                        </p:tav>
                                        <p:tav tm="100000">
                                          <p:val>
                                            <p:strVal val="#ppt_h"/>
                                          </p:val>
                                        </p:tav>
                                      </p:tavLst>
                                    </p:anim>
                                    <p:animEffect transition="in" filter="fade">
                                      <p:cBhvr>
                                        <p:cTn id="21" dur="2000"/>
                                        <p:tgtEl>
                                          <p:spTgt spid="215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000" fill="hold"/>
                                        <p:tgtEl>
                                          <p:spTgt spid="7"/>
                                        </p:tgtEl>
                                        <p:attrNameLst>
                                          <p:attrName>ppt_w</p:attrName>
                                        </p:attrNameLst>
                                      </p:cBhvr>
                                      <p:tavLst>
                                        <p:tav tm="0">
                                          <p:val>
                                            <p:fltVal val="0"/>
                                          </p:val>
                                        </p:tav>
                                        <p:tav tm="100000">
                                          <p:val>
                                            <p:strVal val="#ppt_w"/>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Effect transition="in" filter="fade">
                                      <p:cBhvr>
                                        <p:cTn id="28" dur="20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000" fill="hold"/>
                                        <p:tgtEl>
                                          <p:spTgt spid="6"/>
                                        </p:tgtEl>
                                        <p:attrNameLst>
                                          <p:attrName>ppt_w</p:attrName>
                                        </p:attrNameLst>
                                      </p:cBhvr>
                                      <p:tavLst>
                                        <p:tav tm="0">
                                          <p:val>
                                            <p:fltVal val="0"/>
                                          </p:val>
                                        </p:tav>
                                        <p:tav tm="100000">
                                          <p:val>
                                            <p:strVal val="#ppt_w"/>
                                          </p:val>
                                        </p:tav>
                                      </p:tavLst>
                                    </p:anim>
                                    <p:anim calcmode="lin" valueType="num">
                                      <p:cBhvr>
                                        <p:cTn id="34" dur="2000" fill="hold"/>
                                        <p:tgtEl>
                                          <p:spTgt spid="6"/>
                                        </p:tgtEl>
                                        <p:attrNameLst>
                                          <p:attrName>ppt_h</p:attrName>
                                        </p:attrNameLst>
                                      </p:cBhvr>
                                      <p:tavLst>
                                        <p:tav tm="0">
                                          <p:val>
                                            <p:fltVal val="0"/>
                                          </p:val>
                                        </p:tav>
                                        <p:tav tm="100000">
                                          <p:val>
                                            <p:strVal val="#ppt_h"/>
                                          </p:val>
                                        </p:tav>
                                      </p:tavLst>
                                    </p:anim>
                                    <p:animEffect transition="in" filter="fade">
                                      <p:cBhvr>
                                        <p:cTn id="35" dur="20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2000" fill="hold"/>
                                        <p:tgtEl>
                                          <p:spTgt spid="2"/>
                                        </p:tgtEl>
                                        <p:attrNameLst>
                                          <p:attrName>ppt_w</p:attrName>
                                        </p:attrNameLst>
                                      </p:cBhvr>
                                      <p:tavLst>
                                        <p:tav tm="0">
                                          <p:val>
                                            <p:fltVal val="0"/>
                                          </p:val>
                                        </p:tav>
                                        <p:tav tm="100000">
                                          <p:val>
                                            <p:strVal val="#ppt_w"/>
                                          </p:val>
                                        </p:tav>
                                      </p:tavLst>
                                    </p:anim>
                                    <p:anim calcmode="lin" valueType="num">
                                      <p:cBhvr>
                                        <p:cTn id="41" dur="2000" fill="hold"/>
                                        <p:tgtEl>
                                          <p:spTgt spid="2"/>
                                        </p:tgtEl>
                                        <p:attrNameLst>
                                          <p:attrName>ppt_h</p:attrName>
                                        </p:attrNameLst>
                                      </p:cBhvr>
                                      <p:tavLst>
                                        <p:tav tm="0">
                                          <p:val>
                                            <p:fltVal val="0"/>
                                          </p:val>
                                        </p:tav>
                                        <p:tav tm="100000">
                                          <p:val>
                                            <p:strVal val="#ppt_h"/>
                                          </p:val>
                                        </p:tav>
                                      </p:tavLst>
                                    </p:anim>
                                    <p:animEffect transition="in" filter="fade">
                                      <p:cBhvr>
                                        <p:cTn id="42" dur="20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2000" fill="hold"/>
                                        <p:tgtEl>
                                          <p:spTgt spid="12"/>
                                        </p:tgtEl>
                                        <p:attrNameLst>
                                          <p:attrName>ppt_w</p:attrName>
                                        </p:attrNameLst>
                                      </p:cBhvr>
                                      <p:tavLst>
                                        <p:tav tm="0">
                                          <p:val>
                                            <p:fltVal val="0"/>
                                          </p:val>
                                        </p:tav>
                                        <p:tav tm="100000">
                                          <p:val>
                                            <p:strVal val="#ppt_w"/>
                                          </p:val>
                                        </p:tav>
                                      </p:tavLst>
                                    </p:anim>
                                    <p:anim calcmode="lin" valueType="num">
                                      <p:cBhvr>
                                        <p:cTn id="48" dur="2000" fill="hold"/>
                                        <p:tgtEl>
                                          <p:spTgt spid="12"/>
                                        </p:tgtEl>
                                        <p:attrNameLst>
                                          <p:attrName>ppt_h</p:attrName>
                                        </p:attrNameLst>
                                      </p:cBhvr>
                                      <p:tavLst>
                                        <p:tav tm="0">
                                          <p:val>
                                            <p:fltVal val="0"/>
                                          </p:val>
                                        </p:tav>
                                        <p:tav tm="100000">
                                          <p:val>
                                            <p:strVal val="#ppt_h"/>
                                          </p:val>
                                        </p:tav>
                                      </p:tavLst>
                                    </p:anim>
                                    <p:animEffect transition="in" filter="fade">
                                      <p:cBhvr>
                                        <p:cTn id="49" dur="2000"/>
                                        <p:tgtEl>
                                          <p:spTgt spid="1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2000" fill="hold"/>
                                        <p:tgtEl>
                                          <p:spTgt spid="8"/>
                                        </p:tgtEl>
                                        <p:attrNameLst>
                                          <p:attrName>ppt_w</p:attrName>
                                        </p:attrNameLst>
                                      </p:cBhvr>
                                      <p:tavLst>
                                        <p:tav tm="0">
                                          <p:val>
                                            <p:fltVal val="0"/>
                                          </p:val>
                                        </p:tav>
                                        <p:tav tm="100000">
                                          <p:val>
                                            <p:strVal val="#ppt_w"/>
                                          </p:val>
                                        </p:tav>
                                      </p:tavLst>
                                    </p:anim>
                                    <p:anim calcmode="lin" valueType="num">
                                      <p:cBhvr>
                                        <p:cTn id="55" dur="2000" fill="hold"/>
                                        <p:tgtEl>
                                          <p:spTgt spid="8"/>
                                        </p:tgtEl>
                                        <p:attrNameLst>
                                          <p:attrName>ppt_h</p:attrName>
                                        </p:attrNameLst>
                                      </p:cBhvr>
                                      <p:tavLst>
                                        <p:tav tm="0">
                                          <p:val>
                                            <p:fltVal val="0"/>
                                          </p:val>
                                        </p:tav>
                                        <p:tav tm="100000">
                                          <p:val>
                                            <p:strVal val="#ppt_h"/>
                                          </p:val>
                                        </p:tav>
                                      </p:tavLst>
                                    </p:anim>
                                    <p:animEffect transition="in" filter="fade">
                                      <p:cBhvr>
                                        <p:cTn id="56" dur="2000"/>
                                        <p:tgtEl>
                                          <p:spTgt spid="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2000" fill="hold"/>
                                        <p:tgtEl>
                                          <p:spTgt spid="3"/>
                                        </p:tgtEl>
                                        <p:attrNameLst>
                                          <p:attrName>ppt_w</p:attrName>
                                        </p:attrNameLst>
                                      </p:cBhvr>
                                      <p:tavLst>
                                        <p:tav tm="0">
                                          <p:val>
                                            <p:fltVal val="0"/>
                                          </p:val>
                                        </p:tav>
                                        <p:tav tm="100000">
                                          <p:val>
                                            <p:strVal val="#ppt_w"/>
                                          </p:val>
                                        </p:tav>
                                      </p:tavLst>
                                    </p:anim>
                                    <p:anim calcmode="lin" valueType="num">
                                      <p:cBhvr>
                                        <p:cTn id="62" dur="2000" fill="hold"/>
                                        <p:tgtEl>
                                          <p:spTgt spid="3"/>
                                        </p:tgtEl>
                                        <p:attrNameLst>
                                          <p:attrName>ppt_h</p:attrName>
                                        </p:attrNameLst>
                                      </p:cBhvr>
                                      <p:tavLst>
                                        <p:tav tm="0">
                                          <p:val>
                                            <p:fltVal val="0"/>
                                          </p:val>
                                        </p:tav>
                                        <p:tav tm="100000">
                                          <p:val>
                                            <p:strVal val="#ppt_h"/>
                                          </p:val>
                                        </p:tav>
                                      </p:tavLst>
                                    </p:anim>
                                    <p:animEffect transition="in" filter="fade">
                                      <p:cBhvr>
                                        <p:cTn id="63" dur="2000"/>
                                        <p:tgtEl>
                                          <p:spTgt spid="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2000" fill="hold"/>
                                        <p:tgtEl>
                                          <p:spTgt spid="19"/>
                                        </p:tgtEl>
                                        <p:attrNameLst>
                                          <p:attrName>ppt_w</p:attrName>
                                        </p:attrNameLst>
                                      </p:cBhvr>
                                      <p:tavLst>
                                        <p:tav tm="0">
                                          <p:val>
                                            <p:fltVal val="0"/>
                                          </p:val>
                                        </p:tav>
                                        <p:tav tm="100000">
                                          <p:val>
                                            <p:strVal val="#ppt_w"/>
                                          </p:val>
                                        </p:tav>
                                      </p:tavLst>
                                    </p:anim>
                                    <p:anim calcmode="lin" valueType="num">
                                      <p:cBhvr>
                                        <p:cTn id="69" dur="2000" fill="hold"/>
                                        <p:tgtEl>
                                          <p:spTgt spid="19"/>
                                        </p:tgtEl>
                                        <p:attrNameLst>
                                          <p:attrName>ppt_h</p:attrName>
                                        </p:attrNameLst>
                                      </p:cBhvr>
                                      <p:tavLst>
                                        <p:tav tm="0">
                                          <p:val>
                                            <p:fltVal val="0"/>
                                          </p:val>
                                        </p:tav>
                                        <p:tav tm="100000">
                                          <p:val>
                                            <p:strVal val="#ppt_h"/>
                                          </p:val>
                                        </p:tav>
                                      </p:tavLst>
                                    </p:anim>
                                    <p:animEffect transition="in" filter="fade">
                                      <p:cBhvr>
                                        <p:cTn id="70" dur="2000"/>
                                        <p:tgtEl>
                                          <p:spTgt spid="1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2000" fill="hold"/>
                                        <p:tgtEl>
                                          <p:spTgt spid="20"/>
                                        </p:tgtEl>
                                        <p:attrNameLst>
                                          <p:attrName>ppt_w</p:attrName>
                                        </p:attrNameLst>
                                      </p:cBhvr>
                                      <p:tavLst>
                                        <p:tav tm="0">
                                          <p:val>
                                            <p:fltVal val="0"/>
                                          </p:val>
                                        </p:tav>
                                        <p:tav tm="100000">
                                          <p:val>
                                            <p:strVal val="#ppt_w"/>
                                          </p:val>
                                        </p:tav>
                                      </p:tavLst>
                                    </p:anim>
                                    <p:anim calcmode="lin" valueType="num">
                                      <p:cBhvr>
                                        <p:cTn id="76" dur="2000" fill="hold"/>
                                        <p:tgtEl>
                                          <p:spTgt spid="20"/>
                                        </p:tgtEl>
                                        <p:attrNameLst>
                                          <p:attrName>ppt_h</p:attrName>
                                        </p:attrNameLst>
                                      </p:cBhvr>
                                      <p:tavLst>
                                        <p:tav tm="0">
                                          <p:val>
                                            <p:fltVal val="0"/>
                                          </p:val>
                                        </p:tav>
                                        <p:tav tm="100000">
                                          <p:val>
                                            <p:strVal val="#ppt_h"/>
                                          </p:val>
                                        </p:tav>
                                      </p:tavLst>
                                    </p:anim>
                                    <p:animEffect transition="in" filter="fade">
                                      <p:cBhvr>
                                        <p:cTn id="77" dur="2000"/>
                                        <p:tgtEl>
                                          <p:spTgt spid="2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0" fill="hold" nodeType="click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2000" fill="hold"/>
                                        <p:tgtEl>
                                          <p:spTgt spid="4"/>
                                        </p:tgtEl>
                                        <p:attrNameLst>
                                          <p:attrName>ppt_w</p:attrName>
                                        </p:attrNameLst>
                                      </p:cBhvr>
                                      <p:tavLst>
                                        <p:tav tm="0">
                                          <p:val>
                                            <p:fltVal val="0"/>
                                          </p:val>
                                        </p:tav>
                                        <p:tav tm="100000">
                                          <p:val>
                                            <p:strVal val="#ppt_w"/>
                                          </p:val>
                                        </p:tav>
                                      </p:tavLst>
                                    </p:anim>
                                    <p:anim calcmode="lin" valueType="num">
                                      <p:cBhvr>
                                        <p:cTn id="83" dur="2000" fill="hold"/>
                                        <p:tgtEl>
                                          <p:spTgt spid="4"/>
                                        </p:tgtEl>
                                        <p:attrNameLst>
                                          <p:attrName>ppt_h</p:attrName>
                                        </p:attrNameLst>
                                      </p:cBhvr>
                                      <p:tavLst>
                                        <p:tav tm="0">
                                          <p:val>
                                            <p:fltVal val="0"/>
                                          </p:val>
                                        </p:tav>
                                        <p:tav tm="100000">
                                          <p:val>
                                            <p:strVal val="#ppt_h"/>
                                          </p:val>
                                        </p:tav>
                                      </p:tavLst>
                                    </p:anim>
                                    <p:animEffect transition="in" filter="fade">
                                      <p:cBhvr>
                                        <p:cTn id="84" dur="2000"/>
                                        <p:tgtEl>
                                          <p:spTgt spid="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2000" fill="hold"/>
                                        <p:tgtEl>
                                          <p:spTgt spid="22"/>
                                        </p:tgtEl>
                                        <p:attrNameLst>
                                          <p:attrName>ppt_w</p:attrName>
                                        </p:attrNameLst>
                                      </p:cBhvr>
                                      <p:tavLst>
                                        <p:tav tm="0">
                                          <p:val>
                                            <p:fltVal val="0"/>
                                          </p:val>
                                        </p:tav>
                                        <p:tav tm="100000">
                                          <p:val>
                                            <p:strVal val="#ppt_w"/>
                                          </p:val>
                                        </p:tav>
                                      </p:tavLst>
                                    </p:anim>
                                    <p:anim calcmode="lin" valueType="num">
                                      <p:cBhvr>
                                        <p:cTn id="90" dur="2000" fill="hold"/>
                                        <p:tgtEl>
                                          <p:spTgt spid="22"/>
                                        </p:tgtEl>
                                        <p:attrNameLst>
                                          <p:attrName>ppt_h</p:attrName>
                                        </p:attrNameLst>
                                      </p:cBhvr>
                                      <p:tavLst>
                                        <p:tav tm="0">
                                          <p:val>
                                            <p:fltVal val="0"/>
                                          </p:val>
                                        </p:tav>
                                        <p:tav tm="100000">
                                          <p:val>
                                            <p:strVal val="#ppt_h"/>
                                          </p:val>
                                        </p:tav>
                                      </p:tavLst>
                                    </p:anim>
                                    <p:animEffect transition="in" filter="fade">
                                      <p:cBhvr>
                                        <p:cTn id="91" dur="2000"/>
                                        <p:tgtEl>
                                          <p:spTgt spid="2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2000" fill="hold"/>
                                        <p:tgtEl>
                                          <p:spTgt spid="21"/>
                                        </p:tgtEl>
                                        <p:attrNameLst>
                                          <p:attrName>ppt_w</p:attrName>
                                        </p:attrNameLst>
                                      </p:cBhvr>
                                      <p:tavLst>
                                        <p:tav tm="0">
                                          <p:val>
                                            <p:fltVal val="0"/>
                                          </p:val>
                                        </p:tav>
                                        <p:tav tm="100000">
                                          <p:val>
                                            <p:strVal val="#ppt_w"/>
                                          </p:val>
                                        </p:tav>
                                      </p:tavLst>
                                    </p:anim>
                                    <p:anim calcmode="lin" valueType="num">
                                      <p:cBhvr>
                                        <p:cTn id="97" dur="2000" fill="hold"/>
                                        <p:tgtEl>
                                          <p:spTgt spid="21"/>
                                        </p:tgtEl>
                                        <p:attrNameLst>
                                          <p:attrName>ppt_h</p:attrName>
                                        </p:attrNameLst>
                                      </p:cBhvr>
                                      <p:tavLst>
                                        <p:tav tm="0">
                                          <p:val>
                                            <p:fltVal val="0"/>
                                          </p:val>
                                        </p:tav>
                                        <p:tav tm="100000">
                                          <p:val>
                                            <p:strVal val="#ppt_h"/>
                                          </p:val>
                                        </p:tav>
                                      </p:tavLst>
                                    </p:anim>
                                    <p:animEffect transition="in" filter="fade">
                                      <p:cBhvr>
                                        <p:cTn id="98" dur="2000"/>
                                        <p:tgtEl>
                                          <p:spTgt spid="2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2000" fill="hold"/>
                                        <p:tgtEl>
                                          <p:spTgt spid="5"/>
                                        </p:tgtEl>
                                        <p:attrNameLst>
                                          <p:attrName>ppt_w</p:attrName>
                                        </p:attrNameLst>
                                      </p:cBhvr>
                                      <p:tavLst>
                                        <p:tav tm="0">
                                          <p:val>
                                            <p:fltVal val="0"/>
                                          </p:val>
                                        </p:tav>
                                        <p:tav tm="100000">
                                          <p:val>
                                            <p:strVal val="#ppt_w"/>
                                          </p:val>
                                        </p:tav>
                                      </p:tavLst>
                                    </p:anim>
                                    <p:anim calcmode="lin" valueType="num">
                                      <p:cBhvr>
                                        <p:cTn id="104" dur="2000" fill="hold"/>
                                        <p:tgtEl>
                                          <p:spTgt spid="5"/>
                                        </p:tgtEl>
                                        <p:attrNameLst>
                                          <p:attrName>ppt_h</p:attrName>
                                        </p:attrNameLst>
                                      </p:cBhvr>
                                      <p:tavLst>
                                        <p:tav tm="0">
                                          <p:val>
                                            <p:fltVal val="0"/>
                                          </p:val>
                                        </p:tav>
                                        <p:tav tm="100000">
                                          <p:val>
                                            <p:strVal val="#ppt_h"/>
                                          </p:val>
                                        </p:tav>
                                      </p:tavLst>
                                    </p:anim>
                                    <p:animEffect transition="in" filter="fade">
                                      <p:cBhvr>
                                        <p:cTn id="105" dur="2000"/>
                                        <p:tgtEl>
                                          <p:spTgt spid="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28"/>
                                        </p:tgtEl>
                                        <p:attrNameLst>
                                          <p:attrName>style.visibility</p:attrName>
                                        </p:attrNameLst>
                                      </p:cBhvr>
                                      <p:to>
                                        <p:strVal val="visible"/>
                                      </p:to>
                                    </p:set>
                                    <p:anim calcmode="lin" valueType="num">
                                      <p:cBhvr>
                                        <p:cTn id="110" dur="2000" fill="hold"/>
                                        <p:tgtEl>
                                          <p:spTgt spid="28"/>
                                        </p:tgtEl>
                                        <p:attrNameLst>
                                          <p:attrName>ppt_w</p:attrName>
                                        </p:attrNameLst>
                                      </p:cBhvr>
                                      <p:tavLst>
                                        <p:tav tm="0">
                                          <p:val>
                                            <p:fltVal val="0"/>
                                          </p:val>
                                        </p:tav>
                                        <p:tav tm="100000">
                                          <p:val>
                                            <p:strVal val="#ppt_w"/>
                                          </p:val>
                                        </p:tav>
                                      </p:tavLst>
                                    </p:anim>
                                    <p:anim calcmode="lin" valueType="num">
                                      <p:cBhvr>
                                        <p:cTn id="111" dur="2000" fill="hold"/>
                                        <p:tgtEl>
                                          <p:spTgt spid="28"/>
                                        </p:tgtEl>
                                        <p:attrNameLst>
                                          <p:attrName>ppt_h</p:attrName>
                                        </p:attrNameLst>
                                      </p:cBhvr>
                                      <p:tavLst>
                                        <p:tav tm="0">
                                          <p:val>
                                            <p:fltVal val="0"/>
                                          </p:val>
                                        </p:tav>
                                        <p:tav tm="100000">
                                          <p:val>
                                            <p:strVal val="#ppt_h"/>
                                          </p:val>
                                        </p:tav>
                                      </p:tavLst>
                                    </p:anim>
                                    <p:animEffect transition="in" filter="fade">
                                      <p:cBhvr>
                                        <p:cTn id="112" dur="2000"/>
                                        <p:tgtEl>
                                          <p:spTgt spid="2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p:cTn id="117" dur="2000" fill="hold"/>
                                        <p:tgtEl>
                                          <p:spTgt spid="27"/>
                                        </p:tgtEl>
                                        <p:attrNameLst>
                                          <p:attrName>ppt_w</p:attrName>
                                        </p:attrNameLst>
                                      </p:cBhvr>
                                      <p:tavLst>
                                        <p:tav tm="0">
                                          <p:val>
                                            <p:fltVal val="0"/>
                                          </p:val>
                                        </p:tav>
                                        <p:tav tm="100000">
                                          <p:val>
                                            <p:strVal val="#ppt_w"/>
                                          </p:val>
                                        </p:tav>
                                      </p:tavLst>
                                    </p:anim>
                                    <p:anim calcmode="lin" valueType="num">
                                      <p:cBhvr>
                                        <p:cTn id="118" dur="2000" fill="hold"/>
                                        <p:tgtEl>
                                          <p:spTgt spid="27"/>
                                        </p:tgtEl>
                                        <p:attrNameLst>
                                          <p:attrName>ppt_h</p:attrName>
                                        </p:attrNameLst>
                                      </p:cBhvr>
                                      <p:tavLst>
                                        <p:tav tm="0">
                                          <p:val>
                                            <p:fltVal val="0"/>
                                          </p:val>
                                        </p:tav>
                                        <p:tav tm="100000">
                                          <p:val>
                                            <p:strVal val="#ppt_h"/>
                                          </p:val>
                                        </p:tav>
                                      </p:tavLst>
                                    </p:anim>
                                    <p:animEffect transition="in" filter="fade">
                                      <p:cBhvr>
                                        <p:cTn id="119" dur="2000"/>
                                        <p:tgtEl>
                                          <p:spTgt spid="2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53" presetClass="entr" presetSubtype="0" fill="hold" nodeType="clickEffect">
                                  <p:stCondLst>
                                    <p:cond delay="0"/>
                                  </p:stCondLst>
                                  <p:childTnLst>
                                    <p:set>
                                      <p:cBhvr>
                                        <p:cTn id="123" dur="1" fill="hold">
                                          <p:stCondLst>
                                            <p:cond delay="0"/>
                                          </p:stCondLst>
                                        </p:cTn>
                                        <p:tgtEl>
                                          <p:spTgt spid="9"/>
                                        </p:tgtEl>
                                        <p:attrNameLst>
                                          <p:attrName>style.visibility</p:attrName>
                                        </p:attrNameLst>
                                      </p:cBhvr>
                                      <p:to>
                                        <p:strVal val="visible"/>
                                      </p:to>
                                    </p:set>
                                    <p:anim calcmode="lin" valueType="num">
                                      <p:cBhvr>
                                        <p:cTn id="124" dur="500" fill="hold"/>
                                        <p:tgtEl>
                                          <p:spTgt spid="9"/>
                                        </p:tgtEl>
                                        <p:attrNameLst>
                                          <p:attrName>ppt_w</p:attrName>
                                        </p:attrNameLst>
                                      </p:cBhvr>
                                      <p:tavLst>
                                        <p:tav tm="0">
                                          <p:val>
                                            <p:fltVal val="0"/>
                                          </p:val>
                                        </p:tav>
                                        <p:tav tm="100000">
                                          <p:val>
                                            <p:strVal val="#ppt_w"/>
                                          </p:val>
                                        </p:tav>
                                      </p:tavLst>
                                    </p:anim>
                                    <p:anim calcmode="lin" valueType="num">
                                      <p:cBhvr>
                                        <p:cTn id="125" dur="500" fill="hold"/>
                                        <p:tgtEl>
                                          <p:spTgt spid="9"/>
                                        </p:tgtEl>
                                        <p:attrNameLst>
                                          <p:attrName>ppt_h</p:attrName>
                                        </p:attrNameLst>
                                      </p:cBhvr>
                                      <p:tavLst>
                                        <p:tav tm="0">
                                          <p:val>
                                            <p:fltVal val="0"/>
                                          </p:val>
                                        </p:tav>
                                        <p:tav tm="100000">
                                          <p:val>
                                            <p:strVal val="#ppt_h"/>
                                          </p:val>
                                        </p:tav>
                                      </p:tavLst>
                                    </p:anim>
                                    <p:animEffect transition="in" filter="fade">
                                      <p:cBhvr>
                                        <p:cTn id="126" dur="500"/>
                                        <p:tgtEl>
                                          <p:spTgt spid="9"/>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53" presetClass="entr" presetSubtype="0" fill="hold" grpId="0" nodeType="clickEffect">
                                  <p:stCondLst>
                                    <p:cond delay="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2000" fill="hold"/>
                                        <p:tgtEl>
                                          <p:spTgt spid="33"/>
                                        </p:tgtEl>
                                        <p:attrNameLst>
                                          <p:attrName>ppt_w</p:attrName>
                                        </p:attrNameLst>
                                      </p:cBhvr>
                                      <p:tavLst>
                                        <p:tav tm="0">
                                          <p:val>
                                            <p:fltVal val="0"/>
                                          </p:val>
                                        </p:tav>
                                        <p:tav tm="100000">
                                          <p:val>
                                            <p:strVal val="#ppt_w"/>
                                          </p:val>
                                        </p:tav>
                                      </p:tavLst>
                                    </p:anim>
                                    <p:anim calcmode="lin" valueType="num">
                                      <p:cBhvr>
                                        <p:cTn id="132" dur="2000" fill="hold"/>
                                        <p:tgtEl>
                                          <p:spTgt spid="33"/>
                                        </p:tgtEl>
                                        <p:attrNameLst>
                                          <p:attrName>ppt_h</p:attrName>
                                        </p:attrNameLst>
                                      </p:cBhvr>
                                      <p:tavLst>
                                        <p:tav tm="0">
                                          <p:val>
                                            <p:fltVal val="0"/>
                                          </p:val>
                                        </p:tav>
                                        <p:tav tm="100000">
                                          <p:val>
                                            <p:strVal val="#ppt_h"/>
                                          </p:val>
                                        </p:tav>
                                      </p:tavLst>
                                    </p:anim>
                                    <p:animEffect transition="in" filter="fade">
                                      <p:cBhvr>
                                        <p:cTn id="133" dur="2000"/>
                                        <p:tgtEl>
                                          <p:spTgt spid="33"/>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2000" fill="hold"/>
                                        <p:tgtEl>
                                          <p:spTgt spid="32"/>
                                        </p:tgtEl>
                                        <p:attrNameLst>
                                          <p:attrName>ppt_w</p:attrName>
                                        </p:attrNameLst>
                                      </p:cBhvr>
                                      <p:tavLst>
                                        <p:tav tm="0">
                                          <p:val>
                                            <p:fltVal val="0"/>
                                          </p:val>
                                        </p:tav>
                                        <p:tav tm="100000">
                                          <p:val>
                                            <p:strVal val="#ppt_w"/>
                                          </p:val>
                                        </p:tav>
                                      </p:tavLst>
                                    </p:anim>
                                    <p:anim calcmode="lin" valueType="num">
                                      <p:cBhvr>
                                        <p:cTn id="139" dur="2000" fill="hold"/>
                                        <p:tgtEl>
                                          <p:spTgt spid="32"/>
                                        </p:tgtEl>
                                        <p:attrNameLst>
                                          <p:attrName>ppt_h</p:attrName>
                                        </p:attrNameLst>
                                      </p:cBhvr>
                                      <p:tavLst>
                                        <p:tav tm="0">
                                          <p:val>
                                            <p:fltVal val="0"/>
                                          </p:val>
                                        </p:tav>
                                        <p:tav tm="100000">
                                          <p:val>
                                            <p:strVal val="#ppt_h"/>
                                          </p:val>
                                        </p:tav>
                                      </p:tavLst>
                                    </p:anim>
                                    <p:animEffect transition="in" filter="fade">
                                      <p:cBhvr>
                                        <p:cTn id="14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6" grpId="0" animBg="1"/>
      <p:bldP spid="7" grpId="0"/>
      <p:bldP spid="8" grpId="0" animBg="1"/>
      <p:bldP spid="12" grpId="0"/>
      <p:bldP spid="19" grpId="0"/>
      <p:bldP spid="20" grpId="0" animBg="1"/>
      <p:bldP spid="21" grpId="0" animBg="1"/>
      <p:bldP spid="22" grpId="0"/>
      <p:bldP spid="27" grpId="0" animBg="1"/>
      <p:bldP spid="28" grpId="0"/>
      <p:bldP spid="32"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85813" y="0"/>
            <a:ext cx="7631112" cy="1347788"/>
          </a:xfrm>
        </p:spPr>
        <p:txBody>
          <a:bodyPr/>
          <a:lstStyle/>
          <a:p>
            <a:pPr eaLnBrk="1" hangingPunct="1"/>
            <a:r>
              <a:rPr lang="el-GR" sz="3600" smtClean="0"/>
              <a:t>Τι γνωρίζεις για την ενέργεια;</a:t>
            </a:r>
          </a:p>
        </p:txBody>
      </p:sp>
      <p:pic>
        <p:nvPicPr>
          <p:cNvPr id="24579" name="Picture 5" descr="energei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00125"/>
            <a:ext cx="86169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
        <p:nvSpPr>
          <p:cNvPr id="3" name="Θέση αριθμού διαφάνειας 2"/>
          <p:cNvSpPr>
            <a:spLocks noGrp="1"/>
          </p:cNvSpPr>
          <p:nvPr>
            <p:ph type="sldNum" sz="quarter" idx="12"/>
          </p:nvPr>
        </p:nvSpPr>
        <p:spPr/>
        <p:txBody>
          <a:bodyPr/>
          <a:lstStyle/>
          <a:p>
            <a:pPr>
              <a:defRPr/>
            </a:pPr>
            <a:fld id="{30EFB15B-E810-4161-B38E-83FD8A40E0C3}" type="slidenum">
              <a:rPr lang="el-GR" smtClean="0"/>
              <a:pPr>
                <a:defRPr/>
              </a:pPr>
              <a:t>15</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7B7218-E14F-4683-810F-73D1F61A8497}" type="slidenum">
              <a:rPr lang="el-GR" smtClean="0"/>
              <a:pPr eaLnBrk="1" hangingPunct="1"/>
              <a:t>16</a:t>
            </a:fld>
            <a:endParaRPr lang="el-GR" smtClean="0"/>
          </a:p>
        </p:txBody>
      </p:sp>
      <p:sp>
        <p:nvSpPr>
          <p:cNvPr id="24579" name="Rectangle 2"/>
          <p:cNvSpPr>
            <a:spLocks noGrp="1" noChangeArrowheads="1"/>
          </p:cNvSpPr>
          <p:nvPr>
            <p:ph type="title"/>
          </p:nvPr>
        </p:nvSpPr>
        <p:spPr>
          <a:xfrm>
            <a:off x="500063" y="0"/>
            <a:ext cx="8229600" cy="1143000"/>
          </a:xfrm>
        </p:spPr>
        <p:txBody>
          <a:bodyPr/>
          <a:lstStyle/>
          <a:p>
            <a:pPr eaLnBrk="1" hangingPunct="1">
              <a:defRPr/>
            </a:pPr>
            <a:r>
              <a:rPr lang="el-GR" sz="4000" b="1" dirty="0" smtClean="0">
                <a:effectLst>
                  <a:outerShdw blurRad="38100" dist="38100" dir="2700000" algn="tl">
                    <a:srgbClr val="000000">
                      <a:alpha val="43137"/>
                    </a:srgbClr>
                  </a:outerShdw>
                </a:effectLst>
              </a:rPr>
              <a:t>Η μικρή κυκλοφορία του αίματος</a:t>
            </a:r>
          </a:p>
        </p:txBody>
      </p:sp>
      <p:pic>
        <p:nvPicPr>
          <p:cNvPr id="26628" name="Picture 5" descr="kikloforikosystimaproty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928688"/>
            <a:ext cx="707231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A8D546-C377-474A-B930-9AD0ED99B5C7}" type="slidenum">
              <a:rPr lang="el-GR" smtClean="0"/>
              <a:pPr eaLnBrk="1" hangingPunct="1"/>
              <a:t>17</a:t>
            </a:fld>
            <a:endParaRPr lang="el-GR" smtClean="0"/>
          </a:p>
        </p:txBody>
      </p:sp>
      <p:pic>
        <p:nvPicPr>
          <p:cNvPr id="27651" name="Picture 6" descr="ic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000125"/>
            <a:ext cx="7762875"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5DD713-0049-42F4-9DAB-826E03AB9923}" type="slidenum">
              <a:rPr lang="el-GR" smtClean="0"/>
              <a:pPr eaLnBrk="1" hangingPunct="1"/>
              <a:t>18</a:t>
            </a:fld>
            <a:endParaRPr lang="el-GR" dirty="0" smtClean="0"/>
          </a:p>
        </p:txBody>
      </p:sp>
      <p:sp>
        <p:nvSpPr>
          <p:cNvPr id="6" name="5 - Ορθογώνιο"/>
          <p:cNvSpPr/>
          <p:nvPr/>
        </p:nvSpPr>
        <p:spPr>
          <a:xfrm>
            <a:off x="223820" y="1268760"/>
            <a:ext cx="8572500" cy="3841052"/>
          </a:xfrm>
          <a:prstGeom prst="rect">
            <a:avLst/>
          </a:prstGeom>
        </p:spPr>
        <p:txBody>
          <a:bodyPr>
            <a:spAutoFit/>
          </a:bodyPr>
          <a:lstStyle/>
          <a:p>
            <a:pPr marL="342900" indent="-342900" algn="just">
              <a:lnSpc>
                <a:spcPct val="90000"/>
              </a:lnSpc>
              <a:spcBef>
                <a:spcPct val="20000"/>
              </a:spcBef>
              <a:defRPr/>
            </a:pPr>
            <a:r>
              <a:rPr lang="el-GR" sz="3600" kern="0" dirty="0">
                <a:solidFill>
                  <a:srgbClr val="333399"/>
                </a:solidFill>
                <a:latin typeface="Comic Sans MS" pitchFamily="66" charset="0"/>
              </a:rPr>
              <a:t>Πλεονεκτήματα</a:t>
            </a:r>
          </a:p>
          <a:p>
            <a:pPr marL="342900" indent="-342900" algn="just">
              <a:lnSpc>
                <a:spcPct val="150000"/>
              </a:lnSpc>
              <a:spcBef>
                <a:spcPct val="20000"/>
              </a:spcBef>
              <a:buFontTx/>
              <a:buBlip>
                <a:blip r:embed="rId2"/>
              </a:buBlip>
              <a:defRPr/>
            </a:pPr>
            <a:r>
              <a:rPr lang="el-GR" sz="3200" kern="0" dirty="0">
                <a:solidFill>
                  <a:srgbClr val="000000"/>
                </a:solidFill>
                <a:latin typeface="Comic Sans MS" pitchFamily="66" charset="0"/>
              </a:rPr>
              <a:t>Εύκολη τροποποίηση χαρτών</a:t>
            </a:r>
          </a:p>
          <a:p>
            <a:pPr marL="342900" indent="-342900" algn="just">
              <a:lnSpc>
                <a:spcPct val="150000"/>
              </a:lnSpc>
              <a:spcBef>
                <a:spcPct val="20000"/>
              </a:spcBef>
              <a:buFontTx/>
              <a:buBlip>
                <a:blip r:embed="rId2"/>
              </a:buBlip>
              <a:defRPr/>
            </a:pPr>
            <a:r>
              <a:rPr lang="el-GR" sz="3200" kern="0" dirty="0">
                <a:solidFill>
                  <a:srgbClr val="000000"/>
                </a:solidFill>
                <a:latin typeface="Comic Sans MS" pitchFamily="66" charset="0"/>
              </a:rPr>
              <a:t>Δυνατότητα ενσωμάτωσης </a:t>
            </a:r>
            <a:r>
              <a:rPr lang="el-GR" sz="3200" kern="0" dirty="0" smtClean="0">
                <a:solidFill>
                  <a:srgbClr val="000000"/>
                </a:solidFill>
                <a:latin typeface="Comic Sans MS" pitchFamily="66" charset="0"/>
              </a:rPr>
              <a:t>γραφικών</a:t>
            </a:r>
            <a:endParaRPr lang="el-GR" sz="3200" kern="0" dirty="0">
              <a:solidFill>
                <a:srgbClr val="000000"/>
              </a:solidFill>
              <a:latin typeface="Comic Sans MS" pitchFamily="66" charset="0"/>
            </a:endParaRPr>
          </a:p>
          <a:p>
            <a:pPr marL="342900" indent="-342900" algn="just">
              <a:lnSpc>
                <a:spcPct val="150000"/>
              </a:lnSpc>
              <a:spcBef>
                <a:spcPct val="20000"/>
              </a:spcBef>
              <a:buFontTx/>
              <a:buBlip>
                <a:blip r:embed="rId2"/>
              </a:buBlip>
              <a:defRPr/>
            </a:pPr>
            <a:r>
              <a:rPr lang="el-GR" sz="3200" kern="0" dirty="0">
                <a:solidFill>
                  <a:srgbClr val="000000"/>
                </a:solidFill>
                <a:latin typeface="Comic Sans MS" pitchFamily="66" charset="0"/>
              </a:rPr>
              <a:t>Δυνατότητα εισαγωγής </a:t>
            </a:r>
            <a:r>
              <a:rPr lang="el-GR" sz="3200" kern="0" dirty="0" err="1">
                <a:solidFill>
                  <a:srgbClr val="000000"/>
                </a:solidFill>
                <a:latin typeface="Comic Sans MS" pitchFamily="66" charset="0"/>
              </a:rPr>
              <a:t>υπερσυνδέσμων</a:t>
            </a:r>
            <a:r>
              <a:rPr lang="el-GR" sz="3200" kern="0" dirty="0">
                <a:solidFill>
                  <a:srgbClr val="000000"/>
                </a:solidFill>
                <a:latin typeface="Comic Sans MS" pitchFamily="66" charset="0"/>
              </a:rPr>
              <a:t> σε κάθε κόμβο </a:t>
            </a:r>
          </a:p>
        </p:txBody>
      </p:sp>
      <p:sp>
        <p:nvSpPr>
          <p:cNvPr id="8" name="7 - Ορθογώνιο"/>
          <p:cNvSpPr/>
          <p:nvPr/>
        </p:nvSpPr>
        <p:spPr>
          <a:xfrm>
            <a:off x="214313" y="214313"/>
            <a:ext cx="8643937" cy="1077218"/>
          </a:xfrm>
          <a:prstGeom prst="rect">
            <a:avLst/>
          </a:prstGeom>
        </p:spPr>
        <p:txBody>
          <a:bodyPr wrap="square">
            <a:spAutoFit/>
          </a:bodyPr>
          <a:lstStyle/>
          <a:p>
            <a:pPr algn="ctr">
              <a:defRPr/>
            </a:pPr>
            <a:r>
              <a:rPr lang="el-GR" sz="3200" b="1" kern="0" dirty="0">
                <a:solidFill>
                  <a:srgbClr val="000000"/>
                </a:solidFill>
                <a:effectLst>
                  <a:outerShdw blurRad="38100" dist="38100" dir="2700000" algn="tl">
                    <a:srgbClr val="000000">
                      <a:alpha val="43137"/>
                    </a:srgbClr>
                  </a:outerShdw>
                </a:effectLst>
                <a:latin typeface="Arial"/>
                <a:ea typeface="+mj-ea"/>
                <a:cs typeface="+mj-cs"/>
              </a:rPr>
              <a:t>Λογισμικά Κατασκευής Εννοιολογικών Χαρτών</a:t>
            </a:r>
            <a:endParaRPr lang="el-GR" sz="3200" b="1" dirty="0">
              <a:effectLst>
                <a:outerShdw blurRad="38100" dist="38100" dir="2700000" algn="tl">
                  <a:srgbClr val="000000">
                    <a:alpha val="43137"/>
                  </a:srgbClr>
                </a:outerShdw>
              </a:effectLst>
            </a:endParaRPr>
          </a:p>
        </p:txBody>
      </p:sp>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53B4F3-67BA-47E8-9EA0-055D34B9D15A}" type="slidenum">
              <a:rPr lang="el-GR" smtClean="0"/>
              <a:pPr eaLnBrk="1" hangingPunct="1"/>
              <a:t>19</a:t>
            </a:fld>
            <a:endParaRPr lang="el-GR" smtClean="0"/>
          </a:p>
        </p:txBody>
      </p:sp>
      <p:sp>
        <p:nvSpPr>
          <p:cNvPr id="6" name="5 - Ορθογώνιο"/>
          <p:cNvSpPr/>
          <p:nvPr/>
        </p:nvSpPr>
        <p:spPr>
          <a:xfrm>
            <a:off x="571500" y="0"/>
            <a:ext cx="8001000" cy="1200150"/>
          </a:xfrm>
          <a:prstGeom prst="rect">
            <a:avLst/>
          </a:prstGeom>
        </p:spPr>
        <p:txBody>
          <a:bodyPr>
            <a:spAutoFit/>
          </a:bodyPr>
          <a:lstStyle/>
          <a:p>
            <a:pPr algn="ctr">
              <a:defRPr/>
            </a:pPr>
            <a:r>
              <a:rPr lang="el-GR" sz="3600" b="1" kern="0" dirty="0">
                <a:solidFill>
                  <a:srgbClr val="000000"/>
                </a:solidFill>
                <a:effectLst>
                  <a:outerShdw blurRad="38100" dist="38100" dir="2700000" algn="tl">
                    <a:srgbClr val="000000">
                      <a:alpha val="43137"/>
                    </a:srgbClr>
                  </a:outerShdw>
                </a:effectLst>
                <a:latin typeface="Arial"/>
                <a:ea typeface="+mj-ea"/>
                <a:cs typeface="+mj-cs"/>
              </a:rPr>
              <a:t>Λογισμικά Κατασκευής Εννοιολογικών Χαρτών</a:t>
            </a:r>
            <a:endParaRPr lang="el-GR" sz="3600" dirty="0">
              <a:effectLst>
                <a:outerShdw blurRad="38100" dist="38100" dir="2700000" algn="tl">
                  <a:srgbClr val="000000">
                    <a:alpha val="43137"/>
                  </a:srgbClr>
                </a:outerShdw>
              </a:effectLst>
            </a:endParaRPr>
          </a:p>
        </p:txBody>
      </p:sp>
      <p:sp>
        <p:nvSpPr>
          <p:cNvPr id="8" name="7 - Ορθογώνιο"/>
          <p:cNvSpPr/>
          <p:nvPr/>
        </p:nvSpPr>
        <p:spPr>
          <a:xfrm>
            <a:off x="571500" y="1285875"/>
            <a:ext cx="7500938" cy="5016500"/>
          </a:xfrm>
          <a:prstGeom prst="rect">
            <a:avLst/>
          </a:prstGeom>
        </p:spPr>
        <p:txBody>
          <a:bodyPr>
            <a:spAutoFit/>
          </a:bodyPr>
          <a:lstStyle/>
          <a:p>
            <a:pPr marL="342900" indent="-342900">
              <a:lnSpc>
                <a:spcPct val="150000"/>
              </a:lnSpc>
              <a:spcBef>
                <a:spcPct val="20000"/>
              </a:spcBef>
              <a:buFontTx/>
              <a:buBlip>
                <a:blip r:embed="rId2"/>
              </a:buBlip>
              <a:defRPr/>
            </a:pPr>
            <a:r>
              <a:rPr lang="el-GR" sz="3200" b="1" kern="0" dirty="0">
                <a:solidFill>
                  <a:srgbClr val="000000"/>
                </a:solidFill>
                <a:latin typeface="Arial"/>
              </a:rPr>
              <a:t> </a:t>
            </a:r>
            <a:r>
              <a:rPr lang="en-US" sz="3200" b="1" kern="0" dirty="0" err="1">
                <a:solidFill>
                  <a:srgbClr val="000000"/>
                </a:solidFill>
                <a:latin typeface="Arial"/>
              </a:rPr>
              <a:t>CMap</a:t>
            </a:r>
            <a:r>
              <a:rPr lang="en-US" sz="3200" b="1" kern="0" dirty="0">
                <a:solidFill>
                  <a:srgbClr val="000000"/>
                </a:solidFill>
                <a:latin typeface="Arial"/>
              </a:rPr>
              <a:t> </a:t>
            </a:r>
            <a:r>
              <a:rPr lang="el-GR" sz="3200" b="1" kern="0" dirty="0" smtClean="0">
                <a:solidFill>
                  <a:srgbClr val="000000"/>
                </a:solidFill>
                <a:latin typeface="Arial"/>
              </a:rPr>
              <a:t>και </a:t>
            </a:r>
            <a:r>
              <a:rPr lang="en-US" sz="3200" b="1" kern="0" dirty="0" err="1" smtClean="0">
                <a:solidFill>
                  <a:srgbClr val="000000"/>
                </a:solidFill>
                <a:latin typeface="Arial"/>
              </a:rPr>
              <a:t>Cmap</a:t>
            </a:r>
            <a:r>
              <a:rPr lang="en-US" sz="3200" b="1" kern="0" dirty="0" smtClean="0">
                <a:solidFill>
                  <a:srgbClr val="000000"/>
                </a:solidFill>
                <a:latin typeface="Arial"/>
              </a:rPr>
              <a:t> Cloud</a:t>
            </a:r>
            <a:endParaRPr lang="el-GR" sz="3200" b="1" kern="0" dirty="0">
              <a:solidFill>
                <a:srgbClr val="000000"/>
              </a:solidFill>
              <a:latin typeface="Arial"/>
            </a:endParaRPr>
          </a:p>
          <a:p>
            <a:pPr marL="342900" indent="-342900">
              <a:lnSpc>
                <a:spcPct val="150000"/>
              </a:lnSpc>
              <a:spcBef>
                <a:spcPct val="20000"/>
              </a:spcBef>
              <a:buFontTx/>
              <a:buBlip>
                <a:blip r:embed="rId2"/>
              </a:buBlip>
              <a:defRPr/>
            </a:pPr>
            <a:r>
              <a:rPr lang="el-GR" sz="3200" b="1" kern="0" dirty="0">
                <a:solidFill>
                  <a:srgbClr val="000000"/>
                </a:solidFill>
                <a:latin typeface="Arial"/>
              </a:rPr>
              <a:t> </a:t>
            </a:r>
            <a:r>
              <a:rPr lang="en-US" sz="3200" b="1" kern="0" dirty="0" err="1">
                <a:solidFill>
                  <a:srgbClr val="000000"/>
                </a:solidFill>
                <a:latin typeface="Arial"/>
              </a:rPr>
              <a:t>FreeMind</a:t>
            </a:r>
            <a:endParaRPr lang="el-GR" sz="3200" b="1" kern="0" dirty="0">
              <a:solidFill>
                <a:srgbClr val="000000"/>
              </a:solidFill>
              <a:latin typeface="Arial"/>
            </a:endParaRPr>
          </a:p>
          <a:p>
            <a:pPr marL="342900" indent="-342900">
              <a:lnSpc>
                <a:spcPct val="150000"/>
              </a:lnSpc>
              <a:spcBef>
                <a:spcPct val="20000"/>
              </a:spcBef>
              <a:buFontTx/>
              <a:buBlip>
                <a:blip r:embed="rId2"/>
              </a:buBlip>
              <a:defRPr/>
            </a:pPr>
            <a:r>
              <a:rPr lang="el-GR" sz="3200" b="1" kern="0" dirty="0">
                <a:solidFill>
                  <a:srgbClr val="000000"/>
                </a:solidFill>
                <a:latin typeface="Arial"/>
              </a:rPr>
              <a:t> </a:t>
            </a:r>
            <a:r>
              <a:rPr lang="en-US" sz="3200" b="1" kern="0" dirty="0">
                <a:solidFill>
                  <a:srgbClr val="000000"/>
                </a:solidFill>
                <a:latin typeface="Arial"/>
              </a:rPr>
              <a:t>Inspiration – </a:t>
            </a:r>
            <a:r>
              <a:rPr lang="en-US" sz="3200" b="1" kern="0" dirty="0" err="1">
                <a:solidFill>
                  <a:srgbClr val="000000"/>
                </a:solidFill>
                <a:latin typeface="Arial"/>
              </a:rPr>
              <a:t>Kidspiration</a:t>
            </a:r>
            <a:endParaRPr lang="en-US" sz="3200" b="1" kern="0" dirty="0">
              <a:solidFill>
                <a:srgbClr val="000000"/>
              </a:solidFill>
              <a:latin typeface="Arial"/>
            </a:endParaRPr>
          </a:p>
          <a:p>
            <a:pPr marL="342900" indent="-342900">
              <a:lnSpc>
                <a:spcPct val="150000"/>
              </a:lnSpc>
              <a:spcBef>
                <a:spcPct val="20000"/>
              </a:spcBef>
              <a:buFontTx/>
              <a:buBlip>
                <a:blip r:embed="rId2"/>
              </a:buBlip>
              <a:defRPr/>
            </a:pPr>
            <a:r>
              <a:rPr lang="el-GR" sz="3200" b="1" kern="0" dirty="0">
                <a:solidFill>
                  <a:srgbClr val="000000"/>
                </a:solidFill>
                <a:latin typeface="Arial"/>
              </a:rPr>
              <a:t> </a:t>
            </a:r>
            <a:r>
              <a:rPr lang="en-US" sz="3200" b="1" kern="0" dirty="0" err="1">
                <a:solidFill>
                  <a:srgbClr val="000000"/>
                </a:solidFill>
                <a:latin typeface="Arial"/>
              </a:rPr>
              <a:t>Smartdraw</a:t>
            </a:r>
            <a:endParaRPr lang="en-US" sz="3200" b="1" kern="0" dirty="0">
              <a:solidFill>
                <a:srgbClr val="000000"/>
              </a:solidFill>
              <a:latin typeface="Arial"/>
            </a:endParaRPr>
          </a:p>
          <a:p>
            <a:pPr marL="342900" indent="-342900">
              <a:lnSpc>
                <a:spcPct val="150000"/>
              </a:lnSpc>
              <a:spcBef>
                <a:spcPct val="20000"/>
              </a:spcBef>
              <a:buFontTx/>
              <a:buBlip>
                <a:blip r:embed="rId2"/>
              </a:buBlip>
              <a:defRPr/>
            </a:pPr>
            <a:r>
              <a:rPr lang="el-GR" sz="3200" b="1" kern="0" dirty="0">
                <a:solidFill>
                  <a:srgbClr val="000000"/>
                </a:solidFill>
                <a:latin typeface="Arial"/>
              </a:rPr>
              <a:t> </a:t>
            </a:r>
            <a:r>
              <a:rPr lang="en-US" sz="3200" b="1" kern="0" dirty="0">
                <a:solidFill>
                  <a:srgbClr val="000000"/>
                </a:solidFill>
                <a:latin typeface="Arial"/>
              </a:rPr>
              <a:t>Visio</a:t>
            </a:r>
          </a:p>
          <a:p>
            <a:pPr marL="342900" indent="-342900">
              <a:lnSpc>
                <a:spcPct val="150000"/>
              </a:lnSpc>
              <a:spcBef>
                <a:spcPct val="20000"/>
              </a:spcBef>
              <a:buFontTx/>
              <a:buBlip>
                <a:blip r:embed="rId2"/>
              </a:buBlip>
              <a:defRPr/>
            </a:pPr>
            <a:r>
              <a:rPr lang="el-GR" sz="3200" b="1" kern="0" dirty="0">
                <a:solidFill>
                  <a:srgbClr val="000000"/>
                </a:solidFill>
                <a:latin typeface="Arial"/>
              </a:rPr>
              <a:t> </a:t>
            </a:r>
            <a:r>
              <a:rPr lang="en-US" sz="3200" b="1" kern="0" dirty="0" err="1" smtClean="0">
                <a:solidFill>
                  <a:srgbClr val="000000"/>
                </a:solidFill>
                <a:latin typeface="Arial"/>
              </a:rPr>
              <a:t>MindMap</a:t>
            </a:r>
            <a:endParaRPr lang="en-US" sz="3200" b="1" kern="0" dirty="0">
              <a:solidFill>
                <a:srgbClr val="000000"/>
              </a:solidFill>
              <a:latin typeface="Arial"/>
            </a:endParaRPr>
          </a:p>
        </p:txBody>
      </p:sp>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14A049-5DD6-4E38-A76E-9D8015CAF8C2}" type="slidenum">
              <a:rPr lang="el-GR" smtClean="0"/>
              <a:pPr eaLnBrk="1" hangingPunct="1"/>
              <a:t>2</a:t>
            </a:fld>
            <a:endParaRPr lang="el-GR" smtClean="0"/>
          </a:p>
        </p:txBody>
      </p:sp>
      <p:sp>
        <p:nvSpPr>
          <p:cNvPr id="6" name="5 - TextBox"/>
          <p:cNvSpPr txBox="1"/>
          <p:nvPr/>
        </p:nvSpPr>
        <p:spPr>
          <a:xfrm>
            <a:off x="428625" y="500063"/>
            <a:ext cx="7929563" cy="584200"/>
          </a:xfrm>
          <a:prstGeom prst="rect">
            <a:avLst/>
          </a:prstGeom>
          <a:noFill/>
        </p:spPr>
        <p:txBody>
          <a:bodyPr>
            <a:spAutoFit/>
          </a:bodyPr>
          <a:lstStyle/>
          <a:p>
            <a:pPr algn="ctr">
              <a:defRPr/>
            </a:pPr>
            <a:r>
              <a:rPr lang="el-GR" sz="3200" b="1" dirty="0">
                <a:effectLst>
                  <a:outerShdw blurRad="38100" dist="38100" dir="2700000" algn="tl">
                    <a:srgbClr val="000000">
                      <a:alpha val="43137"/>
                    </a:srgbClr>
                  </a:outerShdw>
                </a:effectLst>
              </a:rPr>
              <a:t>Τι είναι ένας εννοιολογικός χάρτης;</a:t>
            </a:r>
          </a:p>
        </p:txBody>
      </p:sp>
      <p:sp>
        <p:nvSpPr>
          <p:cNvPr id="3076" name="6 - Ορθογώνιο"/>
          <p:cNvSpPr>
            <a:spLocks noChangeArrowheads="1"/>
          </p:cNvSpPr>
          <p:nvPr/>
        </p:nvSpPr>
        <p:spPr bwMode="auto">
          <a:xfrm>
            <a:off x="500063" y="1571625"/>
            <a:ext cx="821531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buFontTx/>
              <a:buBlip>
                <a:blip r:embed="rId3"/>
              </a:buBlip>
            </a:pPr>
            <a:r>
              <a:rPr lang="el-GR" sz="2400" b="1"/>
              <a:t>  η εννοιολογική χαρτογράφηση είναι μια τεχνική οπτικοποίησης των σχέσεων ανάμεσα σε διάφορες έννοιες</a:t>
            </a:r>
          </a:p>
          <a:p>
            <a:pPr>
              <a:lnSpc>
                <a:spcPct val="200000"/>
              </a:lnSpc>
              <a:buFontTx/>
              <a:buBlip>
                <a:blip r:embed="rId3"/>
              </a:buBlip>
            </a:pPr>
            <a:r>
              <a:rPr lang="el-GR" sz="2400" b="1"/>
              <a:t>  ένας τρόπος για την αναπαράσταση της γνώσης</a:t>
            </a:r>
          </a:p>
          <a:p>
            <a:pPr>
              <a:lnSpc>
                <a:spcPct val="200000"/>
              </a:lnSpc>
              <a:buFontTx/>
              <a:buBlip>
                <a:blip r:embed="rId3"/>
              </a:buBlip>
            </a:pPr>
            <a:r>
              <a:rPr lang="el-GR" sz="2400" b="1"/>
              <a:t>  αποτελεί μια διδακτική τεχνική</a:t>
            </a:r>
          </a:p>
          <a:p>
            <a:endParaRPr lang="el-GR" sz="2400"/>
          </a:p>
          <a:p>
            <a:endParaRPr lang="el-GR" sz="2400"/>
          </a:p>
          <a:p>
            <a:endParaRPr lang="el-GR" sz="2400"/>
          </a:p>
        </p:txBody>
      </p:sp>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6779D7-5322-4D0F-BC50-2B87383A734A}" type="slidenum">
              <a:rPr lang="el-GR" smtClean="0"/>
              <a:pPr eaLnBrk="1" hangingPunct="1"/>
              <a:t>20</a:t>
            </a:fld>
            <a:endParaRPr lang="el-GR" smtClean="0"/>
          </a:p>
        </p:txBody>
      </p:sp>
      <p:sp>
        <p:nvSpPr>
          <p:cNvPr id="3" name="TextBox 2"/>
          <p:cNvSpPr txBox="1"/>
          <p:nvPr/>
        </p:nvSpPr>
        <p:spPr>
          <a:xfrm>
            <a:off x="464298" y="671691"/>
            <a:ext cx="8496944" cy="4247317"/>
          </a:xfrm>
          <a:prstGeom prst="rect">
            <a:avLst/>
          </a:prstGeom>
          <a:noFill/>
        </p:spPr>
        <p:txBody>
          <a:bodyPr wrap="square" rtlCol="0">
            <a:spAutoFit/>
          </a:bodyPr>
          <a:lstStyle/>
          <a:p>
            <a:pPr marL="285750" indent="-285750" eaLnBrk="1" hangingPunct="1">
              <a:buFont typeface="Arial" pitchFamily="34" charset="0"/>
              <a:buChar char="•"/>
            </a:pPr>
            <a:r>
              <a:rPr lang="el-GR" dirty="0" err="1" smtClean="0"/>
              <a:t>Τ.Α.Μικρόπουλος</a:t>
            </a:r>
            <a:r>
              <a:rPr lang="el-GR" dirty="0"/>
              <a:t>, Ο υπολογιστής ως γνωστικό εργαλείο, 2005</a:t>
            </a:r>
          </a:p>
          <a:p>
            <a:pPr marL="285750" indent="-285750" eaLnBrk="1" hangingPunct="1">
              <a:buFont typeface="Arial" pitchFamily="34" charset="0"/>
              <a:buChar char="•"/>
            </a:pPr>
            <a:r>
              <a:rPr lang="en-US" dirty="0"/>
              <a:t> </a:t>
            </a:r>
            <a:r>
              <a:rPr lang="el-GR" dirty="0" err="1" smtClean="0"/>
              <a:t>Β.Κόμης</a:t>
            </a:r>
            <a:r>
              <a:rPr lang="el-GR" dirty="0"/>
              <a:t>, Εισαγωγή στις εκπαιδευτικές εφαρμογές των Τεχνολογιών της Πληροφορίας και των Επικοινωνιών, 2004</a:t>
            </a:r>
            <a:endParaRPr lang="en-US" dirty="0"/>
          </a:p>
          <a:p>
            <a:pPr marL="285750" indent="-285750" eaLnBrk="1" hangingPunct="1">
              <a:buFont typeface="Arial" pitchFamily="34" charset="0"/>
              <a:buChar char="•"/>
            </a:pPr>
            <a:r>
              <a:rPr lang="en-US" dirty="0" err="1"/>
              <a:t>Ausubel</a:t>
            </a:r>
            <a:r>
              <a:rPr lang="en-US" dirty="0"/>
              <a:t>, David P. (1968). Educational Psychology, A Cognitive View. New York: Holt, Rinehart and Winston, Inc. </a:t>
            </a:r>
            <a:r>
              <a:rPr lang="en-US" dirty="0" err="1"/>
              <a:t>Ausubel</a:t>
            </a:r>
            <a:r>
              <a:rPr lang="en-US" dirty="0"/>
              <a:t>, David P. (1967). Learning Theory and classroom Practice. Ontario: The Ontario Institute For Studies In Education.</a:t>
            </a:r>
          </a:p>
          <a:p>
            <a:pPr marL="285750" indent="-285750" eaLnBrk="1" hangingPunct="1">
              <a:buFont typeface="Arial" pitchFamily="34" charset="0"/>
              <a:buChar char="•"/>
            </a:pPr>
            <a:r>
              <a:rPr lang="en-US" dirty="0" err="1"/>
              <a:t>Ausubel</a:t>
            </a:r>
            <a:r>
              <a:rPr lang="en-US" dirty="0"/>
              <a:t>, David P. (1963). The Psychology of Meaningful Verbal Learning. New York: </a:t>
            </a:r>
            <a:r>
              <a:rPr lang="en-US" dirty="0" err="1"/>
              <a:t>Grune</a:t>
            </a:r>
            <a:r>
              <a:rPr lang="en-US" dirty="0"/>
              <a:t> &amp; </a:t>
            </a:r>
            <a:r>
              <a:rPr lang="en-US" dirty="0" err="1"/>
              <a:t>Stratton.Angelo</a:t>
            </a:r>
            <a:r>
              <a:rPr lang="en-US" dirty="0"/>
              <a:t>, T. A. and Cross, K. P. </a:t>
            </a:r>
            <a:r>
              <a:rPr lang="en-US" i="1" dirty="0"/>
              <a:t>Classroom Assessment Techniques, A Handbook for College Teachers</a:t>
            </a:r>
            <a:r>
              <a:rPr lang="en-US" dirty="0"/>
              <a:t> (2nd ed., p. 197). </a:t>
            </a:r>
            <a:r>
              <a:rPr lang="en-US" dirty="0" err="1"/>
              <a:t>Jossey</a:t>
            </a:r>
            <a:r>
              <a:rPr lang="en-US" dirty="0"/>
              <a:t>-Bass, San Francisco, 1993. </a:t>
            </a:r>
          </a:p>
          <a:p>
            <a:pPr marL="285750" indent="-285750" eaLnBrk="1" hangingPunct="1">
              <a:buFont typeface="Arial" pitchFamily="34" charset="0"/>
              <a:buChar char="•"/>
            </a:pPr>
            <a:r>
              <a:rPr lang="en-US" dirty="0" err="1"/>
              <a:t>Jonassen</a:t>
            </a:r>
            <a:r>
              <a:rPr lang="en-US" dirty="0"/>
              <a:t>, D.H., </a:t>
            </a:r>
            <a:r>
              <a:rPr lang="en-US" dirty="0" err="1"/>
              <a:t>Beissneer</a:t>
            </a:r>
            <a:r>
              <a:rPr lang="en-US" dirty="0"/>
              <a:t> K., and </a:t>
            </a:r>
            <a:r>
              <a:rPr lang="en-US" dirty="0" err="1"/>
              <a:t>Yacci</a:t>
            </a:r>
            <a:r>
              <a:rPr lang="en-US" dirty="0"/>
              <a:t>, M.A. (1993) </a:t>
            </a:r>
            <a:r>
              <a:rPr lang="en-US" i="1" dirty="0"/>
              <a:t>Structural Knowledge: Techniques for Conveying, Assessing, and Acquiring Structural Knowledge.</a:t>
            </a:r>
            <a:r>
              <a:rPr lang="en-US" dirty="0"/>
              <a:t> Hillsdale, NJ: Lawrence Erlbaum Associates.</a:t>
            </a:r>
          </a:p>
          <a:p>
            <a:pPr marL="285750" indent="-285750" eaLnBrk="1" hangingPunct="1">
              <a:buFont typeface="Arial" pitchFamily="34" charset="0"/>
              <a:buChar char="•"/>
            </a:pPr>
            <a:r>
              <a:rPr lang="en-US" dirty="0"/>
              <a:t>Novak, J.D. (1991) "Clarify with Concept Maps: A tool for students and teachers alike," </a:t>
            </a:r>
            <a:r>
              <a:rPr lang="en-US" i="1" dirty="0"/>
              <a:t>The Science Teacher</a:t>
            </a:r>
            <a:r>
              <a:rPr lang="en-US" dirty="0"/>
              <a:t>, 58 (7), pp. 45-49</a:t>
            </a:r>
            <a:r>
              <a:rPr lang="en-US" dirty="0" smtClean="0"/>
              <a:t>.</a:t>
            </a:r>
            <a:endParaRPr lang="en-US" dirty="0"/>
          </a:p>
        </p:txBody>
      </p:sp>
      <p:sp>
        <p:nvSpPr>
          <p:cNvPr id="5" name="Ορθογώνιο 4"/>
          <p:cNvSpPr/>
          <p:nvPr/>
        </p:nvSpPr>
        <p:spPr>
          <a:xfrm>
            <a:off x="2699792" y="116632"/>
            <a:ext cx="2882520" cy="646331"/>
          </a:xfrm>
          <a:prstGeom prst="rect">
            <a:avLst/>
          </a:prstGeom>
        </p:spPr>
        <p:txBody>
          <a:bodyPr wrap="none">
            <a:spAutoFit/>
          </a:bodyPr>
          <a:lstStyle/>
          <a:p>
            <a:r>
              <a:rPr lang="el-GR" sz="3600" dirty="0"/>
              <a:t>Βιβλιογραφία</a:t>
            </a:r>
          </a:p>
        </p:txBody>
      </p:sp>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extLst>
      <p:ext uri="{BB962C8B-B14F-4D97-AF65-F5344CB8AC3E}">
        <p14:creationId xmlns:p14="http://schemas.microsoft.com/office/powerpoint/2010/main" val="381103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4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09A57C-FC2F-492F-B693-5E0D0124174D}" type="slidenum">
              <a:rPr lang="el-GR" smtClean="0"/>
              <a:pPr eaLnBrk="1" hangingPunct="1"/>
              <a:t>3</a:t>
            </a:fld>
            <a:endParaRPr lang="el-GR" smtClean="0"/>
          </a:p>
        </p:txBody>
      </p:sp>
      <p:grpSp>
        <p:nvGrpSpPr>
          <p:cNvPr id="2" name="13 - Ομάδα"/>
          <p:cNvGrpSpPr>
            <a:grpSpLocks/>
          </p:cNvGrpSpPr>
          <p:nvPr/>
        </p:nvGrpSpPr>
        <p:grpSpPr bwMode="auto">
          <a:xfrm>
            <a:off x="1143000" y="1219200"/>
            <a:ext cx="2438400" cy="1447800"/>
            <a:chOff x="1143000" y="1219200"/>
            <a:chExt cx="2438400" cy="1447800"/>
          </a:xfrm>
        </p:grpSpPr>
        <p:sp>
          <p:nvSpPr>
            <p:cNvPr id="4109" name="Oval 2"/>
            <p:cNvSpPr>
              <a:spLocks noChangeArrowheads="1"/>
            </p:cNvSpPr>
            <p:nvPr/>
          </p:nvSpPr>
          <p:spPr bwMode="auto">
            <a:xfrm>
              <a:off x="1143000" y="1219200"/>
              <a:ext cx="2438400" cy="14478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4110" name="WordArt 6"/>
            <p:cNvSpPr>
              <a:spLocks noChangeArrowheads="1" noChangeShapeType="1" noTextEdit="1"/>
            </p:cNvSpPr>
            <p:nvPr/>
          </p:nvSpPr>
          <p:spPr bwMode="auto">
            <a:xfrm>
              <a:off x="1524000" y="1676400"/>
              <a:ext cx="1676400" cy="428625"/>
            </a:xfrm>
            <a:prstGeom prst="rect">
              <a:avLst/>
            </a:prstGeom>
          </p:spPr>
          <p:txBody>
            <a:bodyPr wrap="none" fromWordArt="1">
              <a:prstTxWarp prst="textPlain">
                <a:avLst>
                  <a:gd name="adj" fmla="val 50000"/>
                </a:avLst>
              </a:prstTxWarp>
            </a:bodyPr>
            <a:lstStyle/>
            <a:p>
              <a:pPr algn="ctr"/>
              <a:r>
                <a:rPr lang="el-GR" sz="2400" kern="10">
                  <a:ln w="9525">
                    <a:solidFill>
                      <a:srgbClr val="000000"/>
                    </a:solidFill>
                    <a:round/>
                    <a:headEnd/>
                    <a:tailEnd/>
                  </a:ln>
                  <a:solidFill>
                    <a:srgbClr val="FFFFFF"/>
                  </a:solidFill>
                  <a:latin typeface="Arial Black"/>
                </a:rPr>
                <a:t>έννοια 1</a:t>
              </a:r>
            </a:p>
          </p:txBody>
        </p:sp>
      </p:grpSp>
      <p:sp>
        <p:nvSpPr>
          <p:cNvPr id="4100" name="WordArt 7"/>
          <p:cNvSpPr>
            <a:spLocks noChangeArrowheads="1" noChangeShapeType="1" noTextEdit="1"/>
          </p:cNvSpPr>
          <p:nvPr/>
        </p:nvSpPr>
        <p:spPr bwMode="auto">
          <a:xfrm>
            <a:off x="2819400" y="2743200"/>
            <a:ext cx="2209800" cy="609600"/>
          </a:xfrm>
          <a:prstGeom prst="rect">
            <a:avLst/>
          </a:prstGeom>
        </p:spPr>
        <p:txBody>
          <a:bodyPr wrap="none" fromWordArt="1">
            <a:prstTxWarp prst="textPlain">
              <a:avLst>
                <a:gd name="adj" fmla="val 50000"/>
              </a:avLst>
            </a:prstTxWarp>
          </a:bodyPr>
          <a:lstStyle/>
          <a:p>
            <a:pPr algn="ctr"/>
            <a:endParaRPr lang="el-GR" sz="2800" kern="10">
              <a:ln w="9525">
                <a:solidFill>
                  <a:srgbClr val="000000"/>
                </a:solidFill>
                <a:round/>
                <a:headEnd/>
                <a:tailEnd/>
              </a:ln>
              <a:solidFill>
                <a:srgbClr val="FFFFFF"/>
              </a:solidFill>
              <a:latin typeface="Arial Black"/>
            </a:endParaRPr>
          </a:p>
        </p:txBody>
      </p:sp>
      <p:grpSp>
        <p:nvGrpSpPr>
          <p:cNvPr id="3" name="15 - Ομάδα"/>
          <p:cNvGrpSpPr>
            <a:grpSpLocks/>
          </p:cNvGrpSpPr>
          <p:nvPr/>
        </p:nvGrpSpPr>
        <p:grpSpPr bwMode="auto">
          <a:xfrm>
            <a:off x="5929313" y="4286250"/>
            <a:ext cx="2438400" cy="1447800"/>
            <a:chOff x="5929322" y="4286256"/>
            <a:chExt cx="2438400" cy="1447800"/>
          </a:xfrm>
        </p:grpSpPr>
        <p:sp>
          <p:nvSpPr>
            <p:cNvPr id="4107" name="Oval 10"/>
            <p:cNvSpPr>
              <a:spLocks noChangeArrowheads="1"/>
            </p:cNvSpPr>
            <p:nvPr/>
          </p:nvSpPr>
          <p:spPr bwMode="auto">
            <a:xfrm>
              <a:off x="5929322" y="4286256"/>
              <a:ext cx="2438400" cy="14478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4108" name="WordArt 6"/>
            <p:cNvSpPr>
              <a:spLocks noChangeArrowheads="1" noChangeShapeType="1" noTextEdit="1"/>
            </p:cNvSpPr>
            <p:nvPr/>
          </p:nvSpPr>
          <p:spPr bwMode="auto">
            <a:xfrm>
              <a:off x="6286512" y="4714884"/>
              <a:ext cx="1676400" cy="428625"/>
            </a:xfrm>
            <a:prstGeom prst="rect">
              <a:avLst/>
            </a:prstGeom>
          </p:spPr>
          <p:txBody>
            <a:bodyPr wrap="none" fromWordArt="1">
              <a:prstTxWarp prst="textPlain">
                <a:avLst>
                  <a:gd name="adj" fmla="val 50000"/>
                </a:avLst>
              </a:prstTxWarp>
            </a:bodyPr>
            <a:lstStyle/>
            <a:p>
              <a:pPr algn="ctr"/>
              <a:r>
                <a:rPr lang="el-GR" sz="2400" kern="10">
                  <a:ln w="9525">
                    <a:solidFill>
                      <a:srgbClr val="000000"/>
                    </a:solidFill>
                    <a:round/>
                    <a:headEnd/>
                    <a:tailEnd/>
                  </a:ln>
                  <a:solidFill>
                    <a:srgbClr val="FFFFFF"/>
                  </a:solidFill>
                  <a:latin typeface="Arial Black"/>
                </a:rPr>
                <a:t>έννοια 2</a:t>
              </a:r>
            </a:p>
          </p:txBody>
        </p:sp>
      </p:grpSp>
      <p:grpSp>
        <p:nvGrpSpPr>
          <p:cNvPr id="4" name="14 - Ομάδα"/>
          <p:cNvGrpSpPr>
            <a:grpSpLocks/>
          </p:cNvGrpSpPr>
          <p:nvPr/>
        </p:nvGrpSpPr>
        <p:grpSpPr bwMode="auto">
          <a:xfrm>
            <a:off x="3286125" y="2571750"/>
            <a:ext cx="2786063" cy="2000250"/>
            <a:chOff x="3286116" y="2571744"/>
            <a:chExt cx="2786082" cy="2000265"/>
          </a:xfrm>
        </p:grpSpPr>
        <p:sp>
          <p:nvSpPr>
            <p:cNvPr id="4104" name="Line 4"/>
            <p:cNvSpPr>
              <a:spLocks noChangeShapeType="1"/>
            </p:cNvSpPr>
            <p:nvPr/>
          </p:nvSpPr>
          <p:spPr bwMode="auto">
            <a:xfrm>
              <a:off x="4786314" y="3643314"/>
              <a:ext cx="1285884" cy="928695"/>
            </a:xfrm>
            <a:prstGeom prst="line">
              <a:avLst/>
            </a:prstGeom>
            <a:noFill/>
            <a:ln w="349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l-GR"/>
            </a:p>
          </p:txBody>
        </p:sp>
        <p:sp>
          <p:nvSpPr>
            <p:cNvPr id="4105" name="WordArt 6"/>
            <p:cNvSpPr>
              <a:spLocks noChangeArrowheads="1" noChangeShapeType="1" noTextEdit="1"/>
            </p:cNvSpPr>
            <p:nvPr/>
          </p:nvSpPr>
          <p:spPr bwMode="auto">
            <a:xfrm>
              <a:off x="3857620" y="3286124"/>
              <a:ext cx="1676400" cy="428625"/>
            </a:xfrm>
            <a:prstGeom prst="rect">
              <a:avLst/>
            </a:prstGeom>
          </p:spPr>
          <p:txBody>
            <a:bodyPr wrap="none" fromWordArt="1">
              <a:prstTxWarp prst="textPlain">
                <a:avLst>
                  <a:gd name="adj" fmla="val 50000"/>
                </a:avLst>
              </a:prstTxWarp>
            </a:bodyPr>
            <a:lstStyle/>
            <a:p>
              <a:pPr algn="ctr"/>
              <a:r>
                <a:rPr lang="el-GR" sz="2400" kern="10">
                  <a:ln w="9525">
                    <a:solidFill>
                      <a:srgbClr val="000000"/>
                    </a:solidFill>
                    <a:round/>
                    <a:headEnd/>
                    <a:tailEnd/>
                  </a:ln>
                  <a:solidFill>
                    <a:srgbClr val="FFFFFF"/>
                  </a:solidFill>
                  <a:latin typeface="Arial Black"/>
                </a:rPr>
                <a:t>σύνδεσμος</a:t>
              </a:r>
            </a:p>
          </p:txBody>
        </p:sp>
        <p:sp>
          <p:nvSpPr>
            <p:cNvPr id="4106" name="Line 4"/>
            <p:cNvSpPr>
              <a:spLocks noChangeShapeType="1"/>
            </p:cNvSpPr>
            <p:nvPr/>
          </p:nvSpPr>
          <p:spPr bwMode="auto">
            <a:xfrm>
              <a:off x="3286116" y="2571744"/>
              <a:ext cx="1000132" cy="71438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3" name="12 - TextBox"/>
          <p:cNvSpPr txBox="1"/>
          <p:nvPr/>
        </p:nvSpPr>
        <p:spPr>
          <a:xfrm>
            <a:off x="357188" y="214313"/>
            <a:ext cx="8501062" cy="1077912"/>
          </a:xfrm>
          <a:prstGeom prst="rect">
            <a:avLst/>
          </a:prstGeom>
          <a:noFill/>
        </p:spPr>
        <p:txBody>
          <a:bodyPr>
            <a:spAutoFit/>
          </a:bodyPr>
          <a:lstStyle/>
          <a:p>
            <a:pPr algn="ctr">
              <a:defRPr/>
            </a:pPr>
            <a:r>
              <a:rPr lang="el-GR" sz="3200" b="1" dirty="0">
                <a:effectLst>
                  <a:outerShdw blurRad="38100" dist="38100" dir="2700000" algn="tl">
                    <a:srgbClr val="000000">
                      <a:alpha val="43137"/>
                    </a:srgbClr>
                  </a:outerShdw>
                </a:effectLst>
              </a:rPr>
              <a:t>Από τι αποτελούνται οι εννοιολογικοί χάρτες;</a:t>
            </a:r>
          </a:p>
        </p:txBody>
      </p:sp>
      <p:sp>
        <p:nvSpPr>
          <p:cNvPr id="5" name="Θέση υποσέλιδου 4"/>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000" fill="hold"/>
                                        <p:tgtEl>
                                          <p:spTgt spid="3"/>
                                        </p:tgtEl>
                                        <p:attrNameLst>
                                          <p:attrName>ppt_w</p:attrName>
                                        </p:attrNameLst>
                                      </p:cBhvr>
                                      <p:tavLst>
                                        <p:tav tm="0">
                                          <p:val>
                                            <p:fltVal val="0"/>
                                          </p:val>
                                        </p:tav>
                                        <p:tav tm="100000">
                                          <p:val>
                                            <p:strVal val="#ppt_w"/>
                                          </p:val>
                                        </p:tav>
                                      </p:tavLst>
                                    </p:anim>
                                    <p:anim calcmode="lin" valueType="num">
                                      <p:cBhvr>
                                        <p:cTn id="22" dur="2000" fill="hold"/>
                                        <p:tgtEl>
                                          <p:spTgt spid="3"/>
                                        </p:tgtEl>
                                        <p:attrNameLst>
                                          <p:attrName>ppt_h</p:attrName>
                                        </p:attrNameLst>
                                      </p:cBhvr>
                                      <p:tavLst>
                                        <p:tav tm="0">
                                          <p:val>
                                            <p:fltVal val="0"/>
                                          </p:val>
                                        </p:tav>
                                        <p:tav tm="100000">
                                          <p:val>
                                            <p:strVal val="#ppt_h"/>
                                          </p:val>
                                        </p:tav>
                                      </p:tavLst>
                                    </p:anim>
                                    <p:animEffect transition="in" filter="fade">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9DD162-4437-4648-8245-9733A0B9FF48}" type="slidenum">
              <a:rPr lang="el-GR" smtClean="0"/>
              <a:pPr eaLnBrk="1" hangingPunct="1"/>
              <a:t>4</a:t>
            </a:fld>
            <a:endParaRPr lang="el-GR" smtClean="0"/>
          </a:p>
        </p:txBody>
      </p:sp>
      <p:sp>
        <p:nvSpPr>
          <p:cNvPr id="10243" name="Rectangle 2"/>
          <p:cNvSpPr>
            <a:spLocks noGrp="1" noChangeArrowheads="1"/>
          </p:cNvSpPr>
          <p:nvPr>
            <p:ph type="title"/>
          </p:nvPr>
        </p:nvSpPr>
        <p:spPr>
          <a:xfrm>
            <a:off x="500063" y="0"/>
            <a:ext cx="8229600" cy="1143000"/>
          </a:xfrm>
        </p:spPr>
        <p:txBody>
          <a:bodyPr/>
          <a:lstStyle/>
          <a:p>
            <a:pPr eaLnBrk="1" hangingPunct="1">
              <a:defRPr/>
            </a:pPr>
            <a:r>
              <a:rPr lang="el-GR" sz="3200" b="1" kern="1200" dirty="0" smtClean="0">
                <a:solidFill>
                  <a:schemeClr val="tx1"/>
                </a:solidFill>
                <a:effectLst>
                  <a:outerShdw blurRad="38100" dist="38100" dir="2700000" algn="tl">
                    <a:srgbClr val="000000">
                      <a:alpha val="43137"/>
                    </a:srgbClr>
                  </a:outerShdw>
                </a:effectLst>
                <a:ea typeface="+mn-ea"/>
                <a:cs typeface="+mn-cs"/>
              </a:rPr>
              <a:t>Εννοιολογικοί Χάρτες</a:t>
            </a:r>
            <a:endParaRPr lang="en-GB" sz="3200" b="1" kern="1200" dirty="0" smtClean="0">
              <a:solidFill>
                <a:schemeClr val="tx1"/>
              </a:solidFill>
              <a:effectLst>
                <a:outerShdw blurRad="38100" dist="38100" dir="2700000" algn="tl">
                  <a:srgbClr val="000000">
                    <a:alpha val="43137"/>
                  </a:srgbClr>
                </a:outerShdw>
              </a:effectLst>
              <a:ea typeface="+mn-ea"/>
              <a:cs typeface="+mn-cs"/>
            </a:endParaRPr>
          </a:p>
        </p:txBody>
      </p:sp>
      <p:grpSp>
        <p:nvGrpSpPr>
          <p:cNvPr id="5124" name="Group 22"/>
          <p:cNvGrpSpPr>
            <a:grpSpLocks/>
          </p:cNvGrpSpPr>
          <p:nvPr/>
        </p:nvGrpSpPr>
        <p:grpSpPr bwMode="auto">
          <a:xfrm>
            <a:off x="381000" y="1828800"/>
            <a:ext cx="8534400" cy="4267200"/>
            <a:chOff x="240" y="1152"/>
            <a:chExt cx="5376" cy="2688"/>
          </a:xfrm>
        </p:grpSpPr>
        <p:sp>
          <p:nvSpPr>
            <p:cNvPr id="5126" name="Line 11"/>
            <p:cNvSpPr>
              <a:spLocks noChangeShapeType="1"/>
            </p:cNvSpPr>
            <p:nvPr/>
          </p:nvSpPr>
          <p:spPr bwMode="auto">
            <a:xfrm>
              <a:off x="2944" y="1968"/>
              <a:ext cx="0" cy="1296"/>
            </a:xfrm>
            <a:prstGeom prst="line">
              <a:avLst/>
            </a:prstGeom>
            <a:noFill/>
            <a:ln w="25400" cap="sq">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5127" name="Oval 5"/>
            <p:cNvSpPr>
              <a:spLocks noChangeArrowheads="1"/>
            </p:cNvSpPr>
            <p:nvPr/>
          </p:nvSpPr>
          <p:spPr bwMode="auto">
            <a:xfrm>
              <a:off x="1728" y="1152"/>
              <a:ext cx="2256" cy="720"/>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l-GR">
                  <a:solidFill>
                    <a:srgbClr val="000099"/>
                  </a:solidFill>
                  <a:latin typeface="Times New Roman" pitchFamily="18" charset="0"/>
                </a:rPr>
                <a:t>ένας</a:t>
              </a:r>
              <a:r>
                <a:rPr lang="el-GR" sz="2400">
                  <a:latin typeface="Times New Roman" pitchFamily="18" charset="0"/>
                </a:rPr>
                <a:t> </a:t>
              </a:r>
              <a:r>
                <a:rPr lang="el-GR" sz="2400">
                  <a:solidFill>
                    <a:srgbClr val="000099"/>
                  </a:solidFill>
                  <a:latin typeface="Times New Roman" pitchFamily="18" charset="0"/>
                </a:rPr>
                <a:t>ΕΝΝΟΙΟΛΟΓΙΚΟΣ</a:t>
              </a:r>
            </a:p>
            <a:p>
              <a:pPr algn="ctr"/>
              <a:r>
                <a:rPr lang="el-GR" sz="2400">
                  <a:solidFill>
                    <a:srgbClr val="000099"/>
                  </a:solidFill>
                  <a:latin typeface="Times New Roman" pitchFamily="18" charset="0"/>
                </a:rPr>
                <a:t>ΧΑΡΤΗΣ</a:t>
              </a:r>
              <a:endParaRPr lang="en-GB" sz="2400">
                <a:solidFill>
                  <a:srgbClr val="000099"/>
                </a:solidFill>
                <a:latin typeface="Times New Roman" pitchFamily="18" charset="0"/>
              </a:endParaRPr>
            </a:p>
          </p:txBody>
        </p:sp>
        <p:sp>
          <p:nvSpPr>
            <p:cNvPr id="5128" name="Oval 8"/>
            <p:cNvSpPr>
              <a:spLocks noChangeArrowheads="1"/>
            </p:cNvSpPr>
            <p:nvPr/>
          </p:nvSpPr>
          <p:spPr bwMode="auto">
            <a:xfrm>
              <a:off x="2160" y="3312"/>
              <a:ext cx="1584" cy="528"/>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l-GR" sz="2400">
                  <a:solidFill>
                    <a:srgbClr val="000099"/>
                  </a:solidFill>
                  <a:latin typeface="Times New Roman" pitchFamily="18" charset="0"/>
                </a:rPr>
                <a:t>έννοιες</a:t>
              </a:r>
              <a:endParaRPr lang="en-GB" sz="2400">
                <a:solidFill>
                  <a:srgbClr val="000099"/>
                </a:solidFill>
                <a:latin typeface="Times New Roman" pitchFamily="18" charset="0"/>
              </a:endParaRPr>
            </a:p>
          </p:txBody>
        </p:sp>
        <p:sp>
          <p:nvSpPr>
            <p:cNvPr id="5129" name="Oval 9"/>
            <p:cNvSpPr>
              <a:spLocks noChangeArrowheads="1"/>
            </p:cNvSpPr>
            <p:nvPr/>
          </p:nvSpPr>
          <p:spPr bwMode="auto">
            <a:xfrm>
              <a:off x="240" y="2688"/>
              <a:ext cx="1584" cy="624"/>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l-GR" sz="2400">
                  <a:solidFill>
                    <a:srgbClr val="000099"/>
                  </a:solidFill>
                  <a:latin typeface="Times New Roman" pitchFamily="18" charset="0"/>
                </a:rPr>
                <a:t>συνδετικές</a:t>
              </a:r>
              <a:br>
                <a:rPr lang="el-GR" sz="2400">
                  <a:solidFill>
                    <a:srgbClr val="000099"/>
                  </a:solidFill>
                  <a:latin typeface="Times New Roman" pitchFamily="18" charset="0"/>
                </a:rPr>
              </a:br>
              <a:r>
                <a:rPr lang="el-GR" sz="2400">
                  <a:solidFill>
                    <a:srgbClr val="000099"/>
                  </a:solidFill>
                  <a:latin typeface="Times New Roman" pitchFamily="18" charset="0"/>
                </a:rPr>
                <a:t>φράσεις</a:t>
              </a:r>
              <a:endParaRPr lang="en-GB" sz="2400">
                <a:solidFill>
                  <a:srgbClr val="000099"/>
                </a:solidFill>
                <a:latin typeface="Times New Roman" pitchFamily="18" charset="0"/>
              </a:endParaRPr>
            </a:p>
          </p:txBody>
        </p:sp>
        <p:sp>
          <p:nvSpPr>
            <p:cNvPr id="5130" name="Oval 10"/>
            <p:cNvSpPr>
              <a:spLocks noChangeArrowheads="1"/>
            </p:cNvSpPr>
            <p:nvPr/>
          </p:nvSpPr>
          <p:spPr bwMode="auto">
            <a:xfrm>
              <a:off x="4320" y="2352"/>
              <a:ext cx="1296" cy="43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l-GR" sz="2400">
                  <a:solidFill>
                    <a:srgbClr val="000099"/>
                  </a:solidFill>
                  <a:latin typeface="Times New Roman" pitchFamily="18" charset="0"/>
                </a:rPr>
                <a:t>σχέσεις</a:t>
              </a:r>
              <a:endParaRPr lang="en-GB" sz="2400">
                <a:solidFill>
                  <a:srgbClr val="000099"/>
                </a:solidFill>
                <a:latin typeface="Times New Roman" pitchFamily="18" charset="0"/>
              </a:endParaRPr>
            </a:p>
          </p:txBody>
        </p:sp>
        <p:sp>
          <p:nvSpPr>
            <p:cNvPr id="5131" name="Line 12"/>
            <p:cNvSpPr>
              <a:spLocks noChangeShapeType="1"/>
            </p:cNvSpPr>
            <p:nvPr/>
          </p:nvSpPr>
          <p:spPr bwMode="auto">
            <a:xfrm flipH="1">
              <a:off x="3792" y="2832"/>
              <a:ext cx="1008" cy="624"/>
            </a:xfrm>
            <a:prstGeom prst="line">
              <a:avLst/>
            </a:prstGeom>
            <a:noFill/>
            <a:ln w="25400" cap="sq">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5132" name="Line 14"/>
            <p:cNvSpPr>
              <a:spLocks noChangeShapeType="1"/>
            </p:cNvSpPr>
            <p:nvPr/>
          </p:nvSpPr>
          <p:spPr bwMode="auto">
            <a:xfrm>
              <a:off x="3792" y="1776"/>
              <a:ext cx="1104" cy="528"/>
            </a:xfrm>
            <a:prstGeom prst="line">
              <a:avLst/>
            </a:prstGeom>
            <a:noFill/>
            <a:ln w="25400" cap="sq">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5133" name="Text Box 17"/>
            <p:cNvSpPr txBox="1">
              <a:spLocks noChangeArrowheads="1"/>
            </p:cNvSpPr>
            <p:nvPr/>
          </p:nvSpPr>
          <p:spPr bwMode="auto">
            <a:xfrm>
              <a:off x="2448" y="2160"/>
              <a:ext cx="1072" cy="518"/>
            </a:xfrm>
            <a:prstGeom prst="rect">
              <a:avLst/>
            </a:prstGeom>
            <a:solidFill>
              <a:srgbClr val="0033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sz="2400">
                  <a:solidFill>
                    <a:srgbClr val="FFFF99"/>
                  </a:solidFill>
                  <a:latin typeface="Times New Roman" pitchFamily="18" charset="0"/>
                </a:rPr>
                <a:t>αποτελείται</a:t>
              </a:r>
              <a:r>
                <a:rPr lang="el-GR" sz="2400">
                  <a:latin typeface="Times New Roman" pitchFamily="18" charset="0"/>
                </a:rPr>
                <a:t> </a:t>
              </a:r>
              <a:br>
                <a:rPr lang="el-GR" sz="2400">
                  <a:latin typeface="Times New Roman" pitchFamily="18" charset="0"/>
                </a:rPr>
              </a:br>
              <a:r>
                <a:rPr lang="el-GR" sz="2400">
                  <a:solidFill>
                    <a:srgbClr val="FFFF99"/>
                  </a:solidFill>
                  <a:latin typeface="Times New Roman" pitchFamily="18" charset="0"/>
                </a:rPr>
                <a:t>από</a:t>
              </a:r>
              <a:endParaRPr lang="en-GB" sz="2400">
                <a:solidFill>
                  <a:srgbClr val="FFFF99"/>
                </a:solidFill>
                <a:latin typeface="Times New Roman" pitchFamily="18" charset="0"/>
              </a:endParaRPr>
            </a:p>
          </p:txBody>
        </p:sp>
        <p:sp>
          <p:nvSpPr>
            <p:cNvPr id="5134" name="Text Box 18"/>
            <p:cNvSpPr txBox="1">
              <a:spLocks noChangeArrowheads="1"/>
            </p:cNvSpPr>
            <p:nvPr/>
          </p:nvSpPr>
          <p:spPr bwMode="auto">
            <a:xfrm>
              <a:off x="3885" y="1920"/>
              <a:ext cx="644" cy="288"/>
            </a:xfrm>
            <a:prstGeom prst="rect">
              <a:avLst/>
            </a:prstGeom>
            <a:solidFill>
              <a:srgbClr val="0033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2400">
                  <a:solidFill>
                    <a:srgbClr val="FFFF99"/>
                  </a:solidFill>
                  <a:latin typeface="Times New Roman" pitchFamily="18" charset="0"/>
                </a:rPr>
                <a:t>δείχνει</a:t>
              </a:r>
              <a:endParaRPr lang="en-GB" sz="2400">
                <a:solidFill>
                  <a:srgbClr val="FFFF99"/>
                </a:solidFill>
                <a:latin typeface="Times New Roman" pitchFamily="18" charset="0"/>
              </a:endParaRPr>
            </a:p>
          </p:txBody>
        </p:sp>
        <p:sp>
          <p:nvSpPr>
            <p:cNvPr id="5135" name="Text Box 19"/>
            <p:cNvSpPr txBox="1">
              <a:spLocks noChangeArrowheads="1"/>
            </p:cNvSpPr>
            <p:nvPr/>
          </p:nvSpPr>
          <p:spPr bwMode="auto">
            <a:xfrm>
              <a:off x="4032" y="2976"/>
              <a:ext cx="1027" cy="288"/>
            </a:xfrm>
            <a:prstGeom prst="rect">
              <a:avLst/>
            </a:prstGeom>
            <a:solidFill>
              <a:srgbClr val="0033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2400">
                  <a:solidFill>
                    <a:srgbClr val="FFFF99"/>
                  </a:solidFill>
                  <a:latin typeface="Times New Roman" pitchFamily="18" charset="0"/>
                </a:rPr>
                <a:t>ανάμεσα σε</a:t>
              </a:r>
              <a:endParaRPr lang="en-GB" sz="2400">
                <a:solidFill>
                  <a:srgbClr val="FFFF99"/>
                </a:solidFill>
                <a:latin typeface="Times New Roman" pitchFamily="18" charset="0"/>
              </a:endParaRPr>
            </a:p>
          </p:txBody>
        </p:sp>
        <p:sp>
          <p:nvSpPr>
            <p:cNvPr id="5136" name="Line 20"/>
            <p:cNvSpPr>
              <a:spLocks noChangeShapeType="1"/>
            </p:cNvSpPr>
            <p:nvPr/>
          </p:nvSpPr>
          <p:spPr bwMode="auto">
            <a:xfrm flipH="1">
              <a:off x="864" y="1776"/>
              <a:ext cx="1104" cy="840"/>
            </a:xfrm>
            <a:prstGeom prst="line">
              <a:avLst/>
            </a:prstGeom>
            <a:noFill/>
            <a:ln w="25400" cap="sq">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5137" name="Text Box 16"/>
            <p:cNvSpPr txBox="1">
              <a:spLocks noChangeArrowheads="1"/>
            </p:cNvSpPr>
            <p:nvPr/>
          </p:nvSpPr>
          <p:spPr bwMode="auto">
            <a:xfrm>
              <a:off x="864" y="1901"/>
              <a:ext cx="1072" cy="518"/>
            </a:xfrm>
            <a:prstGeom prst="rect">
              <a:avLst/>
            </a:prstGeom>
            <a:solidFill>
              <a:srgbClr val="0033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sz="2400">
                  <a:solidFill>
                    <a:srgbClr val="FFFF99"/>
                  </a:solidFill>
                  <a:latin typeface="Times New Roman" pitchFamily="18" charset="0"/>
                </a:rPr>
                <a:t>αποτελείται </a:t>
              </a:r>
              <a:br>
                <a:rPr lang="el-GR" sz="2400">
                  <a:solidFill>
                    <a:srgbClr val="FFFF99"/>
                  </a:solidFill>
                  <a:latin typeface="Times New Roman" pitchFamily="18" charset="0"/>
                </a:rPr>
              </a:br>
              <a:r>
                <a:rPr lang="el-GR" sz="2400">
                  <a:solidFill>
                    <a:srgbClr val="FFFF99"/>
                  </a:solidFill>
                  <a:latin typeface="Times New Roman" pitchFamily="18" charset="0"/>
                </a:rPr>
                <a:t>από</a:t>
              </a:r>
              <a:endParaRPr lang="en-GB" sz="2400">
                <a:solidFill>
                  <a:srgbClr val="FFFF99"/>
                </a:solidFill>
                <a:latin typeface="Times New Roman" pitchFamily="18" charset="0"/>
              </a:endParaRPr>
            </a:p>
          </p:txBody>
        </p:sp>
      </p:grpSp>
      <p:sp>
        <p:nvSpPr>
          <p:cNvPr id="5125" name="Text Box 21"/>
          <p:cNvSpPr txBox="1">
            <a:spLocks noChangeArrowheads="1"/>
          </p:cNvSpPr>
          <p:nvPr/>
        </p:nvSpPr>
        <p:spPr bwMode="auto">
          <a:xfrm>
            <a:off x="457200" y="19812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l-GR" sz="2400">
              <a:latin typeface="Times New Roman" pitchFamily="18" charset="0"/>
            </a:endParaRPr>
          </a:p>
        </p:txBody>
      </p:sp>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E917C5-EC71-40E1-B374-8F78BDD7A282}" type="slidenum">
              <a:rPr lang="el-GR" smtClean="0"/>
              <a:pPr eaLnBrk="1" hangingPunct="1"/>
              <a:t>5</a:t>
            </a:fld>
            <a:endParaRPr lang="el-GR" smtClean="0"/>
          </a:p>
        </p:txBody>
      </p:sp>
      <p:sp>
        <p:nvSpPr>
          <p:cNvPr id="8195" name="Rectangle 2"/>
          <p:cNvSpPr>
            <a:spLocks noGrp="1" noChangeArrowheads="1"/>
          </p:cNvSpPr>
          <p:nvPr>
            <p:ph type="ctrTitle"/>
          </p:nvPr>
        </p:nvSpPr>
        <p:spPr>
          <a:xfrm>
            <a:off x="1230332" y="243840"/>
            <a:ext cx="6807200" cy="990600"/>
          </a:xfrm>
        </p:spPr>
        <p:txBody>
          <a:bodyPr/>
          <a:lstStyle/>
          <a:p>
            <a:pPr eaLnBrk="1" hangingPunct="1">
              <a:defRPr/>
            </a:pPr>
            <a:r>
              <a:rPr lang="el-GR" sz="3200" b="1" kern="1200" dirty="0" smtClean="0">
                <a:solidFill>
                  <a:schemeClr val="tx1"/>
                </a:solidFill>
                <a:effectLst>
                  <a:outerShdw blurRad="38100" dist="38100" dir="2700000" algn="tl">
                    <a:srgbClr val="000000">
                      <a:alpha val="43137"/>
                    </a:srgbClr>
                  </a:outerShdw>
                </a:effectLst>
                <a:ea typeface="+mn-ea"/>
                <a:cs typeface="+mn-cs"/>
              </a:rPr>
              <a:t>Σκοπός εννοιολογικών χαρτών</a:t>
            </a:r>
            <a:endParaRPr lang="en-GB" sz="3200" b="1" kern="1200" dirty="0" smtClean="0">
              <a:solidFill>
                <a:schemeClr val="tx1"/>
              </a:solidFill>
              <a:effectLst>
                <a:outerShdw blurRad="38100" dist="38100" dir="2700000" algn="tl">
                  <a:srgbClr val="000000">
                    <a:alpha val="43137"/>
                  </a:srgbClr>
                </a:outerShdw>
              </a:effectLst>
              <a:ea typeface="+mn-ea"/>
              <a:cs typeface="+mn-cs"/>
            </a:endParaRPr>
          </a:p>
        </p:txBody>
      </p:sp>
      <p:sp>
        <p:nvSpPr>
          <p:cNvPr id="7172" name="Text Box 5"/>
          <p:cNvSpPr txBox="1">
            <a:spLocks noChangeArrowheads="1"/>
          </p:cNvSpPr>
          <p:nvPr/>
        </p:nvSpPr>
        <p:spPr bwMode="auto">
          <a:xfrm>
            <a:off x="330282" y="1268760"/>
            <a:ext cx="8607300" cy="513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200000"/>
              </a:lnSpc>
            </a:pPr>
            <a:r>
              <a:rPr lang="el-GR" sz="2800" b="1" dirty="0">
                <a:latin typeface="Times New Roman" pitchFamily="18" charset="0"/>
              </a:rPr>
              <a:t>Σκοπός των εννοιολογικών χαρτών είναι: </a:t>
            </a:r>
            <a:endParaRPr lang="en-US" sz="2800" b="1" dirty="0">
              <a:latin typeface="Times New Roman" pitchFamily="18" charset="0"/>
            </a:endParaRPr>
          </a:p>
          <a:p>
            <a:pPr eaLnBrk="1" hangingPunct="1">
              <a:lnSpc>
                <a:spcPct val="200000"/>
              </a:lnSpc>
              <a:buFontTx/>
              <a:buBlip>
                <a:blip r:embed="rId3"/>
              </a:buBlip>
            </a:pPr>
            <a:r>
              <a:rPr lang="el-GR" sz="2800" b="1" dirty="0">
                <a:latin typeface="Times New Roman" pitchFamily="18" charset="0"/>
              </a:rPr>
              <a:t> να μας βοηθήσουν στην κατανόηση πολύπλοκων</a:t>
            </a:r>
            <a:r>
              <a:rPr lang="en-US" sz="2800" b="1" dirty="0">
                <a:latin typeface="Times New Roman" pitchFamily="18" charset="0"/>
              </a:rPr>
              <a:t> </a:t>
            </a:r>
            <a:r>
              <a:rPr lang="el-GR" sz="2800" b="1" dirty="0">
                <a:latin typeface="Times New Roman" pitchFamily="18" charset="0"/>
              </a:rPr>
              <a:t>πληροφοριών</a:t>
            </a:r>
          </a:p>
          <a:p>
            <a:pPr eaLnBrk="1" hangingPunct="1">
              <a:lnSpc>
                <a:spcPct val="200000"/>
              </a:lnSpc>
              <a:buFontTx/>
              <a:buBlip>
                <a:blip r:embed="rId3"/>
              </a:buBlip>
            </a:pPr>
            <a:r>
              <a:rPr lang="el-GR" sz="2800" b="1" dirty="0">
                <a:latin typeface="Times New Roman" pitchFamily="18" charset="0"/>
              </a:rPr>
              <a:t> η καλύτερη οργάνωση της υπάρχουσας πληροφορίας.</a:t>
            </a:r>
          </a:p>
          <a:p>
            <a:pPr eaLnBrk="1" hangingPunct="1">
              <a:lnSpc>
                <a:spcPct val="200000"/>
              </a:lnSpc>
              <a:buFontTx/>
              <a:buBlip>
                <a:blip r:embed="rId3"/>
              </a:buBlip>
            </a:pPr>
            <a:r>
              <a:rPr lang="el-GR" sz="2800" b="1" dirty="0">
                <a:latin typeface="Times New Roman" pitchFamily="18" charset="0"/>
              </a:rPr>
              <a:t> να συμβάλλουν στη δημιουργία νέων ιδεών</a:t>
            </a:r>
          </a:p>
        </p:txBody>
      </p:sp>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E3A6CA-BFF9-48BB-B31A-69679F5D2F5C}" type="slidenum">
              <a:rPr lang="el-GR" smtClean="0"/>
              <a:pPr eaLnBrk="1" hangingPunct="1"/>
              <a:t>6</a:t>
            </a:fld>
            <a:endParaRPr lang="el-GR" smtClean="0"/>
          </a:p>
        </p:txBody>
      </p:sp>
      <p:sp>
        <p:nvSpPr>
          <p:cNvPr id="8195" name="4 - Ορθογώνιο"/>
          <p:cNvSpPr>
            <a:spLocks noChangeArrowheads="1"/>
          </p:cNvSpPr>
          <p:nvPr/>
        </p:nvSpPr>
        <p:spPr bwMode="auto">
          <a:xfrm>
            <a:off x="214312" y="1268760"/>
            <a:ext cx="87153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buFontTx/>
              <a:buBlip>
                <a:blip r:embed="rId3"/>
              </a:buBlip>
            </a:pPr>
            <a:r>
              <a:rPr lang="el-GR" sz="2400" dirty="0"/>
              <a:t>  ως εποπτικό εργαλείο και γνωστικό εργαλείο</a:t>
            </a:r>
          </a:p>
          <a:p>
            <a:pPr>
              <a:lnSpc>
                <a:spcPct val="200000"/>
              </a:lnSpc>
              <a:buFontTx/>
              <a:buBlip>
                <a:blip r:embed="rId3"/>
              </a:buBlip>
            </a:pPr>
            <a:r>
              <a:rPr lang="el-GR" sz="2400" dirty="0"/>
              <a:t>  ως εργαλείο αξιολόγησης των μαθητών και του μαθήματος</a:t>
            </a:r>
          </a:p>
          <a:p>
            <a:pPr>
              <a:lnSpc>
                <a:spcPct val="200000"/>
              </a:lnSpc>
              <a:buFontTx/>
              <a:buBlip>
                <a:blip r:embed="rId3"/>
              </a:buBlip>
            </a:pPr>
            <a:r>
              <a:rPr lang="el-GR" sz="2400" dirty="0"/>
              <a:t>  ως εργαλείο ανίχνευσης πρότερων γνώσεων</a:t>
            </a:r>
          </a:p>
          <a:p>
            <a:pPr>
              <a:lnSpc>
                <a:spcPct val="200000"/>
              </a:lnSpc>
              <a:buFontTx/>
              <a:buBlip>
                <a:blip r:embed="rId3"/>
              </a:buBlip>
            </a:pPr>
            <a:r>
              <a:rPr lang="el-GR" sz="2400" dirty="0"/>
              <a:t>  ως μέσο για ανταλλαγή και επικοινωνία ιδεών όταν χρησιμοποιούνται για τη συλλογική κατασκευή εννοιολογικών </a:t>
            </a:r>
            <a:r>
              <a:rPr lang="el-GR" sz="2400" dirty="0" smtClean="0"/>
              <a:t>χαρτών</a:t>
            </a:r>
            <a:endParaRPr lang="el-GR" sz="2400" dirty="0"/>
          </a:p>
        </p:txBody>
      </p:sp>
      <p:sp>
        <p:nvSpPr>
          <p:cNvPr id="7" name="6 - TextBox"/>
          <p:cNvSpPr txBox="1"/>
          <p:nvPr/>
        </p:nvSpPr>
        <p:spPr>
          <a:xfrm>
            <a:off x="1214438" y="142875"/>
            <a:ext cx="6929437" cy="584200"/>
          </a:xfrm>
          <a:prstGeom prst="rect">
            <a:avLst/>
          </a:prstGeom>
          <a:noFill/>
        </p:spPr>
        <p:txBody>
          <a:bodyPr>
            <a:spAutoFit/>
          </a:bodyPr>
          <a:lstStyle/>
          <a:p>
            <a:pPr algn="ctr">
              <a:defRPr/>
            </a:pPr>
            <a:r>
              <a:rPr lang="el-GR" sz="3200" b="1" dirty="0">
                <a:effectLst>
                  <a:outerShdw blurRad="38100" dist="38100" dir="2700000" algn="tl">
                    <a:srgbClr val="000000">
                      <a:alpha val="43137"/>
                    </a:srgbClr>
                  </a:outerShdw>
                </a:effectLst>
              </a:rPr>
              <a:t>χρήση των εννοιολογικών χαρτών</a:t>
            </a:r>
          </a:p>
        </p:txBody>
      </p:sp>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7B0C47-F2FC-4338-A6C2-9861806EA123}" type="slidenum">
              <a:rPr lang="el-GR" smtClean="0"/>
              <a:pPr eaLnBrk="1" hangingPunct="1"/>
              <a:t>7</a:t>
            </a:fld>
            <a:endParaRPr lang="el-GR" smtClean="0"/>
          </a:p>
        </p:txBody>
      </p:sp>
      <p:sp>
        <p:nvSpPr>
          <p:cNvPr id="9220" name="4 - Ορθογώνιο"/>
          <p:cNvSpPr>
            <a:spLocks noChangeArrowheads="1"/>
          </p:cNvSpPr>
          <p:nvPr/>
        </p:nvSpPr>
        <p:spPr bwMode="auto">
          <a:xfrm>
            <a:off x="179511" y="76594"/>
            <a:ext cx="8784975" cy="52322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l-GR" sz="2800" b="1" dirty="0">
                <a:effectLst>
                  <a:outerShdw blurRad="38100" dist="38100" dir="2700000" algn="tl">
                    <a:srgbClr val="000000">
                      <a:alpha val="43137"/>
                    </a:srgbClr>
                  </a:outerShdw>
                </a:effectLst>
              </a:rPr>
              <a:t>δραστηριότητες εννοιολογικής χαρτογράφησης</a:t>
            </a:r>
          </a:p>
        </p:txBody>
      </p:sp>
      <p:sp>
        <p:nvSpPr>
          <p:cNvPr id="2" name="TextBox 1"/>
          <p:cNvSpPr txBox="1"/>
          <p:nvPr/>
        </p:nvSpPr>
        <p:spPr>
          <a:xfrm>
            <a:off x="395536" y="599814"/>
            <a:ext cx="8424936" cy="6001643"/>
          </a:xfrm>
          <a:prstGeom prst="rect">
            <a:avLst/>
          </a:prstGeom>
          <a:noFill/>
        </p:spPr>
        <p:txBody>
          <a:bodyPr wrap="square" rtlCol="0">
            <a:spAutoFit/>
          </a:bodyPr>
          <a:lstStyle/>
          <a:p>
            <a:pPr algn="just">
              <a:lnSpc>
                <a:spcPct val="200000"/>
              </a:lnSpc>
              <a:spcAft>
                <a:spcPts val="0"/>
              </a:spcAft>
            </a:pPr>
            <a:r>
              <a:rPr lang="el-GR" sz="2400" b="1" dirty="0">
                <a:latin typeface="Times New Roman"/>
                <a:ea typeface="Times New Roman"/>
                <a:cs typeface="Times New Roman"/>
              </a:rPr>
              <a:t>α) κατασκευή ενός χάρτη </a:t>
            </a:r>
            <a:r>
              <a:rPr lang="el-GR" sz="2400" b="1" dirty="0" smtClean="0">
                <a:latin typeface="Times New Roman"/>
                <a:ea typeface="Times New Roman"/>
                <a:cs typeface="Times New Roman"/>
              </a:rPr>
              <a:t>με τη συμμετοχή των μαθητών </a:t>
            </a:r>
            <a:endParaRPr lang="el-GR" sz="2000" b="1" dirty="0">
              <a:latin typeface="Calibri"/>
              <a:ea typeface="Times New Roman"/>
              <a:cs typeface="Times New Roman"/>
            </a:endParaRPr>
          </a:p>
          <a:p>
            <a:pPr algn="just">
              <a:lnSpc>
                <a:spcPct val="200000"/>
              </a:lnSpc>
              <a:spcAft>
                <a:spcPts val="0"/>
              </a:spcAft>
            </a:pPr>
            <a:r>
              <a:rPr lang="el-GR" sz="2400" b="1" dirty="0">
                <a:latin typeface="Times New Roman"/>
                <a:ea typeface="Times New Roman"/>
                <a:cs typeface="Times New Roman"/>
              </a:rPr>
              <a:t>β) διόρθωση ενός δοσμένου χάρτη, κάνοντας τις απαιτούμενες τροποποιήσεις και διαγραφές στις έννοιες που απεικονίζονται και στις σχέσεις μεταξύ τους.</a:t>
            </a:r>
            <a:endParaRPr lang="el-GR" sz="2000" b="1" dirty="0">
              <a:latin typeface="Calibri"/>
              <a:ea typeface="Times New Roman"/>
              <a:cs typeface="Times New Roman"/>
            </a:endParaRPr>
          </a:p>
          <a:p>
            <a:pPr algn="just">
              <a:lnSpc>
                <a:spcPct val="200000"/>
              </a:lnSpc>
              <a:spcAft>
                <a:spcPts val="0"/>
              </a:spcAft>
            </a:pPr>
            <a:r>
              <a:rPr lang="el-GR" sz="2400" b="1" dirty="0">
                <a:latin typeface="Times New Roman"/>
                <a:ea typeface="Times New Roman"/>
                <a:cs typeface="Times New Roman"/>
              </a:rPr>
              <a:t>γ) επέκταση ενός δομημένου χάρτη εννοιών, προσθέτοντας νέες έννοιες και συνδετικές λέξεις</a:t>
            </a:r>
            <a:endParaRPr lang="el-GR" sz="2000" b="1" dirty="0">
              <a:latin typeface="Calibri"/>
              <a:ea typeface="Times New Roman"/>
              <a:cs typeface="Times New Roman"/>
            </a:endParaRPr>
          </a:p>
          <a:p>
            <a:pPr algn="just">
              <a:lnSpc>
                <a:spcPct val="200000"/>
              </a:lnSpc>
              <a:spcAft>
                <a:spcPts val="0"/>
              </a:spcAft>
            </a:pPr>
            <a:r>
              <a:rPr lang="el-GR" sz="2400" b="1" dirty="0">
                <a:latin typeface="Times New Roman"/>
                <a:ea typeface="Times New Roman"/>
                <a:cs typeface="Times New Roman"/>
              </a:rPr>
              <a:t>δ) συμπλήρωση ενός δοσμένου </a:t>
            </a:r>
            <a:r>
              <a:rPr lang="el-GR" sz="2400" b="1" dirty="0" err="1" smtClean="0">
                <a:latin typeface="Times New Roman"/>
                <a:ea typeface="Times New Roman"/>
                <a:cs typeface="Times New Roman"/>
              </a:rPr>
              <a:t>ημιδομημένου</a:t>
            </a:r>
            <a:r>
              <a:rPr lang="el-GR" sz="2400" b="1" dirty="0" smtClean="0">
                <a:latin typeface="Times New Roman"/>
                <a:ea typeface="Times New Roman"/>
                <a:cs typeface="Times New Roman"/>
              </a:rPr>
              <a:t> χάρτη </a:t>
            </a:r>
            <a:r>
              <a:rPr lang="el-GR" sz="2400" b="1" dirty="0">
                <a:latin typeface="Times New Roman"/>
                <a:ea typeface="Times New Roman"/>
                <a:cs typeface="Times New Roman"/>
              </a:rPr>
              <a:t>με έννοιες και συνδέσμους</a:t>
            </a:r>
            <a:r>
              <a:rPr lang="el-GR" sz="2400" b="1" dirty="0" smtClean="0">
                <a:latin typeface="Times New Roman"/>
                <a:ea typeface="Times New Roman"/>
                <a:cs typeface="Times New Roman"/>
              </a:rPr>
              <a:t>.</a:t>
            </a:r>
            <a:endParaRPr lang="el-GR" sz="2000" b="1" dirty="0">
              <a:latin typeface="Calibri"/>
              <a:ea typeface="Times New Roman"/>
              <a:cs typeface="Times New Roman"/>
            </a:endParaRPr>
          </a:p>
        </p:txBody>
      </p:sp>
      <p:sp>
        <p:nvSpPr>
          <p:cNvPr id="3" name="Θέση υποσέλιδου 2"/>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 TextBox"/>
          <p:cNvSpPr txBox="1">
            <a:spLocks noChangeArrowheads="1"/>
          </p:cNvSpPr>
          <p:nvPr/>
        </p:nvSpPr>
        <p:spPr bwMode="auto">
          <a:xfrm>
            <a:off x="571500" y="571500"/>
            <a:ext cx="8143875"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endParaRPr lang="el-GR" sz="2800"/>
          </a:p>
          <a:p>
            <a:pPr lvl="1" eaLnBrk="1" hangingPunct="1">
              <a:lnSpc>
                <a:spcPct val="250000"/>
              </a:lnSpc>
              <a:buFontTx/>
              <a:buBlip>
                <a:blip r:embed="rId3"/>
              </a:buBlip>
            </a:pPr>
            <a:r>
              <a:rPr lang="el-GR" sz="2800" b="1"/>
              <a:t>  τον αριθμό των εννοιών και συνδέσεων</a:t>
            </a:r>
          </a:p>
          <a:p>
            <a:pPr lvl="1" eaLnBrk="1" hangingPunct="1">
              <a:lnSpc>
                <a:spcPct val="250000"/>
              </a:lnSpc>
              <a:buFontTx/>
              <a:buBlip>
                <a:blip r:embed="rId3"/>
              </a:buBlip>
            </a:pPr>
            <a:r>
              <a:rPr lang="el-GR" sz="2800" b="1"/>
              <a:t>  την ορθότητα των συνδέσεων </a:t>
            </a:r>
          </a:p>
          <a:p>
            <a:pPr lvl="1" eaLnBrk="1" hangingPunct="1">
              <a:lnSpc>
                <a:spcPct val="250000"/>
              </a:lnSpc>
              <a:buFontTx/>
              <a:buBlip>
                <a:blip r:embed="rId3"/>
              </a:buBlip>
            </a:pPr>
            <a:r>
              <a:rPr lang="el-GR" sz="2800" b="1"/>
              <a:t>  τη γλωσσική επάρκεια των συνδέσεων </a:t>
            </a:r>
          </a:p>
          <a:p>
            <a:pPr lvl="1" eaLnBrk="1" hangingPunct="1">
              <a:lnSpc>
                <a:spcPct val="250000"/>
              </a:lnSpc>
              <a:buFontTx/>
              <a:buBlip>
                <a:blip r:embed="rId3"/>
              </a:buBlip>
            </a:pPr>
            <a:r>
              <a:rPr lang="el-GR" sz="2800" b="1"/>
              <a:t>  τη ροή του χάρτη </a:t>
            </a:r>
          </a:p>
          <a:p>
            <a:pPr eaLnBrk="1" hangingPunct="1"/>
            <a:endParaRPr lang="el-GR"/>
          </a:p>
        </p:txBody>
      </p:sp>
      <p:sp>
        <p:nvSpPr>
          <p:cNvPr id="10243" name="7 - TextBox"/>
          <p:cNvSpPr txBox="1">
            <a:spLocks noChangeArrowheads="1"/>
          </p:cNvSpPr>
          <p:nvPr/>
        </p:nvSpPr>
        <p:spPr bwMode="auto">
          <a:xfrm>
            <a:off x="251520" y="285750"/>
            <a:ext cx="8640959" cy="58477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r">
              <a:defRPr/>
            </a:pPr>
            <a:r>
              <a:rPr lang="el-GR" sz="3200" b="1" dirty="0">
                <a:effectLst>
                  <a:outerShdw blurRad="38100" dist="38100" dir="2700000" algn="tl">
                    <a:srgbClr val="000000">
                      <a:alpha val="43137"/>
                    </a:srgbClr>
                  </a:outerShdw>
                </a:effectLst>
              </a:rPr>
              <a:t>αξιολόγηση  των εννοιολογικών </a:t>
            </a:r>
            <a:r>
              <a:rPr lang="el-GR" sz="3200" b="1" dirty="0" smtClean="0">
                <a:effectLst>
                  <a:outerShdw blurRad="38100" dist="38100" dir="2700000" algn="tl">
                    <a:srgbClr val="000000">
                      <a:alpha val="43137"/>
                    </a:srgbClr>
                  </a:outerShdw>
                </a:effectLst>
              </a:rPr>
              <a:t>χαρτών</a:t>
            </a:r>
            <a:r>
              <a:rPr lang="el-GR" sz="3200" b="1" dirty="0">
                <a:effectLst>
                  <a:outerShdw blurRad="38100" dist="38100" dir="2700000" algn="tl">
                    <a:srgbClr val="000000">
                      <a:alpha val="43137"/>
                    </a:srgbClr>
                  </a:outerShdw>
                </a:effectLst>
              </a:rPr>
              <a:t>	</a:t>
            </a:r>
          </a:p>
        </p:txBody>
      </p:sp>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
        <p:nvSpPr>
          <p:cNvPr id="3" name="Θέση αριθμού διαφάνειας 2"/>
          <p:cNvSpPr>
            <a:spLocks noGrp="1"/>
          </p:cNvSpPr>
          <p:nvPr>
            <p:ph type="sldNum" sz="quarter" idx="12"/>
          </p:nvPr>
        </p:nvSpPr>
        <p:spPr/>
        <p:txBody>
          <a:bodyPr/>
          <a:lstStyle/>
          <a:p>
            <a:pPr>
              <a:defRPr/>
            </a:pPr>
            <a:fld id="{30EFB15B-E810-4161-B38E-83FD8A40E0C3}" type="slidenum">
              <a:rPr lang="el-GR" smtClean="0"/>
              <a:pPr>
                <a:defRPr/>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αριθμού διαφάνειας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F337A6-3273-4C04-8F17-34877C0E2592}" type="slidenum">
              <a:rPr lang="el-GR" smtClean="0"/>
              <a:pPr eaLnBrk="1" hangingPunct="1"/>
              <a:t>9</a:t>
            </a:fld>
            <a:endParaRPr lang="el-GR" smtClean="0"/>
          </a:p>
        </p:txBody>
      </p:sp>
      <p:pic>
        <p:nvPicPr>
          <p:cNvPr id="19459"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5" y="1124744"/>
            <a:ext cx="91440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55776" y="112276"/>
            <a:ext cx="2885726" cy="584775"/>
          </a:xfrm>
          <a:prstGeom prst="rect">
            <a:avLst/>
          </a:prstGeom>
          <a:noFill/>
        </p:spPr>
        <p:txBody>
          <a:bodyPr wrap="none" rtlCol="0">
            <a:spAutoFit/>
          </a:bodyPr>
          <a:lstStyle/>
          <a:p>
            <a:r>
              <a:rPr lang="el-GR" sz="3200" b="1" dirty="0" smtClean="0"/>
              <a:t>ΠΑΡΑΔΕΙΓΜΑ</a:t>
            </a:r>
            <a:endParaRPr lang="el-GR" sz="3200" b="1" dirty="0"/>
          </a:p>
        </p:txBody>
      </p:sp>
      <p:sp>
        <p:nvSpPr>
          <p:cNvPr id="2" name="Θέση υποσέλιδου 1"/>
          <p:cNvSpPr>
            <a:spLocks noGrp="1"/>
          </p:cNvSpPr>
          <p:nvPr>
            <p:ph type="ftr" sz="quarter" idx="11"/>
          </p:nvPr>
        </p:nvSpPr>
        <p:spPr/>
        <p:txBody>
          <a:bodyPr/>
          <a:lstStyle/>
          <a:p>
            <a:pPr>
              <a:defRPr/>
            </a:pPr>
            <a:r>
              <a:rPr lang="el-GR" smtClean="0"/>
              <a:t>Ι. Παδιώτης Σ.Ε.Ε. ΠΕ83 ΠΕ.Κ.Ε.Σ. ΗΠΕΙΡΟΥ</a:t>
            </a: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1491</TotalTime>
  <Words>1094</Words>
  <Application>Microsoft Office PowerPoint</Application>
  <PresentationFormat>Προβολή στην οθόνη (4:3)</PresentationFormat>
  <Paragraphs>148</Paragraphs>
  <Slides>20</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Προεπιλεγμένη σχεδίαση</vt:lpstr>
      <vt:lpstr>Παρουσίαση του PowerPoint</vt:lpstr>
      <vt:lpstr>Παρουσίαση του PowerPoint</vt:lpstr>
      <vt:lpstr>Παρουσίαση του PowerPoint</vt:lpstr>
      <vt:lpstr>Εννοιολογικοί Χάρτες</vt:lpstr>
      <vt:lpstr>Σκοπός εννοιολογικών χαρτών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γνωρίζεις για την ενέργεια;</vt:lpstr>
      <vt:lpstr>Η μικρή κυκλοφορία του αίματος</vt:lpstr>
      <vt:lpstr>Παρουσίαση του PowerPoint</vt:lpstr>
      <vt:lpstr>Παρουσίαση του PowerPoint</vt:lpstr>
      <vt:lpstr>Παρουσίαση του PowerPoint</vt:lpstr>
      <vt:lpstr>Παρουσίαση του PowerPoint</vt:lpstr>
    </vt:vector>
  </TitlesOfParts>
  <Company>NetQuest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Xαρτογράφηση Εννοιών</dc:title>
  <dc:creator>Alexis Piperides</dc:creator>
  <cp:lastModifiedBy>ioannis</cp:lastModifiedBy>
  <cp:revision>147</cp:revision>
  <cp:lastPrinted>1601-01-01T00:00:00Z</cp:lastPrinted>
  <dcterms:created xsi:type="dcterms:W3CDTF">2002-02-07T15:47:27Z</dcterms:created>
  <dcterms:modified xsi:type="dcterms:W3CDTF">2020-12-02T10:22:25Z</dcterms:modified>
</cp:coreProperties>
</file>