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31"/>
  </p:notesMasterIdLst>
  <p:sldIdLst>
    <p:sldId id="305" r:id="rId2"/>
    <p:sldId id="302" r:id="rId3"/>
    <p:sldId id="262" r:id="rId4"/>
    <p:sldId id="306" r:id="rId5"/>
    <p:sldId id="307" r:id="rId6"/>
    <p:sldId id="335" r:id="rId7"/>
    <p:sldId id="301" r:id="rId8"/>
    <p:sldId id="294" r:id="rId9"/>
    <p:sldId id="336" r:id="rId10"/>
    <p:sldId id="309" r:id="rId11"/>
    <p:sldId id="310" r:id="rId12"/>
    <p:sldId id="312" r:id="rId13"/>
    <p:sldId id="332" r:id="rId14"/>
    <p:sldId id="314" r:id="rId15"/>
    <p:sldId id="316" r:id="rId16"/>
    <p:sldId id="333" r:id="rId17"/>
    <p:sldId id="318" r:id="rId18"/>
    <p:sldId id="319" r:id="rId19"/>
    <p:sldId id="334" r:id="rId20"/>
    <p:sldId id="322" r:id="rId21"/>
    <p:sldId id="323" r:id="rId22"/>
    <p:sldId id="324" r:id="rId23"/>
    <p:sldId id="325" r:id="rId24"/>
    <p:sldId id="327" r:id="rId25"/>
    <p:sldId id="330" r:id="rId26"/>
    <p:sldId id="331" r:id="rId27"/>
    <p:sldId id="321" r:id="rId28"/>
    <p:sldId id="329" r:id="rId29"/>
    <p:sldId id="274" r:id="rId3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E33"/>
    <a:srgbClr val="FFD5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84" d="100"/>
          <a:sy n="84" d="100"/>
        </p:scale>
        <p:origin x="35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8BC9C-C307-47CE-BF21-0918011E161F}" type="datetimeFigureOut">
              <a:rPr lang="el-GR" smtClean="0"/>
              <a:t>25/11/2021</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A9367-A7F4-4C1E-B587-9D873E333B14}" type="slidenum">
              <a:rPr lang="el-GR" smtClean="0"/>
              <a:t>‹#›</a:t>
            </a:fld>
            <a:endParaRPr lang="el-GR"/>
          </a:p>
        </p:txBody>
      </p:sp>
    </p:spTree>
    <p:extLst>
      <p:ext uri="{BB962C8B-B14F-4D97-AF65-F5344CB8AC3E}">
        <p14:creationId xmlns:p14="http://schemas.microsoft.com/office/powerpoint/2010/main" val="1229848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147023-96B7-8D48-850A-15A02C9284CF}" type="slidenum">
              <a:rPr lang="en-GB" smtClean="0"/>
              <a:t>4</a:t>
            </a:fld>
            <a:endParaRPr lang="en-GB"/>
          </a:p>
        </p:txBody>
      </p:sp>
    </p:spTree>
    <p:extLst>
      <p:ext uri="{BB962C8B-B14F-4D97-AF65-F5344CB8AC3E}">
        <p14:creationId xmlns:p14="http://schemas.microsoft.com/office/powerpoint/2010/main" val="126742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147023-96B7-8D48-850A-15A02C9284CF}" type="slidenum">
              <a:rPr lang="en-GB" smtClean="0"/>
              <a:t>5</a:t>
            </a:fld>
            <a:endParaRPr lang="en-GB"/>
          </a:p>
        </p:txBody>
      </p:sp>
    </p:spTree>
    <p:extLst>
      <p:ext uri="{BB962C8B-B14F-4D97-AF65-F5344CB8AC3E}">
        <p14:creationId xmlns:p14="http://schemas.microsoft.com/office/powerpoint/2010/main" val="3686867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917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F99E147-2D4F-4ED5-9268-4ADF1519D09A}" type="datetimeFigureOut">
              <a:rPr lang="el-GR" smtClean="0"/>
              <a:t>25/11/2021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2173740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99E147-2D4F-4ED5-9268-4ADF1519D09A}" type="datetimeFigureOut">
              <a:rPr lang="el-GR" smtClean="0"/>
              <a:t>25/11/2021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2097787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F99E147-2D4F-4ED5-9268-4ADF1519D09A}" type="datetimeFigureOut">
              <a:rPr lang="el-GR" smtClean="0"/>
              <a:t>25/11/2021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189620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F99E147-2D4F-4ED5-9268-4ADF1519D09A}" type="datetimeFigureOut">
              <a:rPr lang="el-GR" smtClean="0"/>
              <a:t>25/11/2021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341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F99E147-2D4F-4ED5-9268-4ADF1519D09A}" type="datetimeFigureOut">
              <a:rPr lang="el-GR" smtClean="0"/>
              <a:t>25/11/2021</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1357394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F99E147-2D4F-4ED5-9268-4ADF1519D09A}" type="datetimeFigureOut">
              <a:rPr lang="el-GR" smtClean="0"/>
              <a:t>25/11/2021</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327227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11/25/2021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31276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99E147-2D4F-4ED5-9268-4ADF1519D09A}" type="datetimeFigureOut">
              <a:rPr lang="el-GR" smtClean="0"/>
              <a:t>25/11/2021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135205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99E147-2D4F-4ED5-9268-4ADF1519D09A}" type="datetimeFigureOut">
              <a:rPr lang="el-GR" smtClean="0"/>
              <a:t>25/11/2021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388094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99E147-2D4F-4ED5-9268-4ADF1519D09A}" type="datetimeFigureOut">
              <a:rPr lang="el-GR" smtClean="0"/>
              <a:t>25/11/2021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736245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F99E147-2D4F-4ED5-9268-4ADF1519D09A}" type="datetimeFigureOut">
              <a:rPr lang="el-GR" smtClean="0"/>
              <a:t>25/11/2021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A687BD4-AAB5-4871-B45E-03145347A48E}" type="slidenum">
              <a:rPr lang="el-GR" smtClean="0"/>
              <a:t>‹#›</a:t>
            </a:fld>
            <a:endParaRPr lang="el-GR"/>
          </a:p>
        </p:txBody>
      </p:sp>
    </p:spTree>
    <p:extLst>
      <p:ext uri="{BB962C8B-B14F-4D97-AF65-F5344CB8AC3E}">
        <p14:creationId xmlns:p14="http://schemas.microsoft.com/office/powerpoint/2010/main" val="2280753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218B8F-20DA-3141-8EF6-5E127EFC4F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9224B66-0CE2-D246-8202-7C98580FB2A6}"/>
              </a:ext>
            </a:extLst>
          </p:cNvPr>
          <p:cNvSpPr>
            <a:spLocks noGrp="1"/>
          </p:cNvSpPr>
          <p:nvPr>
            <p:ph type="title"/>
          </p:nvPr>
        </p:nvSpPr>
        <p:spPr>
          <a:xfrm>
            <a:off x="6169794" y="2766219"/>
            <a:ext cx="4995511" cy="1325563"/>
          </a:xfrm>
        </p:spPr>
        <p:txBody>
          <a:bodyPr>
            <a:normAutofit/>
          </a:bodyPr>
          <a:lstStyle>
            <a:lvl1pPr>
              <a:lnSpc>
                <a:spcPct val="100000"/>
              </a:lnSpc>
              <a:defRPr sz="36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l-GR" smtClean="0"/>
              <a:t>Στυλ κύριου τίτλου</a:t>
            </a:r>
            <a:endParaRPr lang="en-US" dirty="0"/>
          </a:p>
        </p:txBody>
      </p:sp>
    </p:spTree>
    <p:extLst>
      <p:ext uri="{BB962C8B-B14F-4D97-AF65-F5344CB8AC3E}">
        <p14:creationId xmlns:p14="http://schemas.microsoft.com/office/powerpoint/2010/main" val="2806988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 with tex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85F512-9126-E94C-9FE7-CC63A700D07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Placeholder 1">
            <a:extLst>
              <a:ext uri="{FF2B5EF4-FFF2-40B4-BE49-F238E27FC236}">
                <a16:creationId xmlns:a16="http://schemas.microsoft.com/office/drawing/2014/main" id="{7B13F9CE-A708-1F45-B672-42B918820D5C}"/>
              </a:ext>
            </a:extLst>
          </p:cNvPr>
          <p:cNvSpPr>
            <a:spLocks noGrp="1"/>
          </p:cNvSpPr>
          <p:nvPr>
            <p:ph type="title"/>
          </p:nvPr>
        </p:nvSpPr>
        <p:spPr>
          <a:xfrm>
            <a:off x="838200" y="837398"/>
            <a:ext cx="10515600" cy="853290"/>
          </a:xfrm>
          <a:prstGeom prst="rect">
            <a:avLst/>
          </a:prstGeom>
        </p:spPr>
        <p:txBody>
          <a:bodyPr vert="horz" lIns="91440" tIns="45720" rIns="91440" bIns="45720" rtlCol="0" anchor="ctr">
            <a:normAutofit/>
          </a:bodyPr>
          <a:lstStyle>
            <a:lvl1pPr>
              <a:defRPr sz="3600" b="1">
                <a:latin typeface="Tahoma" panose="020B0604030504040204" pitchFamily="34" charset="0"/>
                <a:ea typeface="Tahoma" panose="020B0604030504040204" pitchFamily="34" charset="0"/>
                <a:cs typeface="Tahoma" panose="020B0604030504040204" pitchFamily="34" charset="0"/>
              </a:defRPr>
            </a:lvl1pPr>
          </a:lstStyle>
          <a:p>
            <a:r>
              <a:rPr lang="el-GR" smtClean="0"/>
              <a:t>Στυλ κύριου τίτλου</a:t>
            </a:r>
            <a:endParaRPr lang="en-US" dirty="0"/>
          </a:p>
        </p:txBody>
      </p:sp>
      <p:sp>
        <p:nvSpPr>
          <p:cNvPr id="11" name="Text Placeholder 10">
            <a:extLst>
              <a:ext uri="{FF2B5EF4-FFF2-40B4-BE49-F238E27FC236}">
                <a16:creationId xmlns:a16="http://schemas.microsoft.com/office/drawing/2014/main" id="{49ABA016-7367-9043-BF64-8CBB69582F61}"/>
              </a:ext>
            </a:extLst>
          </p:cNvPr>
          <p:cNvSpPr>
            <a:spLocks noGrp="1"/>
          </p:cNvSpPr>
          <p:nvPr>
            <p:ph type="body" sz="quarter" idx="10"/>
          </p:nvPr>
        </p:nvSpPr>
        <p:spPr>
          <a:xfrm>
            <a:off x="838200" y="1847850"/>
            <a:ext cx="10515600" cy="4090988"/>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Tree>
    <p:extLst>
      <p:ext uri="{BB962C8B-B14F-4D97-AF65-F5344CB8AC3E}">
        <p14:creationId xmlns:p14="http://schemas.microsoft.com/office/powerpoint/2010/main" val="2300864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9E147-2D4F-4ED5-9268-4ADF1519D09A}" type="datetimeFigureOut">
              <a:rPr lang="el-GR" smtClean="0"/>
              <a:t>25/11/2021</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87BD4-AAB5-4871-B45E-03145347A48E}" type="slidenum">
              <a:rPr lang="el-GR" smtClean="0"/>
              <a:t>‹#›</a:t>
            </a:fld>
            <a:endParaRPr lang="el-GR"/>
          </a:p>
        </p:txBody>
      </p:sp>
    </p:spTree>
    <p:extLst>
      <p:ext uri="{BB962C8B-B14F-4D97-AF65-F5344CB8AC3E}">
        <p14:creationId xmlns:p14="http://schemas.microsoft.com/office/powerpoint/2010/main" val="398385337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image" Target="../media/image23.png"/><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2" Type="http://schemas.openxmlformats.org/officeDocument/2006/relationships/image" Target="../media/image22.jpg"/><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1.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image" Target="../media/image76.png"/><Relationship Id="rId7" Type="http://schemas.openxmlformats.org/officeDocument/2006/relationships/image" Target="../media/image79.emf"/><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hyperlink" Target="https://europeansolidaritycorps.gr/" TargetMode="External"/><Relationship Id="rId5" Type="http://schemas.openxmlformats.org/officeDocument/2006/relationships/image" Target="../media/image78.png"/><Relationship Id="rId4" Type="http://schemas.openxmlformats.org/officeDocument/2006/relationships/image" Target="../media/image77.png"/></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8" name="Content Placeholder 2"/>
          <p:cNvSpPr txBox="1">
            <a:spLocks/>
          </p:cNvSpPr>
          <p:nvPr/>
        </p:nvSpPr>
        <p:spPr>
          <a:xfrm>
            <a:off x="1363980" y="1789049"/>
            <a:ext cx="9464040" cy="4351338"/>
          </a:xfrm>
          <a:prstGeom prst="rect">
            <a:avLst/>
          </a:prstGeom>
        </p:spPr>
        <p:txBody>
          <a:bodyPr vert="horz" lIns="109728" tIns="54864" rIns="109728" bIns="54864"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endParaRPr lang="en-GB" sz="2520"/>
          </a:p>
        </p:txBody>
      </p:sp>
      <p:sp>
        <p:nvSpPr>
          <p:cNvPr id="5" name="Title 1">
            <a:extLst>
              <a:ext uri="{FF2B5EF4-FFF2-40B4-BE49-F238E27FC236}">
                <a16:creationId xmlns:a16="http://schemas.microsoft.com/office/drawing/2014/main" id="{42F38BA4-F60E-5546-BFB9-B2684BDC197B}"/>
              </a:ext>
            </a:extLst>
          </p:cNvPr>
          <p:cNvSpPr>
            <a:spLocks noGrp="1"/>
          </p:cNvSpPr>
          <p:nvPr>
            <p:ph type="title"/>
          </p:nvPr>
        </p:nvSpPr>
        <p:spPr>
          <a:xfrm>
            <a:off x="2383220" y="2639155"/>
            <a:ext cx="7425559" cy="1325563"/>
          </a:xfrm>
        </p:spPr>
        <p:txBody>
          <a:bodyPr>
            <a:noAutofit/>
          </a:bodyPr>
          <a:lstStyle/>
          <a:p>
            <a:pPr algn="ctr"/>
            <a:r>
              <a:rPr lang="el-GR" b="1" dirty="0" smtClean="0">
                <a:solidFill>
                  <a:srgbClr val="FFCE33"/>
                </a:solidFill>
                <a:latin typeface="Tahoma" panose="020B0604030504040204" pitchFamily="34" charset="0"/>
                <a:ea typeface="Tahoma" panose="020B0604030504040204" pitchFamily="34" charset="0"/>
                <a:cs typeface="Tahoma" panose="020B0604030504040204" pitchFamily="34" charset="0"/>
              </a:rPr>
              <a:t>Ευρωπαϊκά Προγράμματα Κινητικότητας</a:t>
            </a:r>
            <a:r>
              <a:rPr lang="en-US" b="1" dirty="0" smtClean="0">
                <a:solidFill>
                  <a:srgbClr val="FFCE33"/>
                </a:solidFill>
                <a:latin typeface="Tahoma" panose="020B0604030504040204" pitchFamily="34" charset="0"/>
                <a:ea typeface="Tahoma" panose="020B0604030504040204" pitchFamily="34" charset="0"/>
                <a:cs typeface="Tahoma" panose="020B0604030504040204" pitchFamily="34" charset="0"/>
              </a:rPr>
              <a:t/>
            </a:r>
            <a:br>
              <a:rPr lang="en-US" b="1" dirty="0" smtClean="0">
                <a:solidFill>
                  <a:srgbClr val="FFCE33"/>
                </a:solidFill>
                <a:latin typeface="Tahoma" panose="020B0604030504040204" pitchFamily="34" charset="0"/>
                <a:ea typeface="Tahoma" panose="020B0604030504040204" pitchFamily="34" charset="0"/>
                <a:cs typeface="Tahoma" panose="020B0604030504040204" pitchFamily="34" charset="0"/>
              </a:rPr>
            </a:br>
            <a:r>
              <a:rPr lang="en-US" b="1" dirty="0" smtClean="0">
                <a:solidFill>
                  <a:schemeClr val="accent4">
                    <a:lumMod val="60000"/>
                    <a:lumOff val="40000"/>
                  </a:schemeClr>
                </a:solidFill>
                <a:latin typeface="Tahoma" panose="020B0604030504040204" pitchFamily="34" charset="0"/>
                <a:ea typeface="Tahoma" panose="020B0604030504040204" pitchFamily="34" charset="0"/>
                <a:cs typeface="Tahoma" panose="020B0604030504040204" pitchFamily="34" charset="0"/>
              </a:rPr>
              <a:t/>
            </a:r>
            <a:br>
              <a:rPr lang="en-US" b="1" dirty="0" smtClean="0">
                <a:solidFill>
                  <a:schemeClr val="accent4">
                    <a:lumMod val="60000"/>
                    <a:lumOff val="40000"/>
                  </a:schemeClr>
                </a:solidFill>
                <a:latin typeface="Tahoma" panose="020B0604030504040204" pitchFamily="34" charset="0"/>
                <a:ea typeface="Tahoma" panose="020B0604030504040204" pitchFamily="34" charset="0"/>
                <a:cs typeface="Tahoma" panose="020B0604030504040204" pitchFamily="34" charset="0"/>
              </a:rPr>
            </a:br>
            <a:endParaRPr lang="en-US" b="1" dirty="0">
              <a:solidFill>
                <a:schemeClr val="accent4">
                  <a:lumMod val="60000"/>
                  <a:lumOff val="40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6" name="Εικόνα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5502" y="0"/>
            <a:ext cx="1266498" cy="1294067"/>
          </a:xfrm>
          <a:prstGeom prst="rect">
            <a:avLst/>
          </a:prstGeom>
        </p:spPr>
      </p:pic>
      <p:sp>
        <p:nvSpPr>
          <p:cNvPr id="2" name="TextBox 1"/>
          <p:cNvSpPr txBox="1"/>
          <p:nvPr/>
        </p:nvSpPr>
        <p:spPr>
          <a:xfrm>
            <a:off x="100584" y="5696712"/>
            <a:ext cx="4677884" cy="646331"/>
          </a:xfrm>
          <a:prstGeom prst="rect">
            <a:avLst/>
          </a:prstGeom>
          <a:noFill/>
        </p:spPr>
        <p:txBody>
          <a:bodyPr wrap="none" rtlCol="0">
            <a:spAutoFit/>
          </a:bodyPr>
          <a:lstStyle/>
          <a:p>
            <a:r>
              <a:rPr lang="el-GR" b="1" dirty="0">
                <a:solidFill>
                  <a:srgbClr val="FFCE33"/>
                </a:solidFill>
                <a:latin typeface="Tahoma" panose="020B0604030504040204" pitchFamily="34" charset="0"/>
                <a:ea typeface="Tahoma" panose="020B0604030504040204" pitchFamily="34" charset="0"/>
                <a:cs typeface="Tahoma" panose="020B0604030504040204" pitchFamily="34" charset="0"/>
              </a:rPr>
              <a:t>Καλλιόπη </a:t>
            </a:r>
            <a:r>
              <a:rPr lang="el-GR" b="1" dirty="0" err="1">
                <a:solidFill>
                  <a:srgbClr val="FFCE33"/>
                </a:solidFill>
                <a:latin typeface="Tahoma" panose="020B0604030504040204" pitchFamily="34" charset="0"/>
                <a:ea typeface="Tahoma" panose="020B0604030504040204" pitchFamily="34" charset="0"/>
                <a:cs typeface="Tahoma" panose="020B0604030504040204" pitchFamily="34" charset="0"/>
              </a:rPr>
              <a:t>Δάλλα</a:t>
            </a:r>
            <a:r>
              <a:rPr lang="el-GR" b="1" dirty="0">
                <a:solidFill>
                  <a:srgbClr val="FFCE33"/>
                </a:solidFill>
                <a:latin typeface="Tahoma" panose="020B0604030504040204" pitchFamily="34" charset="0"/>
                <a:ea typeface="Tahoma" panose="020B0604030504040204" pitchFamily="34" charset="0"/>
                <a:cs typeface="Tahoma" panose="020B0604030504040204" pitchFamily="34" charset="0"/>
              </a:rPr>
              <a:t/>
            </a:r>
            <a:br>
              <a:rPr lang="el-GR" b="1" dirty="0">
                <a:solidFill>
                  <a:srgbClr val="FFCE33"/>
                </a:solidFill>
                <a:latin typeface="Tahoma" panose="020B0604030504040204" pitchFamily="34" charset="0"/>
                <a:ea typeface="Tahoma" panose="020B0604030504040204" pitchFamily="34" charset="0"/>
                <a:cs typeface="Tahoma" panose="020B0604030504040204" pitchFamily="34" charset="0"/>
              </a:rPr>
            </a:br>
            <a:r>
              <a:rPr lang="el-GR" b="1" dirty="0">
                <a:solidFill>
                  <a:srgbClr val="FFCE33"/>
                </a:solidFill>
                <a:latin typeface="Tahoma" panose="020B0604030504040204" pitchFamily="34" charset="0"/>
                <a:ea typeface="Tahoma" panose="020B0604030504040204" pitchFamily="34" charset="0"/>
                <a:cs typeface="Tahoma" panose="020B0604030504040204" pitchFamily="34" charset="0"/>
              </a:rPr>
              <a:t>Εθνική Συντονίστρια Δικτύου </a:t>
            </a:r>
            <a:r>
              <a:rPr lang="en-US" b="1" dirty="0" err="1">
                <a:solidFill>
                  <a:srgbClr val="FFCE33"/>
                </a:solidFill>
                <a:latin typeface="Tahoma" panose="020B0604030504040204" pitchFamily="34" charset="0"/>
                <a:ea typeface="Tahoma" panose="020B0604030504040204" pitchFamily="34" charset="0"/>
                <a:cs typeface="Tahoma" panose="020B0604030504040204" pitchFamily="34" charset="0"/>
              </a:rPr>
              <a:t>Eurodesk</a:t>
            </a:r>
            <a:endParaRPr lang="en-US" b="1" dirty="0">
              <a:solidFill>
                <a:srgbClr val="FFCE33"/>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22607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82"/>
            <a:ext cx="12192000" cy="6857518"/>
          </a:xfrm>
          <a:prstGeom prst="rect">
            <a:avLst/>
          </a:prstGeom>
        </p:spPr>
      </p:pic>
      <p:sp>
        <p:nvSpPr>
          <p:cNvPr id="15" name="Rounded Rectangle 7">
            <a:extLst>
              <a:ext uri="{FF2B5EF4-FFF2-40B4-BE49-F238E27FC236}">
                <a16:creationId xmlns:a16="http://schemas.microsoft.com/office/drawing/2014/main" id="{F5E05073-CCC5-8243-B033-D12912E86293}"/>
              </a:ext>
            </a:extLst>
          </p:cNvPr>
          <p:cNvSpPr/>
          <p:nvPr/>
        </p:nvSpPr>
        <p:spPr>
          <a:xfrm>
            <a:off x="4077478" y="670086"/>
            <a:ext cx="4012163" cy="584775"/>
          </a:xfrm>
          <a:prstGeom prst="roundRect">
            <a:avLst/>
          </a:prstGeom>
          <a:noFill/>
          <a:ln w="28575">
            <a:solidFill>
              <a:srgbClr val="F8B319"/>
            </a:solidFill>
          </a:ln>
        </p:spPr>
        <p:txBody>
          <a:bodyPr wrap="square">
            <a:spAutoFit/>
          </a:bodyPr>
          <a:lstStyle/>
          <a:p>
            <a:pPr algn="ctr"/>
            <a:endParaRPr lang="en-GB" sz="3200" b="1" dirty="0">
              <a:solidFill>
                <a:srgbClr val="404040"/>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 Placeholder 2">
            <a:extLst>
              <a:ext uri="{FF2B5EF4-FFF2-40B4-BE49-F238E27FC236}">
                <a16:creationId xmlns:a16="http://schemas.microsoft.com/office/drawing/2014/main" id="{9C5FB0E9-79CC-8848-B300-1931B959F043}"/>
              </a:ext>
            </a:extLst>
          </p:cNvPr>
          <p:cNvSpPr txBox="1">
            <a:spLocks/>
          </p:cNvSpPr>
          <p:nvPr/>
        </p:nvSpPr>
        <p:spPr>
          <a:xfrm>
            <a:off x="838200" y="1929384"/>
            <a:ext cx="10515600" cy="4351701"/>
          </a:xfrm>
          <a:prstGeom prst="rect">
            <a:avLst/>
          </a:prstGeom>
        </p:spPr>
        <p:txBody>
          <a:bodyPr vert="horz" lIns="91440" tIns="45720" rIns="91440" bIns="45720" rtlCol="0" anchor="ctr"/>
          <a:lstStyle>
            <a:defPPr>
              <a:defRPr lang="el-G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Wingdings" panose="05000000000000000000" pitchFamily="2" charset="2"/>
              <a:buChar char="Ø"/>
            </a:pP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l-GR" sz="22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Διεθνής</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μη κερδοσκοπική οργάνωση από το 1990.</a:t>
            </a:r>
          </a:p>
          <a:p>
            <a:pPr>
              <a:buFont typeface="Wingdings" panose="05000000000000000000" pitchFamily="2" charset="2"/>
              <a:buChar char="Ø"/>
            </a:pPr>
            <a:endPar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Λειτουργεί υποστηρικτικά στα προγράμματα</a:t>
            </a:r>
            <a:r>
              <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p>
          <a:p>
            <a:pPr>
              <a:buFont typeface="Wingdings" panose="05000000000000000000" pitchFamily="2" charset="2"/>
              <a:buChar char="Ø"/>
            </a:pPr>
            <a:endPar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algn="just">
              <a:buFont typeface="Wingdings" panose="05000000000000000000" pitchFamily="2" charset="2"/>
              <a:buChar char="Ø"/>
            </a:pPr>
            <a:r>
              <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Παρέχει πληροφόρηση στους νέους και σε όσους εργάζονται με</a:t>
            </a:r>
            <a:r>
              <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/ή για νέους</a:t>
            </a:r>
            <a:r>
              <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σχετικά με τις ευκαιρίες μαθησιακής κινητικότητας</a:t>
            </a:r>
            <a:r>
              <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στην Ευρώπη.</a:t>
            </a:r>
            <a:endPar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US"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r>
              <a:rPr lang="el-GR" sz="2200" b="1"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n-US" sz="2200" b="1" dirty="0" err="1"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Eurodesk</a:t>
            </a:r>
            <a:r>
              <a:rPr lang="en-US" sz="2200" b="1"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Greece:</a:t>
            </a:r>
            <a:r>
              <a:rPr lang="el-GR" sz="2200" b="1"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r>
              <a:rPr lang="el-GR" sz="2200" dirty="0" err="1"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Πρωτοσυστάθηκε</a:t>
            </a:r>
            <a:r>
              <a:rPr lang="el-GR" sz="22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στην Αθήνα το 1999.</a:t>
            </a:r>
          </a:p>
          <a:p>
            <a:pPr>
              <a:buFont typeface="Wingdings" panose="05000000000000000000" pitchFamily="2" charset="2"/>
              <a:buChar char="Ø"/>
            </a:pPr>
            <a:endParaRPr lang="el-GR" sz="2200" dirty="0" smtClean="0">
              <a:latin typeface="Tahoma" panose="020B0604030504040204" pitchFamily="34" charset="0"/>
              <a:ea typeface="Tahoma" panose="020B0604030504040204" pitchFamily="34" charset="0"/>
              <a:cs typeface="Tahoma" panose="020B0604030504040204" pitchFamily="34" charset="0"/>
            </a:endParaRPr>
          </a:p>
          <a:p>
            <a:endParaRPr lang="el-GR" sz="2400"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endParaRPr lang="el-GR" sz="2400" dirty="0" smtClean="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Char char="Ø"/>
            </a:pP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19" name="Ορθογώνιο 6"/>
          <p:cNvSpPr/>
          <p:nvPr/>
        </p:nvSpPr>
        <p:spPr>
          <a:xfrm>
            <a:off x="4412565" y="670086"/>
            <a:ext cx="3599062" cy="58477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l-GR" sz="3200" b="1" i="0" u="none" strike="noStrike" kern="0" cap="none" spc="0" normalizeH="0" baseline="0" noProof="0" dirty="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Δίκτυο </a:t>
            </a:r>
            <a:r>
              <a:rPr kumimoji="0" lang="en-US" sz="3200" b="1" i="0" u="none" strike="noStrike" kern="0" cap="none" spc="0" normalizeH="0" baseline="0" noProof="0" dirty="0" err="1"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Eurodesk</a:t>
            </a:r>
            <a:endParaRPr kumimoji="0" lang="el-GR" sz="3200" b="0" i="0" u="none" strike="noStrike" kern="0" cap="none" spc="0" normalizeH="0" baseline="0" noProof="0" dirty="0" smtClean="0">
              <a:ln>
                <a:noFill/>
              </a:ln>
              <a:solidFill>
                <a:sysClr val="windowText" lastClr="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20" name="Εικόνα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0557" y="2966583"/>
            <a:ext cx="2286000" cy="652104"/>
          </a:xfrm>
          <a:prstGeom prst="rect">
            <a:avLst/>
          </a:prstGeom>
        </p:spPr>
      </p:pic>
      <p:pic>
        <p:nvPicPr>
          <p:cNvPr id="21" name="Εικόνα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4839" y="3009007"/>
            <a:ext cx="2216886" cy="536528"/>
          </a:xfrm>
          <a:prstGeom prst="rect">
            <a:avLst/>
          </a:prstGeom>
        </p:spPr>
      </p:pic>
    </p:spTree>
    <p:extLst>
      <p:ext uri="{BB962C8B-B14F-4D97-AF65-F5344CB8AC3E}">
        <p14:creationId xmlns:p14="http://schemas.microsoft.com/office/powerpoint/2010/main" val="1323544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7518"/>
          </a:xfrm>
          <a:prstGeom prst="rect">
            <a:avLst/>
          </a:prstGeom>
        </p:spPr>
      </p:pic>
      <p:sp>
        <p:nvSpPr>
          <p:cNvPr id="8" name="Rectangle 7">
            <a:extLst>
              <a:ext uri="{FF2B5EF4-FFF2-40B4-BE49-F238E27FC236}">
                <a16:creationId xmlns:a16="http://schemas.microsoft.com/office/drawing/2014/main" id="{EA9EB360-7EF2-2442-827C-3297717CB4C3}"/>
              </a:ext>
            </a:extLst>
          </p:cNvPr>
          <p:cNvSpPr/>
          <p:nvPr/>
        </p:nvSpPr>
        <p:spPr>
          <a:xfrm>
            <a:off x="2356364" y="1737288"/>
            <a:ext cx="8083280" cy="5262979"/>
          </a:xfrm>
          <a:prstGeom prst="rect">
            <a:avLst/>
          </a:prstGeom>
        </p:spPr>
        <p:txBody>
          <a:bodyPr wrap="square">
            <a:spAutoFit/>
          </a:bodyPr>
          <a:lstStyle/>
          <a:p>
            <a:pPr marL="342900" indent="-342900">
              <a:buFont typeface="Wingdings" panose="05000000000000000000" pitchFamily="2" charset="2"/>
              <a:buChar char="Ø"/>
            </a:pP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Δωρεάν, έγκυρη, εξατομικευμένη καθοδήγηση και υποστήριξη στους νέους σε θέματα νεολαίας</a:t>
            </a:r>
            <a:r>
              <a:rPr lang="en-US"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 </a:t>
            </a:r>
          </a:p>
          <a:p>
            <a:pPr marL="342900" indent="-342900">
              <a:buFont typeface="Wingdings" panose="05000000000000000000" pitchFamily="2" charset="2"/>
              <a:buChar char="Ø"/>
            </a:pPr>
            <a:endPar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Προώθηση </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και διάχυση </a:t>
            </a:r>
            <a:r>
              <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της ευρωπαϊκής πληροφόρησης</a:t>
            </a:r>
            <a:r>
              <a:rPr lang="en-US"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endPar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endPar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Εκπαιδευτικά </a:t>
            </a:r>
            <a:r>
              <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σεμινάρια, εκδηλώσεις </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και συναντήσεις</a:t>
            </a:r>
            <a:r>
              <a:rPr lang="en-US"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endPar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endPar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Δικτύωση και δραστηριοποίηση.</a:t>
            </a:r>
          </a:p>
          <a:p>
            <a:pPr marL="342900" indent="-342900">
              <a:buFont typeface="Wingdings" panose="05000000000000000000" pitchFamily="2" charset="2"/>
              <a:buChar char="Ø"/>
            </a:pPr>
            <a:endPar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marL="342900" indent="-342900">
              <a:buFont typeface="Wingdings" panose="05000000000000000000" pitchFamily="2" charset="2"/>
              <a:buChar char="Ø"/>
            </a:pP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Προώθηση του διαλόγου για την εφαρμογή πολιτικών που αφορούν τη νεολαία.</a:t>
            </a:r>
            <a:endParaRPr lang="en-GB"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endParaRPr lang="en-GB" sz="2400" dirty="0">
              <a:solidFill>
                <a:srgbClr val="404040"/>
              </a:solidFill>
              <a:latin typeface="Tahoma" panose="020B0604030504040204" pitchFamily="34" charset="0"/>
              <a:ea typeface="Tahoma" panose="020B0604030504040204" pitchFamily="34" charset="0"/>
              <a:cs typeface="Tahoma" panose="020B0604030504040204" pitchFamily="34" charset="0"/>
            </a:endParaRPr>
          </a:p>
          <a:p>
            <a:endParaRPr lang="el-GR" sz="2400" dirty="0" smtClean="0">
              <a:solidFill>
                <a:srgbClr val="404040"/>
              </a:solidFill>
              <a:latin typeface="Tahoma" panose="020B0604030504040204" pitchFamily="34" charset="0"/>
              <a:ea typeface="Tahoma" panose="020B0604030504040204" pitchFamily="34" charset="0"/>
              <a:cs typeface="Tahoma" panose="020B0604030504040204" pitchFamily="34" charset="0"/>
            </a:endParaRPr>
          </a:p>
          <a:p>
            <a:endParaRPr lang="en-GB" sz="2400" dirty="0">
              <a:solidFill>
                <a:srgbClr val="404040"/>
              </a:solidFill>
              <a:latin typeface="Tahoma" panose="020B0604030504040204" pitchFamily="34" charset="0"/>
              <a:ea typeface="Tahoma" panose="020B0604030504040204" pitchFamily="34" charset="0"/>
              <a:cs typeface="Tahoma" panose="020B0604030504040204" pitchFamily="34" charset="0"/>
            </a:endParaRPr>
          </a:p>
        </p:txBody>
      </p:sp>
      <p:sp>
        <p:nvSpPr>
          <p:cNvPr id="10" name="Rounded Rectangle 9">
            <a:extLst>
              <a:ext uri="{FF2B5EF4-FFF2-40B4-BE49-F238E27FC236}">
                <a16:creationId xmlns:a16="http://schemas.microsoft.com/office/drawing/2014/main" id="{74B7BFF2-4F43-C642-9F5F-7F06592D463E}"/>
              </a:ext>
            </a:extLst>
          </p:cNvPr>
          <p:cNvSpPr/>
          <p:nvPr/>
        </p:nvSpPr>
        <p:spPr>
          <a:xfrm>
            <a:off x="4133058" y="997994"/>
            <a:ext cx="3925881" cy="646986"/>
          </a:xfrm>
          <a:prstGeom prst="roundRect">
            <a:avLst/>
          </a:prstGeom>
          <a:noFill/>
          <a:ln w="28575">
            <a:solidFill>
              <a:srgbClr val="F8B319"/>
            </a:solidFill>
          </a:ln>
        </p:spPr>
        <p:txBody>
          <a:bodyPr wrap="square">
            <a:spAutoFit/>
          </a:bodyPr>
          <a:lstStyle/>
          <a:p>
            <a:pPr algn="ctr"/>
            <a:r>
              <a:rPr lang="el-GR" sz="3200" b="1" dirty="0" smtClean="0">
                <a:solidFill>
                  <a:srgbClr val="404040"/>
                </a:solidFill>
                <a:latin typeface="Tahoma" panose="020B0604030504040204" pitchFamily="34" charset="0"/>
                <a:ea typeface="Tahoma" panose="020B0604030504040204" pitchFamily="34" charset="0"/>
                <a:cs typeface="Tahoma" panose="020B0604030504040204" pitchFamily="34" charset="0"/>
              </a:rPr>
              <a:t>Οι υπηρεσίες μας</a:t>
            </a:r>
            <a:endParaRPr lang="en-GB" sz="3200" b="1" dirty="0">
              <a:solidFill>
                <a:srgbClr val="404040"/>
              </a:solidFill>
              <a:latin typeface="Tahoma" panose="020B0604030504040204" pitchFamily="34" charset="0"/>
              <a:ea typeface="Tahoma" panose="020B0604030504040204" pitchFamily="34" charset="0"/>
              <a:cs typeface="Tahoma" panose="020B0604030504040204" pitchFamily="34" charset="0"/>
            </a:endParaRPr>
          </a:p>
        </p:txBody>
      </p:sp>
      <p:pic>
        <p:nvPicPr>
          <p:cNvPr id="14" name="Picture 13">
            <a:extLst>
              <a:ext uri="{FF2B5EF4-FFF2-40B4-BE49-F238E27FC236}">
                <a16:creationId xmlns:a16="http://schemas.microsoft.com/office/drawing/2014/main" id="{95B40F33-7ED8-E740-B0C0-829AABBACA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7618" y="1517438"/>
            <a:ext cx="1604350" cy="1537961"/>
          </a:xfrm>
          <a:prstGeom prst="rect">
            <a:avLst/>
          </a:prstGeom>
        </p:spPr>
      </p:pic>
      <p:pic>
        <p:nvPicPr>
          <p:cNvPr id="12" name="Picture 11">
            <a:extLst>
              <a:ext uri="{FF2B5EF4-FFF2-40B4-BE49-F238E27FC236}">
                <a16:creationId xmlns:a16="http://schemas.microsoft.com/office/drawing/2014/main" id="{50993CAA-3745-C64D-A1E6-9D6F98A1705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05121" y="2986264"/>
            <a:ext cx="1604347" cy="1537961"/>
          </a:xfrm>
          <a:prstGeom prst="rect">
            <a:avLst/>
          </a:prstGeom>
        </p:spPr>
      </p:pic>
      <p:pic>
        <p:nvPicPr>
          <p:cNvPr id="17" name="Picture 16">
            <a:extLst>
              <a:ext uri="{FF2B5EF4-FFF2-40B4-BE49-F238E27FC236}">
                <a16:creationId xmlns:a16="http://schemas.microsoft.com/office/drawing/2014/main" id="{07A9E357-F8FE-CA48-99AB-651650E9164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68514" y="4699916"/>
            <a:ext cx="1604347" cy="1537961"/>
          </a:xfrm>
          <a:prstGeom prst="rect">
            <a:avLst/>
          </a:prstGeom>
        </p:spPr>
      </p:pic>
    </p:spTree>
    <p:extLst>
      <p:ext uri="{BB962C8B-B14F-4D97-AF65-F5344CB8AC3E}">
        <p14:creationId xmlns:p14="http://schemas.microsoft.com/office/powerpoint/2010/main" val="2223891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82"/>
            <a:ext cx="12192000" cy="6857518"/>
          </a:xfrm>
          <a:prstGeom prst="rect">
            <a:avLst/>
          </a:prstGeom>
        </p:spPr>
      </p:pic>
      <p:sp>
        <p:nvSpPr>
          <p:cNvPr id="12" name="Rectangle 11">
            <a:extLst>
              <a:ext uri="{FF2B5EF4-FFF2-40B4-BE49-F238E27FC236}">
                <a16:creationId xmlns:a16="http://schemas.microsoft.com/office/drawing/2014/main" id="{CB929080-5FB3-FB49-AF58-24F44BC8A6DE}"/>
              </a:ext>
            </a:extLst>
          </p:cNvPr>
          <p:cNvSpPr/>
          <p:nvPr/>
        </p:nvSpPr>
        <p:spPr>
          <a:xfrm>
            <a:off x="5813875" y="1800077"/>
            <a:ext cx="5811012" cy="3775393"/>
          </a:xfrm>
          <a:prstGeom prst="rect">
            <a:avLst/>
          </a:prstGeom>
        </p:spPr>
        <p:txBody>
          <a:bodyPr wrap="square">
            <a:spAutoFit/>
          </a:bodyPr>
          <a:lstStyle/>
          <a:p>
            <a:pPr algn="ctr">
              <a:spcAft>
                <a:spcPts val="720"/>
              </a:spcAft>
              <a:buClr>
                <a:srgbClr val="F8B319"/>
              </a:buClr>
            </a:pPr>
            <a:endParaRPr lang="en-GB" sz="2400" dirty="0" smtClean="0">
              <a:solidFill>
                <a:srgbClr val="404040"/>
              </a:solidFill>
              <a:latin typeface="Tahoma" charset="0"/>
              <a:ea typeface="Tahoma" charset="0"/>
              <a:cs typeface="Tahoma" charset="0"/>
            </a:endParaRPr>
          </a:p>
          <a:p>
            <a:pPr marL="839419" lvl="1" indent="-411480">
              <a:spcAft>
                <a:spcPts val="720"/>
              </a:spcAft>
              <a:buClr>
                <a:srgbClr val="F8B319"/>
              </a:buClr>
              <a:buBlip>
                <a:blip r:embed="rId4"/>
              </a:buBlip>
            </a:pPr>
            <a:r>
              <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H </a:t>
            </a:r>
            <a:r>
              <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βασική καμπάνια του Δικτύου </a:t>
            </a:r>
            <a:r>
              <a:rPr lang="en-US" sz="2400" dirty="0" err="1"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Eurodesk</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a:t>
            </a:r>
          </a:p>
          <a:p>
            <a:pPr marL="839419" lvl="1" indent="-411480">
              <a:spcAft>
                <a:spcPts val="720"/>
              </a:spcAft>
              <a:buClr>
                <a:srgbClr val="F8B319"/>
              </a:buClr>
              <a:buBlip>
                <a:blip r:embed="rId4"/>
              </a:buBlip>
            </a:pP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Μια </a:t>
            </a:r>
            <a:r>
              <a:rPr lang="el-GR"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συλλογή από διαδικτυακές και δια ζώσης εκδηλώσεις σε όλη την Ευρώπη τον Οκτώβριο. </a:t>
            </a:r>
          </a:p>
          <a:p>
            <a:pPr marL="839419" lvl="1" indent="-411480">
              <a:spcAft>
                <a:spcPts val="720"/>
              </a:spcAft>
              <a:buClr>
                <a:srgbClr val="F8B319"/>
              </a:buClr>
              <a:buBlip>
                <a:blip r:embed="rId4"/>
              </a:buBlip>
            </a:pPr>
            <a:r>
              <a:rPr lang="en-US"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7 </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εκδηλώσεις στην Ελλάδα.</a:t>
            </a:r>
          </a:p>
          <a:p>
            <a:pPr marL="839419" lvl="1" indent="-411480">
              <a:spcAft>
                <a:spcPts val="720"/>
              </a:spcAft>
              <a:buClr>
                <a:srgbClr val="F8B319"/>
              </a:buClr>
              <a:buBlip>
                <a:blip r:embed="rId4"/>
              </a:buBlip>
            </a:pPr>
            <a:r>
              <a:rPr lang="en-US" sz="2400" dirty="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8</a:t>
            </a:r>
            <a:r>
              <a:rPr lang="el-GR" sz="24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rPr>
              <a:t>50 εκδηλώσεις σε όλη την Ευρώπη</a:t>
            </a:r>
            <a:r>
              <a:rPr lang="el-GR" sz="2400" dirty="0" smtClean="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rPr>
              <a:t>.</a:t>
            </a:r>
            <a:endParaRPr lang="en-GB" sz="2400" dirty="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6" name="Rounded Rectangle 12">
            <a:extLst>
              <a:ext uri="{FF2B5EF4-FFF2-40B4-BE49-F238E27FC236}">
                <a16:creationId xmlns:a16="http://schemas.microsoft.com/office/drawing/2014/main" id="{D78A8604-8F44-024E-8969-91B96F9DD2DF}"/>
              </a:ext>
            </a:extLst>
          </p:cNvPr>
          <p:cNvSpPr/>
          <p:nvPr/>
        </p:nvSpPr>
        <p:spPr>
          <a:xfrm>
            <a:off x="6254496" y="1130403"/>
            <a:ext cx="4929770" cy="646986"/>
          </a:xfrm>
          <a:prstGeom prst="roundRect">
            <a:avLst/>
          </a:prstGeom>
          <a:noFill/>
          <a:ln w="28575">
            <a:solidFill>
              <a:srgbClr val="F8B319"/>
            </a:solidFill>
          </a:ln>
        </p:spPr>
        <p:txBody>
          <a:bodyPr wrap="square">
            <a:spAutoFit/>
          </a:bodyPr>
          <a:lstStyle/>
          <a:p>
            <a:pPr algn="ctr"/>
            <a:r>
              <a:rPr lang="en-GB" sz="3200" b="1" dirty="0" smtClean="0">
                <a:solidFill>
                  <a:srgbClr val="404040"/>
                </a:solidFill>
                <a:latin typeface="Tahoma" charset="0"/>
                <a:ea typeface="Tahoma" charset="0"/>
                <a:cs typeface="Tahoma" charset="0"/>
              </a:rPr>
              <a:t>Time to Move</a:t>
            </a:r>
            <a:endParaRPr lang="en-GB" sz="3200" b="1" dirty="0">
              <a:solidFill>
                <a:srgbClr val="404040"/>
              </a:solidFill>
              <a:latin typeface="Tahoma" charset="0"/>
              <a:ea typeface="Tahoma" charset="0"/>
              <a:cs typeface="Tahoma"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688" y="1453896"/>
            <a:ext cx="5011187" cy="4639330"/>
          </a:xfrm>
          <a:prstGeom prst="rect">
            <a:avLst/>
          </a:prstGeom>
          <a:ln>
            <a:noFill/>
          </a:ln>
          <a:effectLst>
            <a:softEdge rad="112500"/>
          </a:effectLst>
        </p:spPr>
      </p:pic>
    </p:spTree>
    <p:extLst>
      <p:ext uri="{BB962C8B-B14F-4D97-AF65-F5344CB8AC3E}">
        <p14:creationId xmlns:p14="http://schemas.microsoft.com/office/powerpoint/2010/main" val="6190398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12" name="Rectangle 11">
            <a:extLst>
              <a:ext uri="{FF2B5EF4-FFF2-40B4-BE49-F238E27FC236}">
                <a16:creationId xmlns:a16="http://schemas.microsoft.com/office/drawing/2014/main" id="{CB929080-5FB3-FB49-AF58-24F44BC8A6DE}"/>
              </a:ext>
            </a:extLst>
          </p:cNvPr>
          <p:cNvSpPr/>
          <p:nvPr/>
        </p:nvSpPr>
        <p:spPr>
          <a:xfrm>
            <a:off x="5567445" y="1899879"/>
            <a:ext cx="5811012" cy="3100849"/>
          </a:xfrm>
          <a:prstGeom prst="rect">
            <a:avLst/>
          </a:prstGeom>
        </p:spPr>
        <p:txBody>
          <a:bodyPr wrap="square">
            <a:spAutoFit/>
          </a:bodyPr>
          <a:lstStyle/>
          <a:p>
            <a:pPr algn="ctr">
              <a:spcAft>
                <a:spcPts val="720"/>
              </a:spcAft>
              <a:buClr>
                <a:srgbClr val="F8B319"/>
              </a:buClr>
            </a:pPr>
            <a:endParaRPr lang="en-GB" sz="2400" dirty="0" smtClean="0">
              <a:solidFill>
                <a:srgbClr val="404040"/>
              </a:solidFill>
              <a:latin typeface="Tahoma" charset="0"/>
              <a:ea typeface="Tahoma" charset="0"/>
              <a:cs typeface="Tahoma" charset="0"/>
            </a:endParaRPr>
          </a:p>
          <a:p>
            <a:pPr marL="839419" lvl="1" indent="-411480" algn="just">
              <a:spcAft>
                <a:spcPts val="720"/>
              </a:spcAft>
              <a:buClr>
                <a:srgbClr val="F8B319"/>
              </a:buClr>
              <a:buBlip>
                <a:blip r:embed="rId4"/>
              </a:buBlip>
            </a:pPr>
            <a:r>
              <a:rPr lang="el-GR" sz="2200" dirty="0" smtClean="0">
                <a:solidFill>
                  <a:schemeClr val="bg2">
                    <a:lumMod val="50000"/>
                  </a:schemeClr>
                </a:solidFill>
                <a:latin typeface="Tahoma" charset="0"/>
                <a:ea typeface="Tahoma" charset="0"/>
                <a:cs typeface="Tahoma" charset="0"/>
              </a:rPr>
              <a:t>Μια νέα γενιά διαφορετικών φωνών, ενωμένη στην αποφασιστικότητά για αλλαγή. </a:t>
            </a:r>
          </a:p>
          <a:p>
            <a:pPr marL="839419" lvl="1" indent="-411480" algn="just">
              <a:spcAft>
                <a:spcPts val="720"/>
              </a:spcAft>
              <a:buClr>
                <a:srgbClr val="F8B319"/>
              </a:buClr>
              <a:buBlip>
                <a:blip r:embed="rId4"/>
              </a:buBlip>
            </a:pPr>
            <a:r>
              <a:rPr lang="el-GR" sz="2200" dirty="0" smtClean="0">
                <a:solidFill>
                  <a:schemeClr val="bg2">
                    <a:lumMod val="50000"/>
                  </a:schemeClr>
                </a:solidFill>
                <a:latin typeface="Tahoma" charset="0"/>
                <a:ea typeface="Tahoma" charset="0"/>
                <a:cs typeface="Tahoma" charset="0"/>
              </a:rPr>
              <a:t>Προσθέστε τις ιδέες σας για το πως θα θέλατε να είναι το μέλλον της Ευρώπης.</a:t>
            </a:r>
            <a:endParaRPr lang="en-US" sz="2200" dirty="0" smtClean="0">
              <a:solidFill>
                <a:schemeClr val="bg2">
                  <a:lumMod val="50000"/>
                </a:schemeClr>
              </a:solidFill>
              <a:latin typeface="Tahoma" charset="0"/>
              <a:ea typeface="Tahoma" charset="0"/>
              <a:cs typeface="Tahoma" charset="0"/>
            </a:endParaRPr>
          </a:p>
          <a:p>
            <a:pPr marL="839419" lvl="1" indent="-411480" algn="just">
              <a:spcAft>
                <a:spcPts val="720"/>
              </a:spcAft>
              <a:buClr>
                <a:srgbClr val="F8B319"/>
              </a:buClr>
              <a:buBlip>
                <a:blip r:embed="rId4"/>
              </a:buBlip>
            </a:pPr>
            <a:r>
              <a:rPr lang="en-GB" sz="2200" b="1" dirty="0" smtClean="0">
                <a:solidFill>
                  <a:schemeClr val="bg2">
                    <a:lumMod val="50000"/>
                  </a:schemeClr>
                </a:solidFill>
                <a:latin typeface="Tahoma" charset="0"/>
                <a:ea typeface="Tahoma" charset="0"/>
                <a:cs typeface="Tahoma" charset="0"/>
              </a:rPr>
              <a:t>the25percent.eu</a:t>
            </a:r>
            <a:endParaRPr lang="en-GB" sz="2200" b="1" dirty="0">
              <a:solidFill>
                <a:schemeClr val="bg2">
                  <a:lumMod val="50000"/>
                </a:schemeClr>
              </a:solidFill>
              <a:latin typeface="Tahoma" charset="0"/>
              <a:ea typeface="Tahoma" charset="0"/>
              <a:cs typeface="Tahoma" charset="0"/>
            </a:endParaRPr>
          </a:p>
        </p:txBody>
      </p:sp>
      <p:sp>
        <p:nvSpPr>
          <p:cNvPr id="6" name="Rounded Rectangle 12">
            <a:extLst>
              <a:ext uri="{FF2B5EF4-FFF2-40B4-BE49-F238E27FC236}">
                <a16:creationId xmlns:a16="http://schemas.microsoft.com/office/drawing/2014/main" id="{D78A8604-8F44-024E-8969-91B96F9DD2DF}"/>
              </a:ext>
            </a:extLst>
          </p:cNvPr>
          <p:cNvSpPr/>
          <p:nvPr/>
        </p:nvSpPr>
        <p:spPr>
          <a:xfrm>
            <a:off x="6437376" y="1153091"/>
            <a:ext cx="4929770" cy="646986"/>
          </a:xfrm>
          <a:prstGeom prst="roundRect">
            <a:avLst/>
          </a:prstGeom>
          <a:noFill/>
          <a:ln w="28575">
            <a:solidFill>
              <a:srgbClr val="F8B319"/>
            </a:solidFill>
          </a:ln>
        </p:spPr>
        <p:txBody>
          <a:bodyPr wrap="square">
            <a:spAutoFit/>
          </a:bodyPr>
          <a:lstStyle/>
          <a:p>
            <a:pPr algn="ctr"/>
            <a:endParaRPr lang="en-GB" sz="3200" b="1" dirty="0">
              <a:solidFill>
                <a:srgbClr val="404040"/>
              </a:solidFill>
              <a:latin typeface="Tahoma" charset="0"/>
              <a:ea typeface="Tahoma" charset="0"/>
              <a:cs typeface="Tahoma"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3768" y="3333344"/>
            <a:ext cx="2433832" cy="2433832"/>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12402" y="1170432"/>
            <a:ext cx="3166409" cy="2624328"/>
          </a:xfrm>
          <a:prstGeom prst="rect">
            <a:avLst/>
          </a:prstGeom>
        </p:spPr>
      </p:pic>
      <p:sp>
        <p:nvSpPr>
          <p:cNvPr id="7" name="TextBox 6"/>
          <p:cNvSpPr txBox="1"/>
          <p:nvPr/>
        </p:nvSpPr>
        <p:spPr>
          <a:xfrm>
            <a:off x="7165979" y="1153091"/>
            <a:ext cx="3289683" cy="584775"/>
          </a:xfrm>
          <a:prstGeom prst="rect">
            <a:avLst/>
          </a:prstGeom>
          <a:noFill/>
        </p:spPr>
        <p:txBody>
          <a:bodyPr wrap="none" rtlCol="0">
            <a:spAutoFit/>
          </a:bodyPr>
          <a:lstStyle/>
          <a:p>
            <a:r>
              <a:rPr lang="en-US" sz="3200" b="1" dirty="0" smtClean="0">
                <a:latin typeface="Tahoma" panose="020B0604030504040204" pitchFamily="34" charset="0"/>
                <a:ea typeface="Tahoma" panose="020B0604030504040204" pitchFamily="34" charset="0"/>
                <a:cs typeface="Tahoma" panose="020B0604030504040204" pitchFamily="34" charset="0"/>
              </a:rPr>
              <a:t>The 25 Percent</a:t>
            </a:r>
            <a:endParaRPr lang="en-US" sz="32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0526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35"/>
          <p:cNvPicPr preferRelativeResize="0"/>
          <p:nvPr/>
        </p:nvPicPr>
        <p:blipFill rotWithShape="1">
          <a:blip r:embed="rId3">
            <a:alphaModFix/>
          </a:blip>
          <a:srcRect/>
          <a:stretch/>
        </p:blipFill>
        <p:spPr>
          <a:xfrm>
            <a:off x="0" y="482"/>
            <a:ext cx="12192000" cy="6857518"/>
          </a:xfrm>
          <a:prstGeom prst="rect">
            <a:avLst/>
          </a:prstGeom>
          <a:noFill/>
          <a:ln>
            <a:noFill/>
          </a:ln>
        </p:spPr>
      </p:pic>
      <p:pic>
        <p:nvPicPr>
          <p:cNvPr id="411" name="Google Shape;411;p35"/>
          <p:cNvPicPr preferRelativeResize="0"/>
          <p:nvPr/>
        </p:nvPicPr>
        <p:blipFill rotWithShape="1">
          <a:blip r:embed="rId4">
            <a:alphaModFix/>
          </a:blip>
          <a:srcRect/>
          <a:stretch/>
        </p:blipFill>
        <p:spPr>
          <a:xfrm>
            <a:off x="1483773" y="2143118"/>
            <a:ext cx="4612228" cy="2571764"/>
          </a:xfrm>
          <a:prstGeom prst="rect">
            <a:avLst/>
          </a:prstGeom>
          <a:noFill/>
          <a:ln w="9525" cap="flat" cmpd="sng">
            <a:solidFill>
              <a:srgbClr val="7F7F7F"/>
            </a:solidFill>
            <a:prstDash val="solid"/>
            <a:round/>
            <a:headEnd type="none" w="sm" len="sm"/>
            <a:tailEnd type="none" w="sm" len="sm"/>
          </a:ln>
        </p:spPr>
      </p:pic>
      <p:sp>
        <p:nvSpPr>
          <p:cNvPr id="412" name="Google Shape;412;p35"/>
          <p:cNvSpPr/>
          <p:nvPr/>
        </p:nvSpPr>
        <p:spPr>
          <a:xfrm>
            <a:off x="6686074" y="1236836"/>
            <a:ext cx="3240023" cy="612880"/>
          </a:xfrm>
          <a:prstGeom prst="roundRect">
            <a:avLst>
              <a:gd name="adj" fmla="val 16667"/>
            </a:avLst>
          </a:prstGeom>
          <a:noFill/>
          <a:ln w="28575" cap="flat" cmpd="sng">
            <a:solidFill>
              <a:srgbClr val="F8B319"/>
            </a:solidFill>
            <a:prstDash val="solid"/>
            <a:round/>
            <a:headEnd type="none" w="sm" len="sm"/>
            <a:tailEnd type="none" w="sm" len="sm"/>
          </a:ln>
        </p:spPr>
        <p:txBody>
          <a:bodyPr spcFirstLastPara="1" wrap="square" lIns="109710" tIns="54840" rIns="109710" bIns="54840" anchor="t" anchorCtr="0">
            <a:spAutoFit/>
          </a:bodyPr>
          <a:lstStyle/>
          <a:p>
            <a:r>
              <a:rPr lang="en-GB" sz="2880" b="1" dirty="0">
                <a:solidFill>
                  <a:srgbClr val="404040"/>
                </a:solidFill>
                <a:latin typeface="Tahoma"/>
                <a:ea typeface="Tahoma"/>
                <a:cs typeface="Tahoma"/>
                <a:sym typeface="Tahoma"/>
              </a:rPr>
              <a:t>EURODESK.EU</a:t>
            </a:r>
            <a:endParaRPr sz="2160" dirty="0"/>
          </a:p>
        </p:txBody>
      </p:sp>
      <p:sp>
        <p:nvSpPr>
          <p:cNvPr id="413" name="Google Shape;413;p35"/>
          <p:cNvSpPr/>
          <p:nvPr/>
        </p:nvSpPr>
        <p:spPr>
          <a:xfrm>
            <a:off x="6361175" y="2015101"/>
            <a:ext cx="4840225" cy="2696074"/>
          </a:xfrm>
          <a:prstGeom prst="rect">
            <a:avLst/>
          </a:prstGeom>
          <a:noFill/>
          <a:ln>
            <a:noFill/>
          </a:ln>
        </p:spPr>
        <p:txBody>
          <a:bodyPr spcFirstLastPara="1" wrap="square" lIns="109710" tIns="54840" rIns="109710" bIns="54840" anchor="t" anchorCtr="0">
            <a:spAutoFit/>
          </a:bodyPr>
          <a:lstStyle/>
          <a:p>
            <a:pPr marL="411480" indent="-411480">
              <a:buClr>
                <a:srgbClr val="F8B319"/>
              </a:buClr>
              <a:buSzPts val="2000"/>
              <a:buFont typeface="Tahoma"/>
              <a:buChar char="•"/>
            </a:pPr>
            <a:r>
              <a:rPr lang="el-GR" sz="2400" dirty="0">
                <a:solidFill>
                  <a:srgbClr val="404040"/>
                </a:solidFill>
                <a:ea typeface="Tahoma"/>
                <a:cs typeface="Tahoma"/>
                <a:sym typeface="Tahoma"/>
              </a:rPr>
              <a:t>Νέα από το δίκτυο </a:t>
            </a:r>
            <a:r>
              <a:rPr lang="el-GR" sz="2400" dirty="0" err="1" smtClean="0">
                <a:solidFill>
                  <a:srgbClr val="404040"/>
                </a:solidFill>
                <a:ea typeface="Tahoma"/>
                <a:cs typeface="Tahoma"/>
                <a:sym typeface="Tahoma"/>
              </a:rPr>
              <a:t>Eurodesk</a:t>
            </a:r>
            <a:r>
              <a:rPr lang="el-GR" sz="2400" dirty="0" smtClean="0">
                <a:solidFill>
                  <a:srgbClr val="404040"/>
                </a:solidFill>
                <a:ea typeface="Tahoma"/>
                <a:cs typeface="Tahoma"/>
                <a:sym typeface="Tahoma"/>
              </a:rPr>
              <a:t>.</a:t>
            </a:r>
          </a:p>
          <a:p>
            <a:pPr marL="411480" indent="-411480">
              <a:buClr>
                <a:srgbClr val="F8B319"/>
              </a:buClr>
              <a:buSzPts val="2000"/>
              <a:buFont typeface="Tahoma"/>
              <a:buChar char="•"/>
            </a:pPr>
            <a:r>
              <a:rPr lang="el-GR" sz="2400" dirty="0" smtClean="0">
                <a:solidFill>
                  <a:srgbClr val="404040"/>
                </a:solidFill>
                <a:ea typeface="Tahoma"/>
                <a:cs typeface="Tahoma"/>
                <a:sym typeface="Tahoma"/>
              </a:rPr>
              <a:t>Ενημερώσεις </a:t>
            </a:r>
            <a:r>
              <a:rPr lang="el-GR" sz="2400" dirty="0">
                <a:solidFill>
                  <a:srgbClr val="404040"/>
                </a:solidFill>
                <a:ea typeface="Tahoma"/>
                <a:cs typeface="Tahoma"/>
                <a:sym typeface="Tahoma"/>
              </a:rPr>
              <a:t>από τις τελευταίες εξελίξεις στην πολιτική της ΕΕ για τη </a:t>
            </a:r>
            <a:r>
              <a:rPr lang="el-GR" sz="2400" dirty="0" smtClean="0">
                <a:solidFill>
                  <a:srgbClr val="404040"/>
                </a:solidFill>
                <a:ea typeface="Tahoma"/>
                <a:cs typeface="Tahoma"/>
                <a:sym typeface="Tahoma"/>
              </a:rPr>
              <a:t>νεολαία.</a:t>
            </a:r>
          </a:p>
          <a:p>
            <a:pPr marL="411480" indent="-411480">
              <a:buClr>
                <a:srgbClr val="F8B319"/>
              </a:buClr>
              <a:buSzPts val="2000"/>
              <a:buFont typeface="Tahoma"/>
              <a:buChar char="•"/>
            </a:pPr>
            <a:r>
              <a:rPr lang="el-GR" sz="2400" dirty="0" smtClean="0">
                <a:solidFill>
                  <a:srgbClr val="404040"/>
                </a:solidFill>
                <a:ea typeface="Tahoma"/>
                <a:cs typeface="Tahoma"/>
                <a:sym typeface="Tahoma"/>
              </a:rPr>
              <a:t>Γρήγορος </a:t>
            </a:r>
            <a:r>
              <a:rPr lang="el-GR" sz="2400" dirty="0">
                <a:solidFill>
                  <a:srgbClr val="404040"/>
                </a:solidFill>
                <a:ea typeface="Tahoma"/>
                <a:cs typeface="Tahoma"/>
                <a:sym typeface="Tahoma"/>
              </a:rPr>
              <a:t>οδηγός για νέους για να ξεκινήσουν τα ταξίδια τους στο </a:t>
            </a:r>
            <a:r>
              <a:rPr lang="el-GR" sz="2400" dirty="0" smtClean="0">
                <a:solidFill>
                  <a:srgbClr val="404040"/>
                </a:solidFill>
                <a:ea typeface="Tahoma"/>
                <a:cs typeface="Tahoma"/>
                <a:sym typeface="Tahoma"/>
              </a:rPr>
              <a:t>εξωτερικό.</a:t>
            </a:r>
            <a:endParaRPr sz="2160" dirty="0"/>
          </a:p>
        </p:txBody>
      </p:sp>
    </p:spTree>
    <p:extLst>
      <p:ext uri="{BB962C8B-B14F-4D97-AF65-F5344CB8AC3E}">
        <p14:creationId xmlns:p14="http://schemas.microsoft.com/office/powerpoint/2010/main" val="1399269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344400" cy="6858000"/>
          </a:xfrm>
          <a:prstGeom prst="rect">
            <a:avLst/>
          </a:prstGeom>
        </p:spPr>
      </p:pic>
    </p:spTree>
    <p:extLst>
      <p:ext uri="{BB962C8B-B14F-4D97-AF65-F5344CB8AC3E}">
        <p14:creationId xmlns:p14="http://schemas.microsoft.com/office/powerpoint/2010/main" val="36540537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pic>
        <p:nvPicPr>
          <p:cNvPr id="3" name="Picture 2"/>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18060" y="2124006"/>
            <a:ext cx="4525440" cy="2610470"/>
          </a:xfrm>
          <a:prstGeom prst="rect">
            <a:avLst/>
          </a:prstGeom>
          <a:ln>
            <a:solidFill>
              <a:schemeClr val="tx1">
                <a:lumMod val="50000"/>
                <a:lumOff val="50000"/>
              </a:schemeClr>
            </a:solidFill>
          </a:ln>
          <a:effectLst/>
          <a:scene3d>
            <a:camera prst="perspectiveContrastingRightFacing"/>
            <a:lightRig rig="threePt" dir="t"/>
          </a:scene3d>
        </p:spPr>
      </p:pic>
      <p:pic>
        <p:nvPicPr>
          <p:cNvPr id="4" name="Picture 8">
            <a:extLst>
              <a:ext uri="{FF2B5EF4-FFF2-40B4-BE49-F238E27FC236}">
                <a16:creationId xmlns:a16="http://schemas.microsoft.com/office/drawing/2014/main" id="{4175E219-41FC-234E-A6AC-1F45B48C879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139195" y="800789"/>
            <a:ext cx="1913609" cy="811466"/>
          </a:xfrm>
          <a:prstGeom prst="rect">
            <a:avLst/>
          </a:prstGeom>
        </p:spPr>
      </p:pic>
      <p:sp>
        <p:nvSpPr>
          <p:cNvPr id="5" name="Rectangle 7">
            <a:extLst>
              <a:ext uri="{FF2B5EF4-FFF2-40B4-BE49-F238E27FC236}">
                <a16:creationId xmlns:a16="http://schemas.microsoft.com/office/drawing/2014/main" id="{65466A37-16DA-D846-BE44-B4E1A70B8F83}"/>
              </a:ext>
            </a:extLst>
          </p:cNvPr>
          <p:cNvSpPr/>
          <p:nvPr/>
        </p:nvSpPr>
        <p:spPr>
          <a:xfrm>
            <a:off x="4709160" y="1960302"/>
            <a:ext cx="6547104" cy="4625882"/>
          </a:xfrm>
          <a:prstGeom prst="rect">
            <a:avLst/>
          </a:prstGeom>
        </p:spPr>
        <p:txBody>
          <a:bodyPr wrap="square">
            <a:spAutoFit/>
          </a:bodyPr>
          <a:lstStyle/>
          <a:p>
            <a:pPr marL="342900" indent="-342900" algn="just">
              <a:spcAft>
                <a:spcPts val="600"/>
              </a:spcAft>
              <a:buClr>
                <a:srgbClr val="F8B319"/>
              </a:buClr>
              <a:buBlip>
                <a:blip r:embed="rId5"/>
              </a:buBlip>
              <a:defRPr/>
            </a:pPr>
            <a:r>
              <a:rPr lang="el-GR" sz="2200" dirty="0" smtClean="0">
                <a:solidFill>
                  <a:schemeClr val="bg2">
                    <a:lumMod val="50000"/>
                  </a:schemeClr>
                </a:solidFill>
                <a:latin typeface="Tahoma" charset="0"/>
                <a:ea typeface="Tahoma" charset="0"/>
                <a:cs typeface="Tahoma" charset="0"/>
              </a:rPr>
              <a:t>Περιλαμβάνει άρθρα, νέα και εκδηλώσεις σε </a:t>
            </a:r>
            <a:r>
              <a:rPr lang="el-GR" sz="2200" dirty="0">
                <a:solidFill>
                  <a:schemeClr val="bg2">
                    <a:lumMod val="50000"/>
                  </a:schemeClr>
                </a:solidFill>
                <a:latin typeface="Tahoma" charset="0"/>
                <a:ea typeface="Tahoma" charset="0"/>
                <a:cs typeface="Tahoma" charset="0"/>
              </a:rPr>
              <a:t>θέματα </a:t>
            </a:r>
            <a:r>
              <a:rPr lang="el-GR" sz="2200" dirty="0" smtClean="0">
                <a:solidFill>
                  <a:schemeClr val="bg2">
                    <a:lumMod val="50000"/>
                  </a:schemeClr>
                </a:solidFill>
                <a:latin typeface="Tahoma" charset="0"/>
                <a:ea typeface="Tahoma" charset="0"/>
                <a:cs typeface="Tahoma" charset="0"/>
              </a:rPr>
              <a:t>ενδιαφέρουν τους νέους.</a:t>
            </a:r>
            <a:endParaRPr lang="el-GR" sz="2200" dirty="0">
              <a:solidFill>
                <a:schemeClr val="bg2">
                  <a:lumMod val="50000"/>
                </a:schemeClr>
              </a:solidFill>
              <a:latin typeface="Tahoma" charset="0"/>
              <a:ea typeface="Tahoma" charset="0"/>
              <a:cs typeface="Tahoma" charset="0"/>
            </a:endParaRPr>
          </a:p>
          <a:p>
            <a:pPr marL="342900" marR="0" lvl="0" indent="-342900" algn="just" defTabSz="914400" rtl="0" eaLnBrk="1" fontAlgn="auto" latinLnBrk="0" hangingPunct="1">
              <a:lnSpc>
                <a:spcPct val="100000"/>
              </a:lnSpc>
              <a:spcBef>
                <a:spcPts val="0"/>
              </a:spcBef>
              <a:spcAft>
                <a:spcPts val="600"/>
              </a:spcAft>
              <a:buClr>
                <a:srgbClr val="F8B319"/>
              </a:buClr>
              <a:buSzTx/>
              <a:buFontTx/>
              <a:buBlip>
                <a:blip r:embed="rId5"/>
              </a:buBlip>
              <a:tabLst/>
              <a:defRPr/>
            </a:pPr>
            <a:r>
              <a:rPr kumimoji="0" lang="el-GR" sz="2200" b="0" i="0" u="none" strike="noStrike" kern="1200" cap="none" spc="0" normalizeH="0" baseline="0" noProof="0" dirty="0" smtClean="0">
                <a:ln>
                  <a:noFill/>
                </a:ln>
                <a:solidFill>
                  <a:schemeClr val="bg2">
                    <a:lumMod val="50000"/>
                  </a:schemeClr>
                </a:solidFill>
                <a:effectLst/>
                <a:uLnTx/>
                <a:uFillTx/>
                <a:latin typeface="Tahoma" charset="0"/>
                <a:ea typeface="Tahoma" charset="0"/>
                <a:cs typeface="Tahoma" charset="0"/>
              </a:rPr>
              <a:t>Παρέχει πληροφόρηση για τις δυνατότητες που μπορούν</a:t>
            </a:r>
            <a:r>
              <a:rPr kumimoji="0" lang="el-GR" sz="2200" b="0" i="0" u="none" strike="noStrike" kern="1200" cap="none" spc="0" normalizeH="0" noProof="0" dirty="0" smtClean="0">
                <a:ln>
                  <a:noFill/>
                </a:ln>
                <a:solidFill>
                  <a:schemeClr val="bg2">
                    <a:lumMod val="50000"/>
                  </a:schemeClr>
                </a:solidFill>
                <a:effectLst/>
                <a:uLnTx/>
                <a:uFillTx/>
                <a:latin typeface="Tahoma" charset="0"/>
                <a:ea typeface="Tahoma" charset="0"/>
                <a:cs typeface="Tahoma" charset="0"/>
              </a:rPr>
              <a:t> να έχουν οι νέοι </a:t>
            </a:r>
            <a:r>
              <a:rPr kumimoji="0" lang="el-GR" sz="2200" b="0" i="0" u="none" strike="noStrike" kern="1200" cap="none" spc="0" normalizeH="0" baseline="0" noProof="0" dirty="0" smtClean="0">
                <a:ln>
                  <a:noFill/>
                </a:ln>
                <a:solidFill>
                  <a:schemeClr val="bg2">
                    <a:lumMod val="50000"/>
                  </a:schemeClr>
                </a:solidFill>
                <a:effectLst/>
                <a:uLnTx/>
                <a:uFillTx/>
                <a:latin typeface="Tahoma" charset="0"/>
                <a:ea typeface="Tahoma" charset="0"/>
                <a:cs typeface="Tahoma" charset="0"/>
              </a:rPr>
              <a:t>στην Ευρώπη</a:t>
            </a:r>
            <a:r>
              <a:rPr lang="el-GR" sz="2200" dirty="0">
                <a:solidFill>
                  <a:schemeClr val="bg2">
                    <a:lumMod val="50000"/>
                  </a:schemeClr>
                </a:solidFill>
                <a:latin typeface="Tahoma" charset="0"/>
                <a:ea typeface="Tahoma" charset="0"/>
                <a:cs typeface="Tahoma" charset="0"/>
              </a:rPr>
              <a:t> </a:t>
            </a:r>
            <a:r>
              <a:rPr lang="el-GR" sz="2200" dirty="0" smtClean="0">
                <a:solidFill>
                  <a:schemeClr val="bg2">
                    <a:lumMod val="50000"/>
                  </a:schemeClr>
                </a:solidFill>
                <a:latin typeface="Tahoma" charset="0"/>
                <a:ea typeface="Tahoma" charset="0"/>
                <a:cs typeface="Tahoma" charset="0"/>
              </a:rPr>
              <a:t>με περιεχόμενο μεταφρασμένο σε 28 γλώσσες.</a:t>
            </a:r>
          </a:p>
          <a:p>
            <a:pPr marL="342900" marR="0" lvl="0" indent="-342900" algn="just" defTabSz="914400" rtl="0" eaLnBrk="1" fontAlgn="auto" latinLnBrk="0" hangingPunct="1">
              <a:lnSpc>
                <a:spcPct val="100000"/>
              </a:lnSpc>
              <a:spcBef>
                <a:spcPts val="0"/>
              </a:spcBef>
              <a:spcAft>
                <a:spcPts val="600"/>
              </a:spcAft>
              <a:buClr>
                <a:srgbClr val="F8B319"/>
              </a:buClr>
              <a:buSzTx/>
              <a:buFontTx/>
              <a:buBlip>
                <a:blip r:embed="rId5"/>
              </a:buBlip>
              <a:tabLst/>
              <a:defRPr/>
            </a:pPr>
            <a:r>
              <a:rPr lang="el-GR" sz="2200" dirty="0" smtClean="0">
                <a:solidFill>
                  <a:schemeClr val="bg2">
                    <a:lumMod val="50000"/>
                  </a:schemeClr>
                </a:solidFill>
                <a:latin typeface="Tahoma" charset="0"/>
                <a:ea typeface="Tahoma" charset="0"/>
                <a:cs typeface="Tahoma" charset="0"/>
              </a:rPr>
              <a:t>Εκπαίδευση, εθελοντισμός, απασχόληση, συμμετοχή, πολιτισμός, υγεία, κοινωνική ένταξη.</a:t>
            </a:r>
            <a:endParaRPr lang="en-US" sz="2200" dirty="0">
              <a:solidFill>
                <a:schemeClr val="bg2">
                  <a:lumMod val="50000"/>
                </a:schemeClr>
              </a:solidFill>
              <a:latin typeface="Tahoma" charset="0"/>
              <a:ea typeface="Tahoma" charset="0"/>
              <a:cs typeface="Tahoma" charset="0"/>
            </a:endParaRPr>
          </a:p>
          <a:p>
            <a:pPr marL="342900" marR="0" lvl="0" indent="-342900" algn="just" defTabSz="914400" rtl="0" eaLnBrk="1" fontAlgn="auto" latinLnBrk="0" hangingPunct="1">
              <a:lnSpc>
                <a:spcPct val="100000"/>
              </a:lnSpc>
              <a:spcBef>
                <a:spcPts val="0"/>
              </a:spcBef>
              <a:spcAft>
                <a:spcPts val="600"/>
              </a:spcAft>
              <a:buClr>
                <a:srgbClr val="F8B319"/>
              </a:buClr>
              <a:buSzTx/>
              <a:buFontTx/>
              <a:buBlip>
                <a:blip r:embed="rId5"/>
              </a:buBlip>
              <a:tabLst/>
              <a:defRPr/>
            </a:pPr>
            <a:r>
              <a:rPr kumimoji="0" lang="el-GR" sz="2200" b="0" i="0" u="none" strike="noStrike" kern="1200" cap="none" spc="0" normalizeH="0" baseline="0" noProof="0" dirty="0" smtClean="0">
                <a:ln>
                  <a:noFill/>
                </a:ln>
                <a:solidFill>
                  <a:schemeClr val="bg2">
                    <a:lumMod val="50000"/>
                  </a:schemeClr>
                </a:solidFill>
                <a:effectLst/>
                <a:uLnTx/>
                <a:uFillTx/>
                <a:latin typeface="Tahoma" charset="0"/>
                <a:ea typeface="Tahoma" charset="0"/>
                <a:cs typeface="Tahoma" charset="0"/>
              </a:rPr>
              <a:t>Υποβολή τυχόν ερωτήσεων</a:t>
            </a:r>
            <a:r>
              <a:rPr kumimoji="0" lang="el-GR" sz="2200" b="0" i="0" u="none" strike="noStrike" kern="1200" cap="none" spc="0" normalizeH="0" noProof="0" dirty="0" smtClean="0">
                <a:ln>
                  <a:noFill/>
                </a:ln>
                <a:solidFill>
                  <a:schemeClr val="bg2">
                    <a:lumMod val="50000"/>
                  </a:schemeClr>
                </a:solidFill>
                <a:effectLst/>
                <a:uLnTx/>
                <a:uFillTx/>
                <a:latin typeface="Tahoma" charset="0"/>
                <a:ea typeface="Tahoma" charset="0"/>
                <a:cs typeface="Tahoma" charset="0"/>
              </a:rPr>
              <a:t> </a:t>
            </a:r>
            <a:r>
              <a:rPr kumimoji="0" lang="el-GR" sz="2200" b="0" i="0" u="none" strike="noStrike" kern="1200" cap="none" spc="0" normalizeH="0" baseline="0" noProof="0" dirty="0" smtClean="0">
                <a:ln>
                  <a:noFill/>
                </a:ln>
                <a:solidFill>
                  <a:schemeClr val="bg2">
                    <a:lumMod val="50000"/>
                  </a:schemeClr>
                </a:solidFill>
                <a:effectLst/>
                <a:uLnTx/>
                <a:uFillTx/>
                <a:latin typeface="Tahoma" charset="0"/>
                <a:ea typeface="Tahoma" charset="0"/>
                <a:cs typeface="Tahoma" charset="0"/>
              </a:rPr>
              <a:t>ή αποριών.</a:t>
            </a:r>
            <a:r>
              <a:rPr kumimoji="0" lang="el-GR" sz="2200" b="0" i="0" u="none" strike="noStrike" kern="1200" cap="none" spc="0" normalizeH="0" noProof="0" dirty="0" smtClean="0">
                <a:ln>
                  <a:noFill/>
                </a:ln>
                <a:solidFill>
                  <a:schemeClr val="bg2">
                    <a:lumMod val="50000"/>
                  </a:schemeClr>
                </a:solidFill>
                <a:effectLst/>
                <a:uLnTx/>
                <a:uFillTx/>
                <a:latin typeface="Tahoma" charset="0"/>
                <a:ea typeface="Tahoma" charset="0"/>
                <a:cs typeface="Tahoma" charset="0"/>
              </a:rPr>
              <a:t> </a:t>
            </a:r>
            <a:endParaRPr kumimoji="0" lang="el-GR" sz="2200" b="0" i="0" u="none" strike="noStrike" kern="1200" cap="none" spc="0" normalizeH="0" baseline="0" noProof="0" dirty="0" smtClean="0">
              <a:ln>
                <a:noFill/>
              </a:ln>
              <a:solidFill>
                <a:schemeClr val="bg2">
                  <a:lumMod val="50000"/>
                </a:schemeClr>
              </a:solidFill>
              <a:effectLst/>
              <a:uLnTx/>
              <a:uFillTx/>
              <a:latin typeface="Tahoma" charset="0"/>
              <a:ea typeface="Tahoma" charset="0"/>
              <a:cs typeface="Tahoma" charset="0"/>
            </a:endParaRPr>
          </a:p>
          <a:p>
            <a:pPr marL="342900" indent="-342900" algn="just">
              <a:spcAft>
                <a:spcPts val="600"/>
              </a:spcAft>
              <a:buClr>
                <a:srgbClr val="F8B319"/>
              </a:buClr>
              <a:buBlip>
                <a:blip r:embed="rId5"/>
              </a:buBlip>
              <a:defRPr/>
            </a:pPr>
            <a:r>
              <a:rPr lang="el-GR" sz="2200" dirty="0">
                <a:solidFill>
                  <a:schemeClr val="bg2">
                    <a:lumMod val="50000"/>
                  </a:schemeClr>
                </a:solidFill>
                <a:latin typeface="Tahoma" charset="0"/>
                <a:ea typeface="Tahoma" charset="0"/>
                <a:cs typeface="Tahoma" charset="0"/>
              </a:rPr>
              <a:t>Αίτηση για το πρόγραμμα </a:t>
            </a:r>
            <a:r>
              <a:rPr lang="en-US" sz="2200" dirty="0" err="1" smtClean="0">
                <a:solidFill>
                  <a:schemeClr val="bg2">
                    <a:lumMod val="50000"/>
                  </a:schemeClr>
                </a:solidFill>
                <a:latin typeface="Tahoma" charset="0"/>
                <a:ea typeface="Tahoma" charset="0"/>
                <a:cs typeface="Tahoma" charset="0"/>
              </a:rPr>
              <a:t>DiscoverEU</a:t>
            </a:r>
            <a:r>
              <a:rPr lang="en-US" sz="2200" dirty="0" smtClean="0">
                <a:solidFill>
                  <a:schemeClr val="bg2">
                    <a:lumMod val="50000"/>
                  </a:schemeClr>
                </a:solidFill>
                <a:latin typeface="Tahoma" charset="0"/>
                <a:ea typeface="Tahoma" charset="0"/>
                <a:cs typeface="Tahoma" charset="0"/>
              </a:rPr>
              <a:t>.</a:t>
            </a:r>
            <a:endParaRPr lang="el-GR" sz="2200" dirty="0">
              <a:solidFill>
                <a:schemeClr val="bg2">
                  <a:lumMod val="50000"/>
                </a:schemeClr>
              </a:solidFill>
              <a:latin typeface="Tahoma" charset="0"/>
              <a:ea typeface="Tahoma" charset="0"/>
              <a:cs typeface="Tahoma" charset="0"/>
            </a:endParaRPr>
          </a:p>
          <a:p>
            <a:pPr marR="0" lvl="0" algn="just" defTabSz="914400" rtl="0" eaLnBrk="1" fontAlgn="auto" latinLnBrk="0" hangingPunct="1">
              <a:lnSpc>
                <a:spcPct val="100000"/>
              </a:lnSpc>
              <a:spcBef>
                <a:spcPts val="0"/>
              </a:spcBef>
              <a:spcAft>
                <a:spcPts val="600"/>
              </a:spcAft>
              <a:buClr>
                <a:srgbClr val="F8B319"/>
              </a:buClr>
              <a:buSzTx/>
              <a:tabLst/>
              <a:defRPr/>
            </a:pPr>
            <a:endParaRPr kumimoji="0" lang="el-GR" sz="2160" b="0" i="0" u="none" strike="noStrike" kern="1200" cap="none" spc="0" normalizeH="0" baseline="0" noProof="0" dirty="0" smtClean="0">
              <a:ln>
                <a:noFill/>
              </a:ln>
              <a:solidFill>
                <a:srgbClr val="404040"/>
              </a:solidFill>
              <a:effectLst/>
              <a:uLnTx/>
              <a:uFillTx/>
              <a:latin typeface="Tahoma" charset="0"/>
              <a:ea typeface="Tahoma" charset="0"/>
              <a:cs typeface="Tahoma" charset="0"/>
            </a:endParaRPr>
          </a:p>
          <a:p>
            <a:pPr marL="0" marR="0" lvl="0" indent="0" algn="l" defTabSz="914400" rtl="0" eaLnBrk="1" fontAlgn="auto" latinLnBrk="0" hangingPunct="1">
              <a:lnSpc>
                <a:spcPct val="100000"/>
              </a:lnSpc>
              <a:spcBef>
                <a:spcPts val="0"/>
              </a:spcBef>
              <a:spcAft>
                <a:spcPts val="600"/>
              </a:spcAft>
              <a:buClr>
                <a:srgbClr val="F8B319"/>
              </a:buClr>
              <a:buSzTx/>
              <a:buFontTx/>
              <a:buNone/>
              <a:tabLst/>
              <a:defRPr/>
            </a:pPr>
            <a:endParaRPr kumimoji="0" lang="en-GB" sz="2000" b="0" i="0" u="none" strike="noStrike" kern="1200" cap="none" spc="0" normalizeH="0" baseline="0" noProof="0" dirty="0">
              <a:ln>
                <a:noFill/>
              </a:ln>
              <a:solidFill>
                <a:srgbClr val="404040"/>
              </a:solidFill>
              <a:effectLst/>
              <a:uLnTx/>
              <a:uFillTx/>
              <a:latin typeface="Tahoma" charset="0"/>
              <a:ea typeface="Tahoma" charset="0"/>
              <a:cs typeface="Tahoma" charset="0"/>
            </a:endParaRPr>
          </a:p>
          <a:p>
            <a:pPr marL="0" marR="0" lvl="0" indent="0" algn="l" defTabSz="914400" rtl="0" eaLnBrk="1" fontAlgn="auto" latinLnBrk="0" hangingPunct="1">
              <a:lnSpc>
                <a:spcPct val="100000"/>
              </a:lnSpc>
              <a:spcBef>
                <a:spcPts val="0"/>
              </a:spcBef>
              <a:spcAft>
                <a:spcPts val="600"/>
              </a:spcAft>
              <a:buClr>
                <a:srgbClr val="F8B319"/>
              </a:buClr>
              <a:buSzTx/>
              <a:buFontTx/>
              <a:buNone/>
              <a:tabLst/>
              <a:defRPr/>
            </a:pPr>
            <a:endParaRPr kumimoji="0" lang="en-GB" sz="2000" b="0" i="0" u="none" strike="noStrike" kern="1200" cap="none" spc="0" normalizeH="0" baseline="0" noProof="0" dirty="0">
              <a:ln>
                <a:noFill/>
              </a:ln>
              <a:solidFill>
                <a:srgbClr val="404040"/>
              </a:solidFill>
              <a:effectLst/>
              <a:uLnTx/>
              <a:uFillTx/>
              <a:latin typeface="Tahoma" charset="0"/>
              <a:ea typeface="Tahoma" charset="0"/>
              <a:cs typeface="Tahoma" charset="0"/>
            </a:endParaRPr>
          </a:p>
        </p:txBody>
      </p:sp>
    </p:spTree>
    <p:extLst>
      <p:ext uri="{BB962C8B-B14F-4D97-AF65-F5344CB8AC3E}">
        <p14:creationId xmlns:p14="http://schemas.microsoft.com/office/powerpoint/2010/main" val="2860086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29" y="-3346"/>
            <a:ext cx="12193057" cy="6864691"/>
          </a:xfrm>
          <a:prstGeom prst="rect">
            <a:avLst/>
          </a:prstGeom>
        </p:spPr>
      </p:pic>
    </p:spTree>
    <p:extLst>
      <p:ext uri="{BB962C8B-B14F-4D97-AF65-F5344CB8AC3E}">
        <p14:creationId xmlns:p14="http://schemas.microsoft.com/office/powerpoint/2010/main" val="3045607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155" name="TextBox 3"/>
          <p:cNvSpPr txBox="1"/>
          <p:nvPr/>
        </p:nvSpPr>
        <p:spPr>
          <a:xfrm>
            <a:off x="4870672" y="805597"/>
            <a:ext cx="217205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p>
            <a:pPr defTabSz="457200">
              <a:defRPr sz="6000">
                <a:solidFill>
                  <a:srgbClr val="D97673"/>
                </a:solidFill>
                <a:latin typeface="Roboto Black"/>
                <a:ea typeface="Roboto Black"/>
                <a:cs typeface="Roboto Black"/>
                <a:sym typeface="Roboto Black"/>
              </a:defRPr>
            </a:pPr>
            <a:r>
              <a:rPr sz="3000" b="1" dirty="0" smtClean="0"/>
              <a:t>Erasmus</a:t>
            </a:r>
            <a:r>
              <a:rPr sz="3000" b="1" dirty="0"/>
              <a:t>+</a:t>
            </a:r>
          </a:p>
        </p:txBody>
      </p:sp>
      <p:sp>
        <p:nvSpPr>
          <p:cNvPr id="156" name="Erasmus+ 2021-2027: πρόγραμμα της ΕΕ για Εκπαίδευση, Κατάρτιση, Νεολαία και Αθλητισμό…"/>
          <p:cNvSpPr txBox="1"/>
          <p:nvPr/>
        </p:nvSpPr>
        <p:spPr>
          <a:xfrm>
            <a:off x="1498535" y="1797329"/>
            <a:ext cx="9194929" cy="2703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304800" indent="-304800" defTabSz="457200">
              <a:spcBef>
                <a:spcPts val="1100"/>
              </a:spcBef>
              <a:buClr>
                <a:srgbClr val="E87575"/>
              </a:buClr>
              <a:buSzPct val="138000"/>
              <a:buChar char="•"/>
              <a:defRPr sz="3700">
                <a:solidFill>
                  <a:srgbClr val="00496A"/>
                </a:solidFill>
                <a:latin typeface="Roboto Regular"/>
                <a:ea typeface="Roboto Regular"/>
                <a:cs typeface="Roboto Regular"/>
                <a:sym typeface="Roboto Regular"/>
              </a:defRPr>
            </a:pPr>
            <a:r>
              <a:rPr sz="2200" dirty="0">
                <a:latin typeface="Tahoma" panose="020B0604030504040204" pitchFamily="34" charset="0"/>
                <a:ea typeface="Tahoma" panose="020B0604030504040204" pitchFamily="34" charset="0"/>
                <a:cs typeface="Tahoma" panose="020B0604030504040204" pitchFamily="34" charset="0"/>
                <a:sym typeface="Roboto Bold"/>
              </a:rPr>
              <a:t>Erasmus+ 2021-2027</a:t>
            </a:r>
            <a:r>
              <a:rPr sz="2200" dirty="0">
                <a:latin typeface="Tahoma" panose="020B0604030504040204" pitchFamily="34" charset="0"/>
                <a:ea typeface="Tahoma" panose="020B0604030504040204" pitchFamily="34" charset="0"/>
                <a:cs typeface="Tahoma" panose="020B0604030504040204" pitchFamily="34" charset="0"/>
              </a:rPr>
              <a:t>: π</a:t>
            </a:r>
            <a:r>
              <a:rPr sz="2200" dirty="0" err="1">
                <a:latin typeface="Tahoma" panose="020B0604030504040204" pitchFamily="34" charset="0"/>
                <a:ea typeface="Tahoma" panose="020B0604030504040204" pitchFamily="34" charset="0"/>
                <a:cs typeface="Tahoma" panose="020B0604030504040204" pitchFamily="34" charset="0"/>
              </a:rPr>
              <a:t>ρόγρ</a:t>
            </a:r>
            <a:r>
              <a:rPr sz="2200" dirty="0">
                <a:latin typeface="Tahoma" panose="020B0604030504040204" pitchFamily="34" charset="0"/>
                <a:ea typeface="Tahoma" panose="020B0604030504040204" pitchFamily="34" charset="0"/>
                <a:cs typeface="Tahoma" panose="020B0604030504040204" pitchFamily="34" charset="0"/>
              </a:rPr>
              <a:t>αμμα της ΕΕ για Εκπαίδευση, Κατάρτιση, Νεολαία και Αθλητισμό</a:t>
            </a:r>
          </a:p>
          <a:p>
            <a:pPr marL="304800" indent="-304800" defTabSz="457200">
              <a:spcBef>
                <a:spcPts val="1100"/>
              </a:spcBef>
              <a:buClr>
                <a:srgbClr val="E87575"/>
              </a:buClr>
              <a:buSzPct val="138000"/>
              <a:buChar char="•"/>
              <a:defRPr sz="3700">
                <a:solidFill>
                  <a:srgbClr val="00496A"/>
                </a:solidFill>
                <a:latin typeface="Roboto Regular"/>
                <a:ea typeface="Roboto Regular"/>
                <a:cs typeface="Roboto Regular"/>
                <a:sym typeface="Roboto Regular"/>
              </a:defRPr>
            </a:pPr>
            <a:r>
              <a:rPr sz="2200" dirty="0" err="1">
                <a:latin typeface="Tahoma" panose="020B0604030504040204" pitchFamily="34" charset="0"/>
                <a:ea typeface="Tahoma" panose="020B0604030504040204" pitchFamily="34" charset="0"/>
                <a:cs typeface="Tahoma" panose="020B0604030504040204" pitchFamily="34" charset="0"/>
                <a:sym typeface="Roboto Bold"/>
              </a:rPr>
              <a:t>Ίδρυμ</a:t>
            </a:r>
            <a:r>
              <a:rPr sz="2200" dirty="0">
                <a:latin typeface="Tahoma" panose="020B0604030504040204" pitchFamily="34" charset="0"/>
                <a:ea typeface="Tahoma" panose="020B0604030504040204" pitchFamily="34" charset="0"/>
                <a:cs typeface="Tahoma" panose="020B0604030504040204" pitchFamily="34" charset="0"/>
                <a:sym typeface="Roboto Bold"/>
              </a:rPr>
              <a:t>α Νεολαίας και Δια Βίου Μάθησης:</a:t>
            </a:r>
            <a:r>
              <a:rPr sz="2200" dirty="0">
                <a:latin typeface="Tahoma" panose="020B0604030504040204" pitchFamily="34" charset="0"/>
                <a:ea typeface="Tahoma" panose="020B0604030504040204" pitchFamily="34" charset="0"/>
                <a:cs typeface="Tahoma" panose="020B0604030504040204" pitchFamily="34" charset="0"/>
              </a:rPr>
              <a:t> Εθνική Μονάδα Συντονισμού προγραμμάτων </a:t>
            </a:r>
            <a:r>
              <a:rPr sz="2200" dirty="0">
                <a:latin typeface="Tahoma" panose="020B0604030504040204" pitchFamily="34" charset="0"/>
                <a:ea typeface="Tahoma" panose="020B0604030504040204" pitchFamily="34" charset="0"/>
                <a:cs typeface="Tahoma" panose="020B0604030504040204" pitchFamily="34" charset="0"/>
                <a:sym typeface="Roboto Bold"/>
              </a:rPr>
              <a:t>Erasmus+</a:t>
            </a:r>
            <a:r>
              <a:rPr sz="2200" dirty="0">
                <a:latin typeface="Tahoma" panose="020B0604030504040204" pitchFamily="34" charset="0"/>
                <a:ea typeface="Tahoma" panose="020B0604030504040204" pitchFamily="34" charset="0"/>
                <a:cs typeface="Tahoma" panose="020B0604030504040204" pitchFamily="34" charset="0"/>
              </a:rPr>
              <a:t> για τους τομείς Νεολαία και </a:t>
            </a:r>
            <a:r>
              <a:rPr sz="2200" dirty="0" smtClean="0">
                <a:latin typeface="Tahoma" panose="020B0604030504040204" pitchFamily="34" charset="0"/>
                <a:ea typeface="Tahoma" panose="020B0604030504040204" pitchFamily="34" charset="0"/>
                <a:cs typeface="Tahoma" panose="020B0604030504040204" pitchFamily="34" charset="0"/>
              </a:rPr>
              <a:t>Αθλητισμός </a:t>
            </a:r>
            <a:r>
              <a:rPr sz="2200" dirty="0">
                <a:latin typeface="Tahoma" panose="020B0604030504040204" pitchFamily="34" charset="0"/>
                <a:ea typeface="Tahoma" panose="020B0604030504040204" pitchFamily="34" charset="0"/>
                <a:cs typeface="Tahoma" panose="020B0604030504040204" pitchFamily="34" charset="0"/>
              </a:rPr>
              <a:t>και </a:t>
            </a:r>
            <a:r>
              <a:rPr sz="2200" dirty="0">
                <a:latin typeface="Tahoma" panose="020B0604030504040204" pitchFamily="34" charset="0"/>
                <a:ea typeface="Tahoma" panose="020B0604030504040204" pitchFamily="34" charset="0"/>
                <a:cs typeface="Tahoma" panose="020B0604030504040204" pitchFamily="34" charset="0"/>
                <a:sym typeface="Roboto Bold"/>
              </a:rPr>
              <a:t>Ευρωπαϊκό Σώμα Αλληλεγγύης</a:t>
            </a:r>
            <a:r>
              <a:rPr sz="2200" dirty="0">
                <a:latin typeface="Tahoma" panose="020B0604030504040204" pitchFamily="34" charset="0"/>
                <a:ea typeface="Tahoma" panose="020B0604030504040204" pitchFamily="34" charset="0"/>
                <a:cs typeface="Tahoma" panose="020B0604030504040204" pitchFamily="34" charset="0"/>
              </a:rPr>
              <a:t>, για την περίοδο 2021-2027</a:t>
            </a:r>
          </a:p>
          <a:p>
            <a:pPr marL="304800" indent="-304800" defTabSz="457200">
              <a:spcBef>
                <a:spcPts val="1100"/>
              </a:spcBef>
              <a:buClr>
                <a:srgbClr val="E87575"/>
              </a:buClr>
              <a:buSzPct val="138000"/>
              <a:buChar char="•"/>
              <a:defRPr sz="3700">
                <a:solidFill>
                  <a:srgbClr val="00496A"/>
                </a:solidFill>
                <a:latin typeface="Roboto Regular"/>
                <a:ea typeface="Roboto Regular"/>
                <a:cs typeface="Roboto Regular"/>
                <a:sym typeface="Roboto Regular"/>
              </a:defRPr>
            </a:pPr>
            <a:r>
              <a:rPr sz="2200" dirty="0" err="1">
                <a:latin typeface="Tahoma" panose="020B0604030504040204" pitchFamily="34" charset="0"/>
                <a:ea typeface="Tahoma" panose="020B0604030504040204" pitchFamily="34" charset="0"/>
                <a:cs typeface="Tahoma" panose="020B0604030504040204" pitchFamily="34" charset="0"/>
              </a:rPr>
              <a:t>Ενδεικτικό</a:t>
            </a:r>
            <a:r>
              <a:rPr sz="2200" dirty="0">
                <a:latin typeface="Tahoma" panose="020B0604030504040204" pitchFamily="34" charset="0"/>
                <a:ea typeface="Tahoma" panose="020B0604030504040204" pitchFamily="34" charset="0"/>
                <a:cs typeface="Tahoma" panose="020B0604030504040204" pitchFamily="34" charset="0"/>
              </a:rPr>
              <a:t> </a:t>
            </a:r>
            <a:r>
              <a:rPr sz="2200" dirty="0" err="1">
                <a:latin typeface="Tahoma" panose="020B0604030504040204" pitchFamily="34" charset="0"/>
                <a:ea typeface="Tahoma" panose="020B0604030504040204" pitchFamily="34" charset="0"/>
                <a:cs typeface="Tahoma" panose="020B0604030504040204" pitchFamily="34" charset="0"/>
                <a:sym typeface="Roboto Bold"/>
              </a:rPr>
              <a:t>χρημ</a:t>
            </a:r>
            <a:r>
              <a:rPr sz="2200" dirty="0">
                <a:latin typeface="Tahoma" panose="020B0604030504040204" pitchFamily="34" charset="0"/>
                <a:ea typeface="Tahoma" panose="020B0604030504040204" pitchFamily="34" charset="0"/>
                <a:cs typeface="Tahoma" panose="020B0604030504040204" pitchFamily="34" charset="0"/>
                <a:sym typeface="Roboto Bold"/>
              </a:rPr>
              <a:t>ατοδοτικό κονδύλιο</a:t>
            </a:r>
            <a:r>
              <a:rPr sz="2200" dirty="0">
                <a:latin typeface="Tahoma" panose="020B0604030504040204" pitchFamily="34" charset="0"/>
                <a:ea typeface="Tahoma" panose="020B0604030504040204" pitchFamily="34" charset="0"/>
                <a:cs typeface="Tahoma" panose="020B0604030504040204" pitchFamily="34" charset="0"/>
              </a:rPr>
              <a:t> από τον προϋπολογισμό της ΕΕ: </a:t>
            </a:r>
            <a:br>
              <a:rPr sz="2200" dirty="0">
                <a:latin typeface="Tahoma" panose="020B0604030504040204" pitchFamily="34" charset="0"/>
                <a:ea typeface="Tahoma" panose="020B0604030504040204" pitchFamily="34" charset="0"/>
                <a:cs typeface="Tahoma" panose="020B0604030504040204" pitchFamily="34" charset="0"/>
              </a:rPr>
            </a:br>
            <a:r>
              <a:rPr sz="2200" dirty="0">
                <a:latin typeface="Tahoma" panose="020B0604030504040204" pitchFamily="34" charset="0"/>
                <a:ea typeface="Tahoma" panose="020B0604030504040204" pitchFamily="34" charset="0"/>
                <a:cs typeface="Tahoma" panose="020B0604030504040204" pitchFamily="34" charset="0"/>
              </a:rPr>
              <a:t>άνω των </a:t>
            </a:r>
            <a:r>
              <a:rPr sz="2200" dirty="0">
                <a:latin typeface="Tahoma" panose="020B0604030504040204" pitchFamily="34" charset="0"/>
                <a:ea typeface="Tahoma" panose="020B0604030504040204" pitchFamily="34" charset="0"/>
                <a:cs typeface="Tahoma" panose="020B0604030504040204" pitchFamily="34" charset="0"/>
                <a:sym typeface="Roboto Bold"/>
              </a:rPr>
              <a:t>26 δισ</a:t>
            </a:r>
            <a:r>
              <a:rPr sz="22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107276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184" name="TextBox 3"/>
          <p:cNvSpPr txBox="1"/>
          <p:nvPr/>
        </p:nvSpPr>
        <p:spPr>
          <a:xfrm>
            <a:off x="2034184" y="551516"/>
            <a:ext cx="8700872"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2800" b="1" dirty="0">
                <a:latin typeface="+mn-lt"/>
                <a:ea typeface="Tahoma" panose="020B0604030504040204" pitchFamily="34" charset="0"/>
                <a:cs typeface="Tahoma" panose="020B0604030504040204" pitchFamily="34" charset="0"/>
              </a:rPr>
              <a:t>Η </a:t>
            </a:r>
            <a:r>
              <a:rPr sz="2800" b="1" dirty="0" err="1">
                <a:latin typeface="+mn-lt"/>
                <a:ea typeface="Tahoma" panose="020B0604030504040204" pitchFamily="34" charset="0"/>
                <a:cs typeface="Tahoma" panose="020B0604030504040204" pitchFamily="34" charset="0"/>
              </a:rPr>
              <a:t>Διάρθρωση</a:t>
            </a:r>
            <a:r>
              <a:rPr sz="2800" b="1" dirty="0">
                <a:latin typeface="+mn-lt"/>
                <a:ea typeface="Tahoma" panose="020B0604030504040204" pitchFamily="34" charset="0"/>
                <a:cs typeface="Tahoma" panose="020B0604030504040204" pitchFamily="34" charset="0"/>
              </a:rPr>
              <a:t> </a:t>
            </a:r>
            <a:r>
              <a:rPr sz="2800" b="1" dirty="0" err="1">
                <a:latin typeface="+mn-lt"/>
                <a:ea typeface="Tahoma" panose="020B0604030504040204" pitchFamily="34" charset="0"/>
                <a:cs typeface="Tahoma" panose="020B0604030504040204" pitchFamily="34" charset="0"/>
              </a:rPr>
              <a:t>του</a:t>
            </a:r>
            <a:r>
              <a:rPr sz="2800" b="1" dirty="0">
                <a:latin typeface="+mn-lt"/>
                <a:ea typeface="Tahoma" panose="020B0604030504040204" pitchFamily="34" charset="0"/>
                <a:cs typeface="Tahoma" panose="020B0604030504040204" pitchFamily="34" charset="0"/>
              </a:rPr>
              <a:t> π</a:t>
            </a:r>
            <a:r>
              <a:rPr sz="2800" b="1" dirty="0" err="1">
                <a:latin typeface="+mn-lt"/>
                <a:ea typeface="Tahoma" panose="020B0604030504040204" pitchFamily="34" charset="0"/>
                <a:cs typeface="Tahoma" panose="020B0604030504040204" pitchFamily="34" charset="0"/>
              </a:rPr>
              <a:t>ρογράμμ</a:t>
            </a:r>
            <a:r>
              <a:rPr sz="2800" b="1" dirty="0">
                <a:latin typeface="+mn-lt"/>
                <a:ea typeface="Tahoma" panose="020B0604030504040204" pitchFamily="34" charset="0"/>
                <a:cs typeface="Tahoma" panose="020B0604030504040204" pitchFamily="34" charset="0"/>
              </a:rPr>
              <a:t>ατος Erasmus+</a:t>
            </a:r>
          </a:p>
        </p:txBody>
      </p:sp>
      <p:sp>
        <p:nvSpPr>
          <p:cNvPr id="185" name="Rounded Rectangle"/>
          <p:cNvSpPr/>
          <p:nvPr/>
        </p:nvSpPr>
        <p:spPr>
          <a:xfrm>
            <a:off x="1147662" y="1376990"/>
            <a:ext cx="2677567" cy="373115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2000"/>
          </a:p>
        </p:txBody>
      </p:sp>
      <p:sp>
        <p:nvSpPr>
          <p:cNvPr id="186" name="Rounded Rectangle"/>
          <p:cNvSpPr/>
          <p:nvPr/>
        </p:nvSpPr>
        <p:spPr>
          <a:xfrm>
            <a:off x="4651784" y="1376990"/>
            <a:ext cx="2677567" cy="373115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2000"/>
          </a:p>
        </p:txBody>
      </p:sp>
      <p:sp>
        <p:nvSpPr>
          <p:cNvPr id="187" name="Rounded Rectangle"/>
          <p:cNvSpPr/>
          <p:nvPr/>
        </p:nvSpPr>
        <p:spPr>
          <a:xfrm>
            <a:off x="8166359" y="1376990"/>
            <a:ext cx="2668978" cy="371918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2000"/>
          </a:p>
        </p:txBody>
      </p:sp>
      <p:sp>
        <p:nvSpPr>
          <p:cNvPr id="188" name="TextBox 7"/>
          <p:cNvSpPr txBox="1"/>
          <p:nvPr/>
        </p:nvSpPr>
        <p:spPr>
          <a:xfrm>
            <a:off x="1455771" y="1852137"/>
            <a:ext cx="185756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lvl1pPr defTabSz="914400">
              <a:defRPr sz="3600">
                <a:solidFill>
                  <a:srgbClr val="FFFFFF"/>
                </a:solidFill>
                <a:latin typeface="Roboto Bold"/>
                <a:ea typeface="Roboto Bold"/>
                <a:cs typeface="Roboto Bold"/>
                <a:sym typeface="Roboto Bold"/>
              </a:defRPr>
            </a:lvl1pPr>
          </a:lstStyle>
          <a:p>
            <a:r>
              <a:rPr sz="2000" dirty="0">
                <a:latin typeface="+mn-lt"/>
              </a:rPr>
              <a:t>Βα</a:t>
            </a:r>
            <a:r>
              <a:rPr sz="2000" dirty="0" err="1">
                <a:latin typeface="+mn-lt"/>
              </a:rPr>
              <a:t>σική</a:t>
            </a:r>
            <a:r>
              <a:rPr sz="2000" dirty="0">
                <a:latin typeface="+mn-lt"/>
              </a:rPr>
              <a:t> </a:t>
            </a:r>
            <a:r>
              <a:rPr sz="2000" dirty="0" err="1">
                <a:latin typeface="+mn-lt"/>
              </a:rPr>
              <a:t>Δράση</a:t>
            </a:r>
            <a:r>
              <a:rPr sz="2000" dirty="0">
                <a:latin typeface="+mn-lt"/>
              </a:rPr>
              <a:t> 1</a:t>
            </a:r>
          </a:p>
        </p:txBody>
      </p:sp>
      <p:sp>
        <p:nvSpPr>
          <p:cNvPr id="189" name="TextBox 10"/>
          <p:cNvSpPr txBox="1"/>
          <p:nvPr/>
        </p:nvSpPr>
        <p:spPr>
          <a:xfrm>
            <a:off x="1701024" y="2800604"/>
            <a:ext cx="1860833"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p>
            <a:pPr defTabSz="457200">
              <a:defRPr sz="3300">
                <a:solidFill>
                  <a:srgbClr val="FFFFFF"/>
                </a:solidFill>
                <a:latin typeface="Roboto Regular"/>
                <a:ea typeface="Roboto Regular"/>
                <a:cs typeface="Roboto Regular"/>
                <a:sym typeface="Roboto Regular"/>
              </a:defRPr>
            </a:pPr>
            <a:r>
              <a:rPr sz="2000" dirty="0"/>
              <a:t>Μα</a:t>
            </a:r>
            <a:r>
              <a:rPr sz="2000" dirty="0" err="1"/>
              <a:t>θησι</a:t>
            </a:r>
            <a:r>
              <a:rPr sz="2000" dirty="0"/>
              <a:t>ακή Κινητικότητα</a:t>
            </a:r>
          </a:p>
          <a:p>
            <a:pPr defTabSz="457200">
              <a:defRPr sz="3300">
                <a:solidFill>
                  <a:srgbClr val="FFFFFF"/>
                </a:solidFill>
                <a:latin typeface="Roboto Regular"/>
                <a:ea typeface="Roboto Regular"/>
                <a:cs typeface="Roboto Regular"/>
                <a:sym typeface="Roboto Regular"/>
              </a:defRPr>
            </a:pPr>
            <a:r>
              <a:rPr sz="2000" dirty="0" err="1"/>
              <a:t>των</a:t>
            </a:r>
            <a:r>
              <a:rPr sz="2000" dirty="0"/>
              <a:t> </a:t>
            </a:r>
            <a:r>
              <a:rPr sz="2000" dirty="0" err="1"/>
              <a:t>Ατόμων</a:t>
            </a:r>
            <a:endParaRPr sz="2000" dirty="0"/>
          </a:p>
        </p:txBody>
      </p:sp>
      <p:sp>
        <p:nvSpPr>
          <p:cNvPr id="190" name="TextBox 7"/>
          <p:cNvSpPr txBox="1"/>
          <p:nvPr/>
        </p:nvSpPr>
        <p:spPr>
          <a:xfrm>
            <a:off x="5167219" y="1897199"/>
            <a:ext cx="185756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lvl1pPr defTabSz="914400">
              <a:defRPr sz="3600">
                <a:solidFill>
                  <a:srgbClr val="FFFFFF"/>
                </a:solidFill>
                <a:latin typeface="Roboto Bold"/>
                <a:ea typeface="Roboto Bold"/>
                <a:cs typeface="Roboto Bold"/>
                <a:sym typeface="Roboto Bold"/>
              </a:defRPr>
            </a:lvl1pPr>
          </a:lstStyle>
          <a:p>
            <a:r>
              <a:rPr sz="2000" dirty="0">
                <a:latin typeface="+mn-lt"/>
              </a:rPr>
              <a:t>Βα</a:t>
            </a:r>
            <a:r>
              <a:rPr sz="2000" dirty="0" err="1">
                <a:latin typeface="+mn-lt"/>
              </a:rPr>
              <a:t>σική</a:t>
            </a:r>
            <a:r>
              <a:rPr sz="2000" dirty="0">
                <a:latin typeface="+mn-lt"/>
              </a:rPr>
              <a:t> </a:t>
            </a:r>
            <a:r>
              <a:rPr sz="2000" dirty="0" err="1">
                <a:latin typeface="+mn-lt"/>
              </a:rPr>
              <a:t>Δράση</a:t>
            </a:r>
            <a:r>
              <a:rPr sz="2000" dirty="0">
                <a:latin typeface="+mn-lt"/>
              </a:rPr>
              <a:t> 2</a:t>
            </a:r>
          </a:p>
        </p:txBody>
      </p:sp>
      <p:sp>
        <p:nvSpPr>
          <p:cNvPr id="191" name="TextBox 7"/>
          <p:cNvSpPr txBox="1"/>
          <p:nvPr/>
        </p:nvSpPr>
        <p:spPr>
          <a:xfrm>
            <a:off x="8572067" y="1888742"/>
            <a:ext cx="1857562" cy="4001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lvl1pPr defTabSz="914400">
              <a:defRPr sz="3600">
                <a:solidFill>
                  <a:srgbClr val="FFFFFF"/>
                </a:solidFill>
                <a:latin typeface="Roboto Bold"/>
                <a:ea typeface="Roboto Bold"/>
                <a:cs typeface="Roboto Bold"/>
                <a:sym typeface="Roboto Bold"/>
              </a:defRPr>
            </a:lvl1pPr>
          </a:lstStyle>
          <a:p>
            <a:r>
              <a:rPr sz="2000" dirty="0">
                <a:latin typeface="+mn-lt"/>
              </a:rPr>
              <a:t>Βα</a:t>
            </a:r>
            <a:r>
              <a:rPr sz="2000" dirty="0" err="1">
                <a:latin typeface="+mn-lt"/>
              </a:rPr>
              <a:t>σική</a:t>
            </a:r>
            <a:r>
              <a:rPr sz="2000" dirty="0">
                <a:latin typeface="+mn-lt"/>
              </a:rPr>
              <a:t> </a:t>
            </a:r>
            <a:r>
              <a:rPr sz="2000" dirty="0" err="1">
                <a:latin typeface="+mn-lt"/>
              </a:rPr>
              <a:t>Δράση</a:t>
            </a:r>
            <a:r>
              <a:rPr sz="2000" dirty="0">
                <a:latin typeface="+mn-lt"/>
              </a:rPr>
              <a:t> 3</a:t>
            </a:r>
          </a:p>
        </p:txBody>
      </p:sp>
      <p:sp>
        <p:nvSpPr>
          <p:cNvPr id="192" name="TextBox 10"/>
          <p:cNvSpPr txBox="1"/>
          <p:nvPr/>
        </p:nvSpPr>
        <p:spPr>
          <a:xfrm>
            <a:off x="5253216" y="2769985"/>
            <a:ext cx="2076135"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lvl1pPr defTabSz="914400">
              <a:defRPr sz="3300">
                <a:solidFill>
                  <a:srgbClr val="FFFFFF"/>
                </a:solidFill>
                <a:latin typeface="Roboto Regular"/>
                <a:ea typeface="Roboto Regular"/>
                <a:cs typeface="Roboto Regular"/>
                <a:sym typeface="Roboto Regular"/>
              </a:defRPr>
            </a:lvl1pPr>
          </a:lstStyle>
          <a:p>
            <a:r>
              <a:rPr sz="2000" dirty="0" err="1">
                <a:latin typeface="+mn-lt"/>
              </a:rPr>
              <a:t>Συνεργ</a:t>
            </a:r>
            <a:r>
              <a:rPr sz="2000" dirty="0">
                <a:latin typeface="+mn-lt"/>
              </a:rPr>
              <a:t>ασία μεταξύ Οργανισμών και Ιδρυμάτων</a:t>
            </a:r>
          </a:p>
        </p:txBody>
      </p:sp>
      <p:sp>
        <p:nvSpPr>
          <p:cNvPr id="193" name="TextBox 10"/>
          <p:cNvSpPr txBox="1"/>
          <p:nvPr/>
        </p:nvSpPr>
        <p:spPr>
          <a:xfrm>
            <a:off x="8658921" y="2800604"/>
            <a:ext cx="2076135" cy="13234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60" rIns="22860">
            <a:spAutoFit/>
          </a:bodyPr>
          <a:lstStyle/>
          <a:p>
            <a:pPr defTabSz="457200">
              <a:defRPr sz="3300">
                <a:solidFill>
                  <a:srgbClr val="FFFFFF"/>
                </a:solidFill>
                <a:latin typeface="Roboto Regular"/>
                <a:ea typeface="Roboto Regular"/>
                <a:cs typeface="Roboto Regular"/>
                <a:sym typeface="Roboto Regular"/>
              </a:defRPr>
            </a:pPr>
            <a:r>
              <a:rPr sz="2000" dirty="0" err="1"/>
              <a:t>Στήριξη</a:t>
            </a:r>
            <a:r>
              <a:rPr sz="2000" dirty="0"/>
              <a:t> </a:t>
            </a:r>
            <a:r>
              <a:rPr sz="2000" dirty="0" err="1"/>
              <a:t>της</a:t>
            </a:r>
            <a:r>
              <a:rPr sz="2000" dirty="0"/>
              <a:t> </a:t>
            </a:r>
            <a:r>
              <a:rPr sz="2000" dirty="0" err="1"/>
              <a:t>Χάρ</a:t>
            </a:r>
            <a:r>
              <a:rPr sz="2000" dirty="0"/>
              <a:t>αξης Πολιτικής και</a:t>
            </a:r>
          </a:p>
          <a:p>
            <a:pPr defTabSz="457200">
              <a:defRPr sz="3300">
                <a:solidFill>
                  <a:srgbClr val="FFFFFF"/>
                </a:solidFill>
                <a:latin typeface="Roboto Regular"/>
                <a:ea typeface="Roboto Regular"/>
                <a:cs typeface="Roboto Regular"/>
                <a:sym typeface="Roboto Regular"/>
              </a:defRPr>
            </a:pPr>
            <a:r>
              <a:rPr sz="2000" dirty="0" err="1"/>
              <a:t>της</a:t>
            </a:r>
            <a:r>
              <a:rPr sz="2000" dirty="0"/>
              <a:t> </a:t>
            </a:r>
            <a:r>
              <a:rPr sz="2000" dirty="0" err="1"/>
              <a:t>Συνεργ</a:t>
            </a:r>
            <a:r>
              <a:rPr sz="2000" dirty="0"/>
              <a:t>ασίας</a:t>
            </a:r>
          </a:p>
        </p:txBody>
      </p:sp>
      <p:sp>
        <p:nvSpPr>
          <p:cNvPr id="13" name="Rounded Rectangle"/>
          <p:cNvSpPr/>
          <p:nvPr/>
        </p:nvSpPr>
        <p:spPr>
          <a:xfrm>
            <a:off x="1179318" y="1411920"/>
            <a:ext cx="2677567" cy="373115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4" name="Ανταλλαγές Νέων…"/>
          <p:cNvSpPr txBox="1"/>
          <p:nvPr/>
        </p:nvSpPr>
        <p:spPr>
          <a:xfrm>
            <a:off x="1256710" y="1506438"/>
            <a:ext cx="2357467" cy="3844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algn="ctr" defTabSz="457200">
              <a:spcBef>
                <a:spcPts val="300"/>
              </a:spcBef>
              <a:buClr>
                <a:srgbClr val="E87575"/>
              </a:buClr>
              <a:buSzPct val="138000"/>
              <a:defRPr sz="2600">
                <a:solidFill>
                  <a:srgbClr val="FFFFFF"/>
                </a:solidFill>
                <a:latin typeface="Roboto Regular"/>
                <a:ea typeface="Roboto Regular"/>
                <a:cs typeface="Roboto Regular"/>
                <a:sym typeface="Roboto Regular"/>
              </a:defRPr>
            </a:pPr>
            <a:r>
              <a:rPr lang="el-GR" sz="2000" dirty="0" smtClean="0">
                <a:latin typeface="Tahoma" panose="020B0604030504040204" pitchFamily="34" charset="0"/>
                <a:ea typeface="Tahoma" panose="020B0604030504040204" pitchFamily="34" charset="0"/>
                <a:cs typeface="Tahoma" panose="020B0604030504040204" pitchFamily="34" charset="0"/>
              </a:rPr>
              <a:t>Βασική </a:t>
            </a:r>
            <a:r>
              <a:rPr lang="el-GR" sz="2000" dirty="0">
                <a:latin typeface="Tahoma" panose="020B0604030504040204" pitchFamily="34" charset="0"/>
                <a:ea typeface="Tahoma" panose="020B0604030504040204" pitchFamily="34" charset="0"/>
                <a:cs typeface="Tahoma" panose="020B0604030504040204" pitchFamily="34" charset="0"/>
              </a:rPr>
              <a:t>Δράση 1</a:t>
            </a:r>
          </a:p>
          <a:p>
            <a:pPr defTabSz="457200">
              <a:spcBef>
                <a:spcPts val="300"/>
              </a:spcBef>
              <a:buClr>
                <a:srgbClr val="E87575"/>
              </a:buClr>
              <a:buSzPct val="138000"/>
              <a:defRPr sz="2600">
                <a:solidFill>
                  <a:srgbClr val="FFFFFF"/>
                </a:solidFill>
                <a:latin typeface="Roboto Regular"/>
                <a:ea typeface="Roboto Regular"/>
                <a:cs typeface="Roboto Regular"/>
                <a:sym typeface="Roboto Regular"/>
              </a:defRPr>
            </a:pPr>
            <a:endParaRPr lang="el-GR" sz="2000"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r>
              <a:rPr sz="1600" dirty="0" err="1" smtClean="0">
                <a:latin typeface="Tahoma" panose="020B0604030504040204" pitchFamily="34" charset="0"/>
                <a:ea typeface="Tahoma" panose="020B0604030504040204" pitchFamily="34" charset="0"/>
                <a:cs typeface="Tahoma" panose="020B0604030504040204" pitchFamily="34" charset="0"/>
              </a:rPr>
              <a:t>Αντ</a:t>
            </a:r>
            <a:r>
              <a:rPr sz="1600" dirty="0" smtClean="0">
                <a:latin typeface="Tahoma" panose="020B0604030504040204" pitchFamily="34" charset="0"/>
                <a:ea typeface="Tahoma" panose="020B0604030504040204" pitchFamily="34" charset="0"/>
                <a:cs typeface="Tahoma" panose="020B0604030504040204" pitchFamily="34" charset="0"/>
              </a:rPr>
              <a:t>αλλαγές </a:t>
            </a:r>
            <a:r>
              <a:rPr sz="1600" dirty="0">
                <a:latin typeface="Tahoma" panose="020B0604030504040204" pitchFamily="34" charset="0"/>
                <a:ea typeface="Tahoma" panose="020B0604030504040204" pitchFamily="34" charset="0"/>
                <a:cs typeface="Tahoma" panose="020B0604030504040204" pitchFamily="34" charset="0"/>
              </a:rPr>
              <a:t>Νέων</a:t>
            </a: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r>
              <a:rPr sz="1600" dirty="0" err="1">
                <a:latin typeface="Tahoma" panose="020B0604030504040204" pitchFamily="34" charset="0"/>
                <a:ea typeface="Tahoma" panose="020B0604030504040204" pitchFamily="34" charset="0"/>
                <a:cs typeface="Tahoma" panose="020B0604030504040204" pitchFamily="34" charset="0"/>
              </a:rPr>
              <a:t>Σχέδι</a:t>
            </a:r>
            <a:r>
              <a:rPr sz="1600" dirty="0">
                <a:latin typeface="Tahoma" panose="020B0604030504040204" pitchFamily="34" charset="0"/>
                <a:ea typeface="Tahoma" panose="020B0604030504040204" pitchFamily="34" charset="0"/>
                <a:cs typeface="Tahoma" panose="020B0604030504040204" pitchFamily="34" charset="0"/>
              </a:rPr>
              <a:t>α κινητικότητας για εργαζόμενους στον τομέα της Νεολαίας</a:t>
            </a: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r>
              <a:rPr sz="1600" dirty="0" err="1">
                <a:latin typeface="Tahoma" panose="020B0604030504040204" pitchFamily="34" charset="0"/>
                <a:ea typeface="Tahoma" panose="020B0604030504040204" pitchFamily="34" charset="0"/>
                <a:cs typeface="Tahoma" panose="020B0604030504040204" pitchFamily="34" charset="0"/>
              </a:rPr>
              <a:t>Δρ</a:t>
            </a:r>
            <a:r>
              <a:rPr sz="1600" dirty="0">
                <a:latin typeface="Tahoma" panose="020B0604030504040204" pitchFamily="34" charset="0"/>
                <a:ea typeface="Tahoma" panose="020B0604030504040204" pitchFamily="34" charset="0"/>
                <a:cs typeface="Tahoma" panose="020B0604030504040204" pitchFamily="34" charset="0"/>
              </a:rPr>
              <a:t>αστηριότητες συμμετοχής </a:t>
            </a:r>
            <a:r>
              <a:rPr sz="1600" dirty="0" smtClean="0">
                <a:latin typeface="Tahoma" panose="020B0604030504040204" pitchFamily="34" charset="0"/>
                <a:ea typeface="Tahoma" panose="020B0604030504040204" pitchFamily="34" charset="0"/>
                <a:cs typeface="Tahoma" panose="020B0604030504040204" pitchFamily="34" charset="0"/>
              </a:rPr>
              <a:t>νέων</a:t>
            </a:r>
            <a:endParaRPr lang="el-GR" sz="1600" dirty="0" smtClean="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endParaRPr lang="el-GR" sz="1600" dirty="0">
              <a:latin typeface="Tahoma" panose="020B0604030504040204" pitchFamily="34" charset="0"/>
              <a:ea typeface="Tahoma" panose="020B0604030504040204" pitchFamily="34" charset="0"/>
              <a:cs typeface="Tahoma" panose="020B0604030504040204" pitchFamily="34" charset="0"/>
            </a:endParaRPr>
          </a:p>
          <a:p>
            <a:pPr defTabSz="457200">
              <a:spcBef>
                <a:spcPts val="50"/>
              </a:spcBef>
              <a:buClr>
                <a:srgbClr val="E87575"/>
              </a:buClr>
              <a:buFont typeface="Wingdings"/>
              <a:defRPr sz="2600">
                <a:solidFill>
                  <a:srgbClr val="FFFFFF"/>
                </a:solidFill>
                <a:latin typeface="Roboto Regular"/>
                <a:ea typeface="Roboto Regular"/>
                <a:cs typeface="Roboto Regular"/>
                <a:sym typeface="Roboto Regular"/>
              </a:defRPr>
            </a:pPr>
            <a:r>
              <a:rPr lang="el-GR" sz="1600" dirty="0">
                <a:latin typeface="Tahoma" panose="020B0604030504040204" pitchFamily="34" charset="0"/>
                <a:ea typeface="Tahoma" panose="020B0604030504040204" pitchFamily="34" charset="0"/>
                <a:cs typeface="Tahoma" panose="020B0604030504040204" pitchFamily="34" charset="0"/>
              </a:rPr>
              <a:t>Επιπλέον:</a:t>
            </a:r>
          </a:p>
          <a:p>
            <a:pPr marL="304800" indent="-304800" defTabSz="457200">
              <a:spcBef>
                <a:spcPts val="50"/>
              </a:spcBef>
              <a:buClr>
                <a:srgbClr val="E87575"/>
              </a:buClr>
              <a:buSzPct val="138000"/>
              <a:buChar char="•"/>
              <a:defRPr sz="2600">
                <a:solidFill>
                  <a:srgbClr val="FFFFFF"/>
                </a:solidFill>
                <a:latin typeface="Roboto Regular"/>
                <a:ea typeface="Roboto Regular"/>
                <a:cs typeface="Roboto Regular"/>
                <a:sym typeface="Roboto Regular"/>
              </a:defRPr>
            </a:pPr>
            <a:r>
              <a:rPr lang="en-US" sz="1600" dirty="0" err="1">
                <a:latin typeface="Tahoma" panose="020B0604030504040204" pitchFamily="34" charset="0"/>
                <a:ea typeface="Tahoma" panose="020B0604030504040204" pitchFamily="34" charset="0"/>
                <a:cs typeface="Tahoma" panose="020B0604030504040204" pitchFamily="34" charset="0"/>
              </a:rPr>
              <a:t>DiscoverEU</a:t>
            </a:r>
            <a:r>
              <a:rPr lang="en-US" sz="1600" dirty="0">
                <a:latin typeface="Tahoma" panose="020B0604030504040204" pitchFamily="34" charset="0"/>
                <a:ea typeface="Tahoma" panose="020B0604030504040204" pitchFamily="34" charset="0"/>
                <a:cs typeface="Tahoma" panose="020B0604030504040204" pitchFamily="34" charset="0"/>
              </a:rPr>
              <a:t> </a:t>
            </a:r>
          </a:p>
          <a:p>
            <a:pPr marL="304800" indent="-304800" defTabSz="457200">
              <a:spcBef>
                <a:spcPts val="50"/>
              </a:spcBef>
              <a:buClr>
                <a:srgbClr val="E87575"/>
              </a:buClr>
              <a:buSzPct val="138000"/>
              <a:buChar char="•"/>
              <a:defRPr sz="2600">
                <a:solidFill>
                  <a:srgbClr val="FFFFFF"/>
                </a:solidFill>
                <a:latin typeface="Roboto Regular"/>
                <a:ea typeface="Roboto Regular"/>
                <a:cs typeface="Roboto Regular"/>
                <a:sym typeface="Roboto Regular"/>
              </a:defRPr>
            </a:pPr>
            <a:r>
              <a:rPr lang="el-GR" sz="1600" dirty="0">
                <a:latin typeface="Tahoma" panose="020B0604030504040204" pitchFamily="34" charset="0"/>
                <a:ea typeface="Tahoma" panose="020B0604030504040204" pitchFamily="34" charset="0"/>
                <a:cs typeface="Tahoma" panose="020B0604030504040204" pitchFamily="34" charset="0"/>
              </a:rPr>
              <a:t>Διαπίστευση </a:t>
            </a:r>
            <a:r>
              <a:rPr lang="en-US" sz="1600" dirty="0">
                <a:latin typeface="Tahoma" panose="020B0604030504040204" pitchFamily="34" charset="0"/>
                <a:ea typeface="Tahoma" panose="020B0604030504040204" pitchFamily="34" charset="0"/>
                <a:cs typeface="Tahoma" panose="020B0604030504040204" pitchFamily="34" charset="0"/>
              </a:rPr>
              <a:t>Erasmus</a:t>
            </a: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endParaRPr sz="1300" dirty="0"/>
          </a:p>
        </p:txBody>
      </p:sp>
      <p:sp>
        <p:nvSpPr>
          <p:cNvPr id="15" name="Rounded Rectangle"/>
          <p:cNvSpPr/>
          <p:nvPr/>
        </p:nvSpPr>
        <p:spPr>
          <a:xfrm>
            <a:off x="4641182" y="1365020"/>
            <a:ext cx="2677567" cy="373115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6" name="Συμπράξεις Συνεργασίας…"/>
          <p:cNvSpPr txBox="1"/>
          <p:nvPr/>
        </p:nvSpPr>
        <p:spPr>
          <a:xfrm>
            <a:off x="4789584" y="1229068"/>
            <a:ext cx="2357468" cy="21364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endParaRPr lang="el-GR" sz="1300" dirty="0" smtClean="0"/>
          </a:p>
          <a:p>
            <a:pPr algn="ctr" defTabSz="457200">
              <a:spcBef>
                <a:spcPts val="300"/>
              </a:spcBef>
              <a:buClr>
                <a:srgbClr val="E87575"/>
              </a:buClr>
              <a:buSzPct val="138000"/>
              <a:defRPr sz="2600">
                <a:solidFill>
                  <a:srgbClr val="FFFFFF"/>
                </a:solidFill>
                <a:latin typeface="Roboto Regular"/>
                <a:ea typeface="Roboto Regular"/>
                <a:cs typeface="Roboto Regular"/>
                <a:sym typeface="Roboto Regular"/>
              </a:defRPr>
            </a:pPr>
            <a:r>
              <a:rPr lang="el-GR" sz="2000" dirty="0" smtClean="0">
                <a:latin typeface="Tahoma" panose="020B0604030504040204" pitchFamily="34" charset="0"/>
                <a:ea typeface="Tahoma" panose="020B0604030504040204" pitchFamily="34" charset="0"/>
                <a:cs typeface="Tahoma" panose="020B0604030504040204" pitchFamily="34" charset="0"/>
              </a:rPr>
              <a:t>Βασική </a:t>
            </a:r>
            <a:r>
              <a:rPr lang="el-GR" sz="2000" dirty="0">
                <a:latin typeface="Tahoma" panose="020B0604030504040204" pitchFamily="34" charset="0"/>
                <a:ea typeface="Tahoma" panose="020B0604030504040204" pitchFamily="34" charset="0"/>
                <a:cs typeface="Tahoma" panose="020B0604030504040204" pitchFamily="34" charset="0"/>
              </a:rPr>
              <a:t>Δράση 2</a:t>
            </a: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endParaRPr lang="el-GR" sz="1300" dirty="0" smtClean="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endParaRPr lang="el-GR" sz="1300"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r>
              <a:rPr sz="1600" dirty="0" err="1" smtClean="0">
                <a:latin typeface="Tahoma" panose="020B0604030504040204" pitchFamily="34" charset="0"/>
                <a:ea typeface="Tahoma" panose="020B0604030504040204" pitchFamily="34" charset="0"/>
                <a:cs typeface="Tahoma" panose="020B0604030504040204" pitchFamily="34" charset="0"/>
              </a:rPr>
              <a:t>Συμ</a:t>
            </a:r>
            <a:r>
              <a:rPr sz="1600" dirty="0" smtClean="0">
                <a:latin typeface="Tahoma" panose="020B0604030504040204" pitchFamily="34" charset="0"/>
                <a:ea typeface="Tahoma" panose="020B0604030504040204" pitchFamily="34" charset="0"/>
                <a:cs typeface="Tahoma" panose="020B0604030504040204" pitchFamily="34" charset="0"/>
              </a:rPr>
              <a:t>πράξεις </a:t>
            </a:r>
            <a:r>
              <a:rPr sz="1600" dirty="0">
                <a:latin typeface="Tahoma" panose="020B0604030504040204" pitchFamily="34" charset="0"/>
                <a:ea typeface="Tahoma" panose="020B0604030504040204" pitchFamily="34" charset="0"/>
                <a:cs typeface="Tahoma" panose="020B0604030504040204" pitchFamily="34" charset="0"/>
              </a:rPr>
              <a:t>Συνεργασίας</a:t>
            </a:r>
          </a:p>
          <a:p>
            <a:pPr marL="304800" indent="-304800" defTabSz="457200">
              <a:spcBef>
                <a:spcPts val="300"/>
              </a:spcBef>
              <a:buClr>
                <a:srgbClr val="E87575"/>
              </a:buClr>
              <a:buSzPct val="138000"/>
              <a:buChar char="•"/>
              <a:defRPr sz="2600">
                <a:solidFill>
                  <a:srgbClr val="FFFFFF"/>
                </a:solidFill>
                <a:latin typeface="Roboto Regular"/>
                <a:ea typeface="Roboto Regular"/>
                <a:cs typeface="Roboto Regular"/>
                <a:sym typeface="Roboto Regular"/>
              </a:defRPr>
            </a:pPr>
            <a:r>
              <a:rPr sz="1600" dirty="0" err="1">
                <a:latin typeface="Tahoma" panose="020B0604030504040204" pitchFamily="34" charset="0"/>
                <a:ea typeface="Tahoma" panose="020B0604030504040204" pitchFamily="34" charset="0"/>
                <a:cs typeface="Tahoma" panose="020B0604030504040204" pitchFamily="34" charset="0"/>
              </a:rPr>
              <a:t>Συμ</a:t>
            </a:r>
            <a:r>
              <a:rPr sz="1600" dirty="0">
                <a:latin typeface="Tahoma" panose="020B0604030504040204" pitchFamily="34" charset="0"/>
                <a:ea typeface="Tahoma" panose="020B0604030504040204" pitchFamily="34" charset="0"/>
                <a:cs typeface="Tahoma" panose="020B0604030504040204" pitchFamily="34" charset="0"/>
              </a:rPr>
              <a:t>πράξεις Μικρής Κλίμακας</a:t>
            </a:r>
          </a:p>
        </p:txBody>
      </p:sp>
      <p:sp>
        <p:nvSpPr>
          <p:cNvPr id="17" name="Rounded Rectangle"/>
          <p:cNvSpPr/>
          <p:nvPr/>
        </p:nvSpPr>
        <p:spPr>
          <a:xfrm>
            <a:off x="8134702" y="1419088"/>
            <a:ext cx="2668978" cy="3719180"/>
          </a:xfrm>
          <a:prstGeom prst="roundRect">
            <a:avLst>
              <a:gd name="adj" fmla="val 15000"/>
            </a:avLst>
          </a:prstGeom>
          <a:solidFill>
            <a:srgbClr val="004969"/>
          </a:solidFill>
          <a:ln w="12700">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8" name="Ευρωπαϊκή Νεολαία Μαζί"/>
          <p:cNvSpPr txBox="1"/>
          <p:nvPr/>
        </p:nvSpPr>
        <p:spPr>
          <a:xfrm>
            <a:off x="8322114" y="1506438"/>
            <a:ext cx="2357468" cy="1205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marL="609599" indent="-609599" algn="l" defTabSz="914400">
              <a:spcBef>
                <a:spcPts val="600"/>
              </a:spcBef>
              <a:buClr>
                <a:srgbClr val="E87575"/>
              </a:buClr>
              <a:buSzPct val="138000"/>
              <a:buChar char="•"/>
              <a:defRPr sz="2600">
                <a:solidFill>
                  <a:srgbClr val="FFFFFF"/>
                </a:solidFill>
                <a:latin typeface="Roboto Regular"/>
                <a:ea typeface="Roboto Regular"/>
                <a:cs typeface="Roboto Regular"/>
                <a:sym typeface="Roboto Regular"/>
              </a:defRPr>
            </a:lvl1pPr>
          </a:lstStyle>
          <a:p>
            <a:pPr marL="0" indent="0" algn="ctr">
              <a:buNone/>
            </a:pPr>
            <a:r>
              <a:rPr lang="el-GR" sz="2000" dirty="0" smtClean="0">
                <a:latin typeface="Tahoma" panose="020B0604030504040204" pitchFamily="34" charset="0"/>
                <a:ea typeface="Tahoma" panose="020B0604030504040204" pitchFamily="34" charset="0"/>
                <a:cs typeface="Tahoma" panose="020B0604030504040204" pitchFamily="34" charset="0"/>
              </a:rPr>
              <a:t>Βασική </a:t>
            </a:r>
            <a:r>
              <a:rPr lang="el-GR" sz="2000" dirty="0">
                <a:latin typeface="Tahoma" panose="020B0604030504040204" pitchFamily="34" charset="0"/>
                <a:ea typeface="Tahoma" panose="020B0604030504040204" pitchFamily="34" charset="0"/>
                <a:cs typeface="Tahoma" panose="020B0604030504040204" pitchFamily="34" charset="0"/>
              </a:rPr>
              <a:t>Δράση 3</a:t>
            </a:r>
          </a:p>
          <a:p>
            <a:pPr marL="0" indent="0">
              <a:buNone/>
            </a:pPr>
            <a:endParaRPr lang="en-US" sz="1300" dirty="0">
              <a:latin typeface="Tahoma" panose="020B0604030504040204" pitchFamily="34" charset="0"/>
              <a:ea typeface="Tahoma" panose="020B0604030504040204" pitchFamily="34" charset="0"/>
              <a:cs typeface="Tahoma" panose="020B0604030504040204" pitchFamily="34" charset="0"/>
            </a:endParaRPr>
          </a:p>
          <a:p>
            <a:r>
              <a:rPr sz="1600" dirty="0" err="1" smtClean="0">
                <a:latin typeface="Tahoma" panose="020B0604030504040204" pitchFamily="34" charset="0"/>
                <a:ea typeface="Tahoma" panose="020B0604030504040204" pitchFamily="34" charset="0"/>
                <a:cs typeface="Tahoma" panose="020B0604030504040204" pitchFamily="34" charset="0"/>
              </a:rPr>
              <a:t>Ευρω</a:t>
            </a:r>
            <a:r>
              <a:rPr sz="1600" dirty="0" smtClean="0">
                <a:latin typeface="Tahoma" panose="020B0604030504040204" pitchFamily="34" charset="0"/>
                <a:ea typeface="Tahoma" panose="020B0604030504040204" pitchFamily="34" charset="0"/>
                <a:cs typeface="Tahoma" panose="020B0604030504040204" pitchFamily="34" charset="0"/>
              </a:rPr>
              <a:t>παϊκή </a:t>
            </a:r>
            <a:r>
              <a:rPr sz="1600" dirty="0">
                <a:latin typeface="Tahoma" panose="020B0604030504040204" pitchFamily="34" charset="0"/>
                <a:ea typeface="Tahoma" panose="020B0604030504040204" pitchFamily="34" charset="0"/>
                <a:cs typeface="Tahoma" panose="020B0604030504040204" pitchFamily="34" charset="0"/>
              </a:rPr>
              <a:t>Νεολαία Μαζί</a:t>
            </a:r>
          </a:p>
        </p:txBody>
      </p:sp>
    </p:spTree>
    <p:extLst>
      <p:ext uri="{BB962C8B-B14F-4D97-AF65-F5344CB8AC3E}">
        <p14:creationId xmlns:p14="http://schemas.microsoft.com/office/powerpoint/2010/main" val="3270781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14" name="TextBox 3"/>
          <p:cNvSpPr txBox="1"/>
          <p:nvPr/>
        </p:nvSpPr>
        <p:spPr>
          <a:xfrm>
            <a:off x="4228743" y="631717"/>
            <a:ext cx="3351633"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15" name="TextBox 3"/>
          <p:cNvSpPr txBox="1"/>
          <p:nvPr/>
        </p:nvSpPr>
        <p:spPr>
          <a:xfrm>
            <a:off x="4457343" y="1324554"/>
            <a:ext cx="2492097"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pPr algn="ctr"/>
            <a:r>
              <a:rPr sz="2200" dirty="0" err="1">
                <a:latin typeface="+mn-lt"/>
              </a:rPr>
              <a:t>Αντ</a:t>
            </a:r>
            <a:r>
              <a:rPr sz="2200" dirty="0">
                <a:latin typeface="+mn-lt"/>
              </a:rPr>
              <a:t>αλλαγές Νέων </a:t>
            </a:r>
          </a:p>
        </p:txBody>
      </p:sp>
      <p:sp>
        <p:nvSpPr>
          <p:cNvPr id="216" name="Τι είναι και τι περιλαμβάνουν;…"/>
          <p:cNvSpPr txBox="1"/>
          <p:nvPr/>
        </p:nvSpPr>
        <p:spPr>
          <a:xfrm>
            <a:off x="1384959" y="1812538"/>
            <a:ext cx="9194929" cy="807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marL="304800" indent="-304800" defTabSz="457200">
              <a:spcBef>
                <a:spcPts val="11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smtClean="0">
                <a:latin typeface="Tahoma" panose="020B0604030504040204" pitchFamily="34" charset="0"/>
                <a:ea typeface="Tahoma" panose="020B0604030504040204" pitchFamily="34" charset="0"/>
                <a:cs typeface="Tahoma" panose="020B0604030504040204" pitchFamily="34" charset="0"/>
              </a:rPr>
              <a:t>Συν</a:t>
            </a:r>
            <a:r>
              <a:rPr sz="2000" dirty="0" smtClean="0">
                <a:latin typeface="Tahoma" panose="020B0604030504040204" pitchFamily="34" charset="0"/>
                <a:ea typeface="Tahoma" panose="020B0604030504040204" pitchFamily="34" charset="0"/>
                <a:cs typeface="Tahoma" panose="020B0604030504040204" pitchFamily="34" charset="0"/>
              </a:rPr>
              <a:t>αντήσεις </a:t>
            </a:r>
            <a:r>
              <a:rPr sz="2000" dirty="0">
                <a:latin typeface="Tahoma" panose="020B0604030504040204" pitchFamily="34" charset="0"/>
                <a:ea typeface="Tahoma" panose="020B0604030504040204" pitchFamily="34" charset="0"/>
                <a:cs typeface="Tahoma" panose="020B0604030504040204" pitchFamily="34" charset="0"/>
              </a:rPr>
              <a:t>ομάδων νέων από τουλάχιστον δύο διαφορετικές χώρες.</a:t>
            </a:r>
          </a:p>
          <a:p>
            <a:pPr marL="304800" indent="-304800" defTabSz="457200">
              <a:spcBef>
                <a:spcPts val="11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Προ</a:t>
            </a:r>
            <a:r>
              <a:rPr sz="2000" dirty="0">
                <a:latin typeface="Tahoma" panose="020B0604030504040204" pitchFamily="34" charset="0"/>
                <a:ea typeface="Tahoma" panose="020B0604030504040204" pitchFamily="34" charset="0"/>
                <a:cs typeface="Tahoma" panose="020B0604030504040204" pitchFamily="34" charset="0"/>
              </a:rPr>
              <a:t>παρασκευαστικές συναντήσεις</a:t>
            </a:r>
          </a:p>
        </p:txBody>
      </p:sp>
      <p:sp>
        <p:nvSpPr>
          <p:cNvPr id="6" name="Ποιος μπορεί να λάβει μέρος;…">
            <a:extLst>
              <a:ext uri="{FF2B5EF4-FFF2-40B4-BE49-F238E27FC236}">
                <a16:creationId xmlns:a16="http://schemas.microsoft.com/office/drawing/2014/main" id="{C2B2026F-6429-4EC0-A7AF-D759BB5DBA79}"/>
              </a:ext>
            </a:extLst>
          </p:cNvPr>
          <p:cNvSpPr txBox="1"/>
          <p:nvPr/>
        </p:nvSpPr>
        <p:spPr>
          <a:xfrm rot="21592714">
            <a:off x="1386698" y="2896242"/>
            <a:ext cx="9801355" cy="17055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2000" b="1" dirty="0" err="1">
                <a:latin typeface="Tahoma" panose="020B0604030504040204" pitchFamily="34" charset="0"/>
                <a:ea typeface="Tahoma" panose="020B0604030504040204" pitchFamily="34" charset="0"/>
                <a:cs typeface="Tahoma" panose="020B0604030504040204" pitchFamily="34" charset="0"/>
              </a:rPr>
              <a:t>Ποιος</a:t>
            </a:r>
            <a:r>
              <a:rPr sz="2000" b="1" dirty="0">
                <a:latin typeface="Tahoma" panose="020B0604030504040204" pitchFamily="34" charset="0"/>
                <a:ea typeface="Tahoma" panose="020B0604030504040204" pitchFamily="34" charset="0"/>
                <a:cs typeface="Tahoma" panose="020B0604030504040204" pitchFamily="34" charset="0"/>
              </a:rPr>
              <a:t> μπ</a:t>
            </a:r>
            <a:r>
              <a:rPr sz="2000" b="1" dirty="0" err="1">
                <a:latin typeface="Tahoma" panose="020B0604030504040204" pitchFamily="34" charset="0"/>
                <a:ea typeface="Tahoma" panose="020B0604030504040204" pitchFamily="34" charset="0"/>
                <a:cs typeface="Tahoma" panose="020B0604030504040204" pitchFamily="34" charset="0"/>
              </a:rPr>
              <a:t>ορεί</a:t>
            </a:r>
            <a:r>
              <a:rPr sz="2000" b="1" dirty="0">
                <a:latin typeface="Tahoma" panose="020B0604030504040204" pitchFamily="34" charset="0"/>
                <a:ea typeface="Tahoma" panose="020B0604030504040204" pitchFamily="34" charset="0"/>
                <a:cs typeface="Tahoma" panose="020B0604030504040204" pitchFamily="34" charset="0"/>
              </a:rPr>
              <a:t> να </a:t>
            </a:r>
            <a:r>
              <a:rPr sz="2000" b="1" dirty="0" err="1">
                <a:latin typeface="Tahoma" panose="020B0604030504040204" pitchFamily="34" charset="0"/>
                <a:ea typeface="Tahoma" panose="020B0604030504040204" pitchFamily="34" charset="0"/>
                <a:cs typeface="Tahoma" panose="020B0604030504040204" pitchFamily="34" charset="0"/>
              </a:rPr>
              <a:t>λά</a:t>
            </a:r>
            <a:r>
              <a:rPr sz="2000" b="1" dirty="0">
                <a:latin typeface="Tahoma" panose="020B0604030504040204" pitchFamily="34" charset="0"/>
                <a:ea typeface="Tahoma" panose="020B0604030504040204" pitchFamily="34" charset="0"/>
                <a:cs typeface="Tahoma" panose="020B0604030504040204" pitchFamily="34" charset="0"/>
              </a:rPr>
              <a:t>βει </a:t>
            </a:r>
            <a:r>
              <a:rPr sz="2000" b="1" dirty="0" smtClean="0">
                <a:latin typeface="Tahoma" panose="020B0604030504040204" pitchFamily="34" charset="0"/>
                <a:ea typeface="Tahoma" panose="020B0604030504040204" pitchFamily="34" charset="0"/>
                <a:cs typeface="Tahoma" panose="020B0604030504040204" pitchFamily="34" charset="0"/>
              </a:rPr>
              <a:t>μέρος</a:t>
            </a:r>
            <a:r>
              <a:rPr lang="el-GR" sz="2000" b="1" dirty="0" smtClean="0">
                <a:latin typeface="Tahoma" panose="020B0604030504040204" pitchFamily="34" charset="0"/>
                <a:ea typeface="Tahoma" panose="020B0604030504040204" pitchFamily="34" charset="0"/>
                <a:cs typeface="Tahoma" panose="020B0604030504040204" pitchFamily="34" charset="0"/>
              </a:rPr>
              <a:t>:</a:t>
            </a:r>
            <a:endParaRPr lang="el-GR"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Οργ</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ανισμοί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όπως:</a:t>
            </a:r>
            <a:r>
              <a:rPr lang="en-US"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ΜΚΟ</a:t>
            </a:r>
            <a:r>
              <a:rPr lang="en-US"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δημόσιο</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ι</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φορ</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είς</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κοινωνικ</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ές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επ</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ιχείρη</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σεις,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κερδοσκο</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πικ</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φορ</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είς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π</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ου</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δρ</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αστηριοποι</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ούνται</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στον</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τομέα της εταιρικής κοινωνικής ευθύνης·</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endParaRPr sz="2000" dirty="0">
              <a:solidFill>
                <a:srgbClr val="00496A"/>
              </a:solidFill>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Άτυπες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Ομάδες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νέων</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ηλικί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ας 13-30 ετών</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a:t>
            </a:r>
            <a:endParaRPr sz="2000" dirty="0">
              <a:solidFill>
                <a:srgbClr val="00496A"/>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27678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19" name="TextBox 3"/>
          <p:cNvSpPr txBox="1"/>
          <p:nvPr/>
        </p:nvSpPr>
        <p:spPr>
          <a:xfrm>
            <a:off x="4470476" y="722753"/>
            <a:ext cx="3251048"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20" name="TextBox 3"/>
          <p:cNvSpPr txBox="1"/>
          <p:nvPr/>
        </p:nvSpPr>
        <p:spPr>
          <a:xfrm>
            <a:off x="4905401" y="1253871"/>
            <a:ext cx="2300072"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r>
              <a:rPr sz="2200" dirty="0" err="1">
                <a:latin typeface="+mn-lt"/>
              </a:rPr>
              <a:t>Αντ</a:t>
            </a:r>
            <a:r>
              <a:rPr sz="2200" dirty="0">
                <a:latin typeface="+mn-lt"/>
              </a:rPr>
              <a:t>αλλαγές Νέων </a:t>
            </a:r>
          </a:p>
        </p:txBody>
      </p:sp>
      <p:sp>
        <p:nvSpPr>
          <p:cNvPr id="221" name="Στόχοι Δράσης:…"/>
          <p:cNvSpPr txBox="1"/>
          <p:nvPr/>
        </p:nvSpPr>
        <p:spPr>
          <a:xfrm>
            <a:off x="1178496" y="2121940"/>
            <a:ext cx="9194929" cy="3013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2000" b="1" dirty="0" err="1">
                <a:latin typeface="Tahoma" panose="020B0604030504040204" pitchFamily="34" charset="0"/>
                <a:ea typeface="Tahoma" panose="020B0604030504040204" pitchFamily="34" charset="0"/>
                <a:cs typeface="Tahoma" panose="020B0604030504040204" pitchFamily="34" charset="0"/>
              </a:rPr>
              <a:t>Στόχοι</a:t>
            </a:r>
            <a:r>
              <a:rPr sz="2000" b="1" dirty="0">
                <a:latin typeface="Tahoma" panose="020B0604030504040204" pitchFamily="34" charset="0"/>
                <a:ea typeface="Tahoma" panose="020B0604030504040204" pitchFamily="34" charset="0"/>
                <a:cs typeface="Tahoma" panose="020B0604030504040204" pitchFamily="34" charset="0"/>
              </a:rPr>
              <a:t> </a:t>
            </a:r>
            <a:r>
              <a:rPr lang="el-GR" sz="2000" b="1" dirty="0">
                <a:latin typeface="Tahoma" panose="020B0604030504040204" pitchFamily="34" charset="0"/>
                <a:ea typeface="Tahoma" panose="020B0604030504040204" pitchFamily="34" charset="0"/>
                <a:cs typeface="Tahoma" panose="020B0604030504040204" pitchFamily="34" charset="0"/>
              </a:rPr>
              <a:t>δ</a:t>
            </a:r>
            <a:r>
              <a:rPr sz="2000" b="1" dirty="0" err="1" smtClean="0">
                <a:latin typeface="Tahoma" panose="020B0604030504040204" pitchFamily="34" charset="0"/>
                <a:ea typeface="Tahoma" panose="020B0604030504040204" pitchFamily="34" charset="0"/>
                <a:cs typeface="Tahoma" panose="020B0604030504040204" pitchFamily="34" charset="0"/>
              </a:rPr>
              <a:t>ράσης</a:t>
            </a:r>
            <a:endParaRPr sz="2000" dirty="0"/>
          </a:p>
          <a:p>
            <a:pPr defTabSz="457200">
              <a:spcBef>
                <a:spcPts val="300"/>
              </a:spcBef>
              <a:buClr>
                <a:srgbClr val="E87575"/>
              </a:buClr>
              <a:buFont typeface="Wingdings"/>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Οι</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Αντ</a:t>
            </a:r>
            <a:r>
              <a:rPr sz="2000" dirty="0">
                <a:latin typeface="Tahoma" panose="020B0604030504040204" pitchFamily="34" charset="0"/>
                <a:ea typeface="Tahoma" panose="020B0604030504040204" pitchFamily="34" charset="0"/>
                <a:cs typeface="Tahoma" panose="020B0604030504040204" pitchFamily="34" charset="0"/>
              </a:rPr>
              <a:t>αλλαγές Νέων αποσκοπούν στα ακόλουθα:</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στην</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ενίσχυση</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του</a:t>
            </a:r>
            <a:r>
              <a:rPr sz="2000" dirty="0">
                <a:latin typeface="Tahoma" panose="020B0604030504040204" pitchFamily="34" charset="0"/>
                <a:ea typeface="Tahoma" panose="020B0604030504040204" pitchFamily="34" charset="0"/>
                <a:cs typeface="Tahoma" panose="020B0604030504040204" pitchFamily="34" charset="0"/>
              </a:rPr>
              <a:t> διαπ</a:t>
            </a:r>
            <a:r>
              <a:rPr sz="2000" dirty="0" err="1">
                <a:latin typeface="Tahoma" panose="020B0604030504040204" pitchFamily="34" charset="0"/>
                <a:ea typeface="Tahoma" panose="020B0604030504040204" pitchFamily="34" charset="0"/>
                <a:cs typeface="Tahoma" panose="020B0604030504040204" pitchFamily="34" charset="0"/>
              </a:rPr>
              <a:t>ολιτισμικού</a:t>
            </a:r>
            <a:r>
              <a:rPr sz="2000" dirty="0">
                <a:latin typeface="Tahoma" panose="020B0604030504040204" pitchFamily="34" charset="0"/>
                <a:ea typeface="Tahoma" panose="020B0604030504040204" pitchFamily="34" charset="0"/>
                <a:cs typeface="Tahoma" panose="020B0604030504040204" pitchFamily="34" charset="0"/>
              </a:rPr>
              <a:t> δια</a:t>
            </a:r>
            <a:r>
              <a:rPr sz="2000" dirty="0" err="1">
                <a:latin typeface="Tahoma" panose="020B0604030504040204" pitchFamily="34" charset="0"/>
                <a:ea typeface="Tahoma" panose="020B0604030504040204" pitchFamily="34" charset="0"/>
                <a:cs typeface="Tahoma" panose="020B0604030504040204" pitchFamily="34" charset="0"/>
              </a:rPr>
              <a:t>λόγου</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της</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μάθησης</a:t>
            </a:r>
            <a:r>
              <a:rPr sz="2000" dirty="0">
                <a:latin typeface="Tahoma" panose="020B0604030504040204" pitchFamily="34" charset="0"/>
                <a:ea typeface="Tahoma" panose="020B0604030504040204" pitchFamily="34" charset="0"/>
                <a:cs typeface="Tahoma" panose="020B0604030504040204" pitchFamily="34" charset="0"/>
              </a:rPr>
              <a:t>, και </a:t>
            </a:r>
            <a:r>
              <a:rPr sz="2000" dirty="0" err="1">
                <a:latin typeface="Tahoma" panose="020B0604030504040204" pitchFamily="34" charset="0"/>
                <a:ea typeface="Tahoma" panose="020B0604030504040204" pitchFamily="34" charset="0"/>
                <a:cs typeface="Tahoma" panose="020B0604030504040204" pitchFamily="34" charset="0"/>
              </a:rPr>
              <a:t>της</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ευρω</a:t>
            </a:r>
            <a:r>
              <a:rPr sz="2000" dirty="0">
                <a:latin typeface="Tahoma" panose="020B0604030504040204" pitchFamily="34" charset="0"/>
                <a:ea typeface="Tahoma" panose="020B0604030504040204" pitchFamily="34" charset="0"/>
                <a:cs typeface="Tahoma" panose="020B0604030504040204" pitchFamily="34" charset="0"/>
              </a:rPr>
              <a:t>παϊκής ταυτότητας· </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στην</a:t>
            </a:r>
            <a:r>
              <a:rPr sz="2000" dirty="0">
                <a:latin typeface="Tahoma" panose="020B0604030504040204" pitchFamily="34" charset="0"/>
                <a:ea typeface="Tahoma" panose="020B0604030504040204" pitchFamily="34" charset="0"/>
                <a:cs typeface="Tahoma" panose="020B0604030504040204" pitchFamily="34" charset="0"/>
              </a:rPr>
              <a:t> α</a:t>
            </a:r>
            <a:r>
              <a:rPr sz="2000" dirty="0" err="1">
                <a:latin typeface="Tahoma" panose="020B0604030504040204" pitchFamily="34" charset="0"/>
                <a:ea typeface="Tahoma" panose="020B0604030504040204" pitchFamily="34" charset="0"/>
                <a:cs typeface="Tahoma" panose="020B0604030504040204" pitchFamily="34" charset="0"/>
              </a:rPr>
              <a:t>νά</a:t>
            </a:r>
            <a:r>
              <a:rPr sz="2000" dirty="0">
                <a:latin typeface="Tahoma" panose="020B0604030504040204" pitchFamily="34" charset="0"/>
                <a:ea typeface="Tahoma" panose="020B0604030504040204" pitchFamily="34" charset="0"/>
                <a:cs typeface="Tahoma" panose="020B0604030504040204" pitchFamily="34" charset="0"/>
              </a:rPr>
              <a:t>πτυξη δεξιοτήτων και συμπεριφορών των νέων· </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στην</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ενίσχυση</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των</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ευρω</a:t>
            </a:r>
            <a:r>
              <a:rPr sz="2000" dirty="0">
                <a:latin typeface="Tahoma" panose="020B0604030504040204" pitchFamily="34" charset="0"/>
                <a:ea typeface="Tahoma" panose="020B0604030504040204" pitchFamily="34" charset="0"/>
                <a:cs typeface="Tahoma" panose="020B0604030504040204" pitchFamily="34" charset="0"/>
              </a:rPr>
              <a:t>παϊκών αξιών και στην καταπολέμηση προκαταλήψεων και στερεοτύπων· </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στην</a:t>
            </a:r>
            <a:r>
              <a:rPr sz="2000" dirty="0">
                <a:latin typeface="Tahoma" panose="020B0604030504040204" pitchFamily="34" charset="0"/>
                <a:ea typeface="Tahoma" panose="020B0604030504040204" pitchFamily="34" charset="0"/>
                <a:cs typeface="Tahoma" panose="020B0604030504040204" pitchFamily="34" charset="0"/>
              </a:rPr>
              <a:t> α</a:t>
            </a:r>
            <a:r>
              <a:rPr sz="2000" dirty="0" err="1">
                <a:latin typeface="Tahoma" panose="020B0604030504040204" pitchFamily="34" charset="0"/>
                <a:ea typeface="Tahoma" panose="020B0604030504040204" pitchFamily="34" charset="0"/>
                <a:cs typeface="Tahoma" panose="020B0604030504040204" pitchFamily="34" charset="0"/>
              </a:rPr>
              <a:t>ύξηση</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της</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ευ</a:t>
            </a:r>
            <a:r>
              <a:rPr sz="2000" dirty="0">
                <a:latin typeface="Tahoma" panose="020B0604030504040204" pitchFamily="34" charset="0"/>
                <a:ea typeface="Tahoma" panose="020B0604030504040204" pitchFamily="34" charset="0"/>
                <a:cs typeface="Tahoma" panose="020B0604030504040204" pitchFamily="34" charset="0"/>
              </a:rPr>
              <a:t>αισθητοποίησης σχετικά με σημαντικά κοινωνικά θέματα, την ενθάρρυνση της ενεργού συμμετοχής στην κοινωνία και στα κοινά.</a:t>
            </a:r>
          </a:p>
        </p:txBody>
      </p:sp>
    </p:spTree>
    <p:extLst>
      <p:ext uri="{BB962C8B-B14F-4D97-AF65-F5344CB8AC3E}">
        <p14:creationId xmlns:p14="http://schemas.microsoft.com/office/powerpoint/2010/main" val="17454842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24" name="TextBox 3"/>
          <p:cNvSpPr txBox="1"/>
          <p:nvPr/>
        </p:nvSpPr>
        <p:spPr>
          <a:xfrm>
            <a:off x="4365905" y="569152"/>
            <a:ext cx="3269336"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25" name="TextBox 3"/>
          <p:cNvSpPr txBox="1"/>
          <p:nvPr/>
        </p:nvSpPr>
        <p:spPr>
          <a:xfrm>
            <a:off x="4749952" y="1209818"/>
            <a:ext cx="2331722"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r>
              <a:rPr sz="2200" dirty="0" err="1">
                <a:latin typeface="+mn-lt"/>
              </a:rPr>
              <a:t>Αντ</a:t>
            </a:r>
            <a:r>
              <a:rPr sz="2200" dirty="0">
                <a:latin typeface="+mn-lt"/>
              </a:rPr>
              <a:t>αλλαγές Νέων </a:t>
            </a:r>
          </a:p>
        </p:txBody>
      </p:sp>
      <p:sp>
        <p:nvSpPr>
          <p:cNvPr id="226" name="Αριθμός συμμετεχόντων οργανισμών/άτυπων ομάδων:…"/>
          <p:cNvSpPr txBox="1"/>
          <p:nvPr/>
        </p:nvSpPr>
        <p:spPr>
          <a:xfrm>
            <a:off x="679029" y="1741462"/>
            <a:ext cx="10833941" cy="30264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2" anchor="ctr">
            <a:spAutoFit/>
          </a:bodyPr>
          <a:lstStyle/>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smtClean="0">
                <a:latin typeface="Tahoma" panose="020B0604030504040204" pitchFamily="34" charset="0"/>
                <a:ea typeface="Tahoma" panose="020B0604030504040204" pitchFamily="34" charset="0"/>
                <a:cs typeface="Tahoma" panose="020B0604030504040204" pitchFamily="34" charset="0"/>
              </a:rPr>
              <a:t>Τουλάχιστον</a:t>
            </a:r>
            <a:r>
              <a:rPr sz="2000" dirty="0" smtClean="0">
                <a:latin typeface="Tahoma" panose="020B0604030504040204" pitchFamily="34" charset="0"/>
                <a:ea typeface="Tahoma" panose="020B0604030504040204" pitchFamily="34" charset="0"/>
                <a:cs typeface="Tahoma" panose="020B0604030504040204" pitchFamily="34" charset="0"/>
              </a:rPr>
              <a:t> </a:t>
            </a:r>
            <a:r>
              <a:rPr sz="2000" dirty="0">
                <a:latin typeface="Tahoma" panose="020B0604030504040204" pitchFamily="34" charset="0"/>
                <a:ea typeface="Tahoma" panose="020B0604030504040204" pitchFamily="34" charset="0"/>
                <a:cs typeface="Tahoma" panose="020B0604030504040204" pitchFamily="34" charset="0"/>
                <a:sym typeface="Roboto Bold"/>
              </a:rPr>
              <a:t>2</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οργ</a:t>
            </a:r>
            <a:r>
              <a:rPr sz="2000" dirty="0">
                <a:latin typeface="Tahoma" panose="020B0604030504040204" pitchFamily="34" charset="0"/>
                <a:ea typeface="Tahoma" panose="020B0604030504040204" pitchFamily="34" charset="0"/>
                <a:cs typeface="Tahoma" panose="020B0604030504040204" pitchFamily="34" charset="0"/>
              </a:rPr>
              <a:t>ανισμοί από διαφορετικές χώρες</a:t>
            </a:r>
          </a:p>
          <a:p>
            <a:pPr defTabSz="457200">
              <a:spcBef>
                <a:spcPts val="300"/>
              </a:spcBef>
              <a:defRPr sz="3700">
                <a:solidFill>
                  <a:srgbClr val="00496A"/>
                </a:solidFill>
                <a:latin typeface="Roboto Regular"/>
                <a:ea typeface="Roboto Regular"/>
                <a:cs typeface="Roboto Regular"/>
                <a:sym typeface="Roboto Regular"/>
              </a:defRPr>
            </a:pPr>
            <a:endParaRPr sz="2000" dirty="0">
              <a:latin typeface="Tahoma" panose="020B0604030504040204" pitchFamily="34" charset="0"/>
              <a:ea typeface="Tahoma" panose="020B0604030504040204" pitchFamily="34" charset="0"/>
              <a:cs typeface="Tahoma" panose="020B0604030504040204" pitchFamily="34" charset="0"/>
            </a:endParaRPr>
          </a:p>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lang="el-GR" sz="2000" dirty="0" smtClean="0">
                <a:latin typeface="Tahoma" panose="020B0604030504040204" pitchFamily="34" charset="0"/>
                <a:ea typeface="Tahoma" panose="020B0604030504040204" pitchFamily="34" charset="0"/>
                <a:cs typeface="Tahoma" panose="020B0604030504040204" pitchFamily="34" charset="0"/>
              </a:rPr>
              <a:t>     </a:t>
            </a:r>
            <a:r>
              <a:rPr sz="2000" b="1" dirty="0" err="1" smtClean="0">
                <a:latin typeface="Tahoma" panose="020B0604030504040204" pitchFamily="34" charset="0"/>
                <a:ea typeface="Tahoma" panose="020B0604030504040204" pitchFamily="34" charset="0"/>
                <a:cs typeface="Tahoma" panose="020B0604030504040204" pitchFamily="34" charset="0"/>
              </a:rPr>
              <a:t>Διάρκει</a:t>
            </a:r>
            <a:r>
              <a:rPr sz="2000" b="1" dirty="0" smtClean="0">
                <a:latin typeface="Tahoma" panose="020B0604030504040204" pitchFamily="34" charset="0"/>
                <a:ea typeface="Tahoma" panose="020B0604030504040204" pitchFamily="34" charset="0"/>
                <a:cs typeface="Tahoma" panose="020B0604030504040204" pitchFamily="34" charset="0"/>
              </a:rPr>
              <a:t>α </a:t>
            </a:r>
            <a:r>
              <a:rPr sz="2000" b="1" dirty="0">
                <a:latin typeface="Tahoma" panose="020B0604030504040204" pitchFamily="34" charset="0"/>
                <a:ea typeface="Tahoma" panose="020B0604030504040204" pitchFamily="34" charset="0"/>
                <a:cs typeface="Tahoma" panose="020B0604030504040204" pitchFamily="34" charset="0"/>
              </a:rPr>
              <a:t>σχεδίου</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smtClean="0">
                <a:latin typeface="Tahoma" panose="020B0604030504040204" pitchFamily="34" charset="0"/>
                <a:ea typeface="Tahoma" panose="020B0604030504040204" pitchFamily="34" charset="0"/>
                <a:cs typeface="Tahoma" panose="020B0604030504040204" pitchFamily="34" charset="0"/>
              </a:rPr>
              <a:t>3-24 </a:t>
            </a:r>
            <a:r>
              <a:rPr sz="2000" dirty="0" err="1">
                <a:latin typeface="Tahoma" panose="020B0604030504040204" pitchFamily="34" charset="0"/>
                <a:ea typeface="Tahoma" panose="020B0604030504040204" pitchFamily="34" charset="0"/>
                <a:cs typeface="Tahoma" panose="020B0604030504040204" pitchFamily="34" charset="0"/>
              </a:rPr>
              <a:t>μήνες</a:t>
            </a:r>
            <a:endParaRPr sz="2000" dirty="0">
              <a:latin typeface="Tahoma" panose="020B0604030504040204" pitchFamily="34" charset="0"/>
              <a:ea typeface="Tahoma" panose="020B0604030504040204" pitchFamily="34" charset="0"/>
              <a:cs typeface="Tahoma" panose="020B0604030504040204" pitchFamily="34" charset="0"/>
            </a:endParaRPr>
          </a:p>
          <a:p>
            <a:pPr defTabSz="457200">
              <a:spcBef>
                <a:spcPts val="300"/>
              </a:spcBef>
              <a:defRPr sz="3700">
                <a:solidFill>
                  <a:srgbClr val="00496A"/>
                </a:solidFill>
                <a:latin typeface="Roboto Regular"/>
                <a:ea typeface="Roboto Regular"/>
                <a:cs typeface="Roboto Regular"/>
                <a:sym typeface="Roboto Regular"/>
              </a:defRPr>
            </a:pPr>
            <a:endParaRPr sz="2000" dirty="0">
              <a:latin typeface="Tahoma" panose="020B0604030504040204" pitchFamily="34" charset="0"/>
              <a:ea typeface="Tahoma" panose="020B0604030504040204" pitchFamily="34" charset="0"/>
              <a:cs typeface="Tahoma" panose="020B0604030504040204" pitchFamily="34" charset="0"/>
            </a:endParaRPr>
          </a:p>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lang="el-GR" sz="2000" dirty="0" smtClean="0">
                <a:latin typeface="Tahoma" panose="020B0604030504040204" pitchFamily="34" charset="0"/>
                <a:ea typeface="Tahoma" panose="020B0604030504040204" pitchFamily="34" charset="0"/>
                <a:cs typeface="Tahoma" panose="020B0604030504040204" pitchFamily="34" charset="0"/>
              </a:rPr>
              <a:t>    </a:t>
            </a:r>
            <a:r>
              <a:rPr sz="2000" b="1" dirty="0" err="1" smtClean="0">
                <a:latin typeface="Tahoma" panose="020B0604030504040204" pitchFamily="34" charset="0"/>
                <a:ea typeface="Tahoma" panose="020B0604030504040204" pitchFamily="34" charset="0"/>
                <a:cs typeface="Tahoma" panose="020B0604030504040204" pitchFamily="34" charset="0"/>
              </a:rPr>
              <a:t>Διάρκει</a:t>
            </a:r>
            <a:r>
              <a:rPr sz="2000" b="1" dirty="0" smtClean="0">
                <a:latin typeface="Tahoma" panose="020B0604030504040204" pitchFamily="34" charset="0"/>
                <a:ea typeface="Tahoma" panose="020B0604030504040204" pitchFamily="34" charset="0"/>
                <a:cs typeface="Tahoma" panose="020B0604030504040204" pitchFamily="34" charset="0"/>
              </a:rPr>
              <a:t>α δραστηριότητας</a:t>
            </a:r>
            <a:endParaRPr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a:latin typeface="Tahoma" panose="020B0604030504040204" pitchFamily="34" charset="0"/>
                <a:ea typeface="Tahoma" panose="020B0604030504040204" pitchFamily="34" charset="0"/>
                <a:cs typeface="Tahoma" panose="020B0604030504040204" pitchFamily="34" charset="0"/>
              </a:rPr>
              <a:t>5-21 </a:t>
            </a:r>
            <a:r>
              <a:rPr sz="2000" dirty="0" err="1" smtClean="0">
                <a:latin typeface="Tahoma" panose="020B0604030504040204" pitchFamily="34" charset="0"/>
                <a:ea typeface="Tahoma" panose="020B0604030504040204" pitchFamily="34" charset="0"/>
                <a:cs typeface="Tahoma" panose="020B0604030504040204" pitchFamily="34" charset="0"/>
              </a:rPr>
              <a:t>ημέρες</a:t>
            </a:r>
            <a:r>
              <a:rPr lang="el-GR" sz="2000" dirty="0" smtClean="0">
                <a:latin typeface="Tahoma" panose="020B0604030504040204" pitchFamily="34" charset="0"/>
                <a:ea typeface="Tahoma" panose="020B0604030504040204" pitchFamily="34" charset="0"/>
                <a:cs typeface="Tahoma" panose="020B0604030504040204" pitchFamily="34" charset="0"/>
              </a:rPr>
              <a:t> (χωρίς τις </a:t>
            </a:r>
            <a:r>
              <a:rPr sz="2000" dirty="0" err="1" smtClean="0">
                <a:latin typeface="Tahoma" panose="020B0604030504040204" pitchFamily="34" charset="0"/>
                <a:ea typeface="Tahoma" panose="020B0604030504040204" pitchFamily="34" charset="0"/>
                <a:cs typeface="Tahoma" panose="020B0604030504040204" pitchFamily="34" charset="0"/>
              </a:rPr>
              <a:t>ημέρες</a:t>
            </a:r>
            <a:r>
              <a:rPr sz="2000" dirty="0" smtClean="0">
                <a:latin typeface="Tahoma" panose="020B0604030504040204" pitchFamily="34" charset="0"/>
                <a:ea typeface="Tahoma" panose="020B0604030504040204" pitchFamily="34" charset="0"/>
                <a:cs typeface="Tahoma" panose="020B0604030504040204" pitchFamily="34" charset="0"/>
              </a:rPr>
              <a:t> τα</a:t>
            </a:r>
            <a:r>
              <a:rPr sz="2000" dirty="0" err="1" smtClean="0">
                <a:latin typeface="Tahoma" panose="020B0604030504040204" pitchFamily="34" charset="0"/>
                <a:ea typeface="Tahoma" panose="020B0604030504040204" pitchFamily="34" charset="0"/>
                <a:cs typeface="Tahoma" panose="020B0604030504040204" pitchFamily="34" charset="0"/>
              </a:rPr>
              <a:t>ξιδιού</a:t>
            </a:r>
            <a:r>
              <a:rPr lang="el-GR" sz="2000" dirty="0" smtClean="0">
                <a:latin typeface="Tahoma" panose="020B0604030504040204" pitchFamily="34" charset="0"/>
                <a:ea typeface="Tahoma" panose="020B0604030504040204" pitchFamily="34" charset="0"/>
                <a:cs typeface="Tahoma" panose="020B0604030504040204" pitchFamily="34" charset="0"/>
              </a:rPr>
              <a:t>)</a:t>
            </a:r>
          </a:p>
          <a:p>
            <a:pPr marL="304800" indent="-304800" defTabSz="457200">
              <a:spcBef>
                <a:spcPts val="1300"/>
              </a:spcBef>
              <a:buClr>
                <a:srgbClr val="E87575"/>
              </a:buClr>
              <a:buSzPct val="138000"/>
              <a:buChar char="•"/>
              <a:defRPr sz="3700">
                <a:solidFill>
                  <a:srgbClr val="00496A"/>
                </a:solidFill>
                <a:latin typeface="Roboto Regular"/>
                <a:ea typeface="Roboto Regular"/>
                <a:cs typeface="Roboto Regular"/>
                <a:sym typeface="Roboto Regular"/>
              </a:defRPr>
            </a:pPr>
            <a:r>
              <a:rPr lang="el-GR" sz="2000" dirty="0">
                <a:latin typeface="Tahoma" panose="020B0604030504040204" pitchFamily="34" charset="0"/>
                <a:ea typeface="Tahoma" panose="020B0604030504040204" pitchFamily="34" charset="0"/>
                <a:cs typeface="Tahoma" panose="020B0604030504040204" pitchFamily="34" charset="0"/>
              </a:rPr>
              <a:t>16-60 συμμετέχοντες ανά δραστηριότητα. Σε περιπτώσεις ανταλλαγών νέων που συμμετέχουν μόνο νέοι με λιγότερες ευκαιρίες, ο ελάχιστος αριθμός συμμετεχόντων είναι 10.</a:t>
            </a:r>
          </a:p>
          <a:p>
            <a:pPr marL="304800" indent="-304800" defTabSz="457200">
              <a:spcBef>
                <a:spcPts val="1300"/>
              </a:spcBef>
              <a:buClr>
                <a:srgbClr val="E87575"/>
              </a:buClr>
              <a:buSzPct val="138000"/>
              <a:buChar char="•"/>
              <a:defRPr sz="3700">
                <a:solidFill>
                  <a:srgbClr val="00496A"/>
                </a:solidFill>
                <a:latin typeface="Roboto Regular"/>
                <a:ea typeface="Roboto Regular"/>
                <a:cs typeface="Roboto Regular"/>
                <a:sym typeface="Roboto Regular"/>
              </a:defRPr>
            </a:pPr>
            <a:r>
              <a:rPr lang="el-GR" sz="2000" dirty="0">
                <a:latin typeface="Tahoma" panose="020B0604030504040204" pitchFamily="34" charset="0"/>
                <a:ea typeface="Tahoma" panose="020B0604030504040204" pitchFamily="34" charset="0"/>
                <a:cs typeface="Tahoma" panose="020B0604030504040204" pitchFamily="34" charset="0"/>
              </a:rPr>
              <a:t>Κάθε ομάδα πρέπει να έχει 1 </a:t>
            </a:r>
            <a:r>
              <a:rPr lang="el-GR" sz="2000" dirty="0" err="1">
                <a:latin typeface="Tahoma" panose="020B0604030504040204" pitchFamily="34" charset="0"/>
                <a:ea typeface="Tahoma" panose="020B0604030504040204" pitchFamily="34" charset="0"/>
                <a:cs typeface="Tahoma" panose="020B0604030504040204" pitchFamily="34" charset="0"/>
              </a:rPr>
              <a:t>επικεφαλή</a:t>
            </a:r>
            <a:r>
              <a:rPr lang="el-GR" sz="2000" dirty="0">
                <a:latin typeface="Tahoma" panose="020B0604030504040204" pitchFamily="34" charset="0"/>
                <a:ea typeface="Tahoma" panose="020B0604030504040204" pitchFamily="34" charset="0"/>
                <a:cs typeface="Tahoma" panose="020B0604030504040204" pitchFamily="34" charset="0"/>
              </a:rPr>
              <a:t> (</a:t>
            </a:r>
            <a:r>
              <a:rPr lang="el-GR" sz="2000" dirty="0" err="1">
                <a:latin typeface="Tahoma" panose="020B0604030504040204" pitchFamily="34" charset="0"/>
                <a:ea typeface="Tahoma" panose="020B0604030504040204" pitchFamily="34" charset="0"/>
                <a:cs typeface="Tahoma" panose="020B0604030504040204" pitchFamily="34" charset="0"/>
              </a:rPr>
              <a:t>group</a:t>
            </a:r>
            <a:r>
              <a:rPr lang="el-GR" sz="2000" dirty="0">
                <a:latin typeface="Tahoma" panose="020B0604030504040204" pitchFamily="34" charset="0"/>
                <a:ea typeface="Tahoma" panose="020B0604030504040204" pitchFamily="34" charset="0"/>
                <a:cs typeface="Tahoma" panose="020B0604030504040204" pitchFamily="34" charset="0"/>
              </a:rPr>
              <a:t> </a:t>
            </a:r>
            <a:r>
              <a:rPr lang="el-GR" sz="2000" dirty="0" err="1">
                <a:latin typeface="Tahoma" panose="020B0604030504040204" pitchFamily="34" charset="0"/>
                <a:ea typeface="Tahoma" panose="020B0604030504040204" pitchFamily="34" charset="0"/>
                <a:cs typeface="Tahoma" panose="020B0604030504040204" pitchFamily="34" charset="0"/>
              </a:rPr>
              <a:t>leader</a:t>
            </a:r>
            <a:r>
              <a:rPr lang="el-GR" sz="2000" dirty="0">
                <a:latin typeface="Tahoma" panose="020B0604030504040204" pitchFamily="34" charset="0"/>
                <a:ea typeface="Tahoma" panose="020B0604030504040204" pitchFamily="34" charset="0"/>
                <a:cs typeface="Tahoma" panose="020B0604030504040204" pitchFamily="34" charset="0"/>
              </a:rPr>
              <a:t>) και 1 συντονιστή (</a:t>
            </a:r>
            <a:r>
              <a:rPr lang="el-GR" sz="2000" dirty="0" err="1">
                <a:latin typeface="Tahoma" panose="020B0604030504040204" pitchFamily="34" charset="0"/>
                <a:ea typeface="Tahoma" panose="020B0604030504040204" pitchFamily="34" charset="0"/>
                <a:cs typeface="Tahoma" panose="020B0604030504040204" pitchFamily="34" charset="0"/>
              </a:rPr>
              <a:t>facilitator</a:t>
            </a:r>
            <a:r>
              <a:rPr lang="el-GR" sz="2000" dirty="0">
                <a:latin typeface="Tahoma" panose="020B0604030504040204" pitchFamily="34" charset="0"/>
                <a:ea typeface="Tahoma" panose="020B0604030504040204" pitchFamily="34" charset="0"/>
                <a:cs typeface="Tahoma" panose="020B0604030504040204" pitchFamily="34" charset="0"/>
              </a:rPr>
              <a:t>) που να είναι τουλάχιστον 18 ετών</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endParaRPr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12297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57" name="TextBox 3"/>
          <p:cNvSpPr txBox="1"/>
          <p:nvPr/>
        </p:nvSpPr>
        <p:spPr>
          <a:xfrm>
            <a:off x="3643725" y="1115577"/>
            <a:ext cx="4904545"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r>
              <a:rPr sz="2200" dirty="0" err="1">
                <a:latin typeface="+mn-lt"/>
              </a:rPr>
              <a:t>Δρ</a:t>
            </a:r>
            <a:r>
              <a:rPr sz="2200" dirty="0">
                <a:latin typeface="+mn-lt"/>
              </a:rPr>
              <a:t>αστηριότητες συμμετοχής των νέων</a:t>
            </a:r>
          </a:p>
        </p:txBody>
      </p:sp>
      <p:sp>
        <p:nvSpPr>
          <p:cNvPr id="258" name="TextBox 3"/>
          <p:cNvSpPr txBox="1"/>
          <p:nvPr/>
        </p:nvSpPr>
        <p:spPr>
          <a:xfrm>
            <a:off x="4461329" y="594234"/>
            <a:ext cx="3269336"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59" name="Στόχοι Δράσης:…"/>
          <p:cNvSpPr txBox="1"/>
          <p:nvPr/>
        </p:nvSpPr>
        <p:spPr>
          <a:xfrm rot="21592714">
            <a:off x="507647" y="1556058"/>
            <a:ext cx="11176703" cy="34599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1900" b="1" dirty="0" err="1">
                <a:latin typeface="Tahoma" panose="020B0604030504040204" pitchFamily="34" charset="0"/>
                <a:ea typeface="Tahoma" panose="020B0604030504040204" pitchFamily="34" charset="0"/>
                <a:cs typeface="Tahoma" panose="020B0604030504040204" pitchFamily="34" charset="0"/>
              </a:rPr>
              <a:t>Στόχοι</a:t>
            </a:r>
            <a:r>
              <a:rPr sz="1900" b="1" dirty="0">
                <a:latin typeface="Tahoma" panose="020B0604030504040204" pitchFamily="34" charset="0"/>
                <a:ea typeface="Tahoma" panose="020B0604030504040204" pitchFamily="34" charset="0"/>
                <a:cs typeface="Tahoma" panose="020B0604030504040204" pitchFamily="34" charset="0"/>
              </a:rPr>
              <a:t> </a:t>
            </a:r>
            <a:r>
              <a:rPr sz="1900" b="1" dirty="0" err="1" smtClean="0">
                <a:latin typeface="Tahoma" panose="020B0604030504040204" pitchFamily="34" charset="0"/>
                <a:ea typeface="Tahoma" panose="020B0604030504040204" pitchFamily="34" charset="0"/>
                <a:cs typeface="Tahoma" panose="020B0604030504040204" pitchFamily="34" charset="0"/>
              </a:rPr>
              <a:t>Δράσης</a:t>
            </a:r>
            <a:endParaRPr sz="1900" dirty="0">
              <a:latin typeface="Tahoma" panose="020B0604030504040204" pitchFamily="34" charset="0"/>
              <a:ea typeface="Tahoma" panose="020B0604030504040204" pitchFamily="34" charset="0"/>
              <a:cs typeface="Tahoma" panose="020B0604030504040204" pitchFamily="34" charset="0"/>
            </a:endParaRPr>
          </a:p>
          <a:p>
            <a:pPr defTabSz="457200">
              <a:spcBef>
                <a:spcPts val="300"/>
              </a:spcBef>
              <a:buClr>
                <a:srgbClr val="E87575"/>
              </a:buClr>
              <a:buFont typeface="Wingdings"/>
              <a:defRPr sz="3700">
                <a:solidFill>
                  <a:srgbClr val="00496A"/>
                </a:solidFill>
                <a:latin typeface="Roboto Regular"/>
                <a:ea typeface="Roboto Regular"/>
                <a:cs typeface="Roboto Regular"/>
                <a:sym typeface="Roboto Regular"/>
              </a:defRPr>
            </a:pPr>
            <a:r>
              <a:rPr sz="1900" dirty="0" err="1">
                <a:latin typeface="Tahoma" panose="020B0604030504040204" pitchFamily="34" charset="0"/>
                <a:ea typeface="Tahoma" panose="020B0604030504040204" pitchFamily="34" charset="0"/>
                <a:cs typeface="Tahoma" panose="020B0604030504040204" pitchFamily="34" charset="0"/>
              </a:rPr>
              <a:t>Οι</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Δρ</a:t>
            </a:r>
            <a:r>
              <a:rPr sz="1900" dirty="0">
                <a:latin typeface="Tahoma" panose="020B0604030504040204" pitchFamily="34" charset="0"/>
                <a:ea typeface="Tahoma" panose="020B0604030504040204" pitchFamily="34" charset="0"/>
                <a:cs typeface="Tahoma" panose="020B0604030504040204" pitchFamily="34" charset="0"/>
              </a:rPr>
              <a:t>αστηριότητες συμμετοχής των νέων αποσκοπούν στο:</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1900" dirty="0">
                <a:latin typeface="Tahoma" panose="020B0604030504040204" pitchFamily="34" charset="0"/>
                <a:ea typeface="Tahoma" panose="020B0604030504040204" pitchFamily="34" charset="0"/>
                <a:cs typeface="Tahoma" panose="020B0604030504040204" pitchFamily="34" charset="0"/>
              </a:rPr>
              <a:t>να απ</a:t>
            </a:r>
            <a:r>
              <a:rPr sz="1900" dirty="0" err="1">
                <a:latin typeface="Tahoma" panose="020B0604030504040204" pitchFamily="34" charset="0"/>
                <a:ea typeface="Tahoma" panose="020B0604030504040204" pitchFamily="34" charset="0"/>
                <a:cs typeface="Tahoma" panose="020B0604030504040204" pitchFamily="34" charset="0"/>
              </a:rPr>
              <a:t>οκτήσουν</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οι</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νέοι</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ευκ</a:t>
            </a:r>
            <a:r>
              <a:rPr sz="1900" dirty="0">
                <a:latin typeface="Tahoma" panose="020B0604030504040204" pitchFamily="34" charset="0"/>
                <a:ea typeface="Tahoma" panose="020B0604030504040204" pitchFamily="34" charset="0"/>
                <a:cs typeface="Tahoma" panose="020B0604030504040204" pitchFamily="34" charset="0"/>
              </a:rPr>
              <a:t>αιρίες </a:t>
            </a:r>
            <a:r>
              <a:rPr sz="1900" dirty="0" smtClean="0">
                <a:latin typeface="Tahoma" panose="020B0604030504040204" pitchFamily="34" charset="0"/>
                <a:ea typeface="Tahoma" panose="020B0604030504040204" pitchFamily="34" charset="0"/>
                <a:cs typeface="Tahoma" panose="020B0604030504040204" pitchFamily="34" charset="0"/>
              </a:rPr>
              <a:t>συμμετοχής</a:t>
            </a:r>
            <a:r>
              <a:rPr lang="el-GR" sz="1900" dirty="0" smtClean="0">
                <a:latin typeface="Tahoma" panose="020B0604030504040204" pitchFamily="34" charset="0"/>
                <a:ea typeface="Tahoma" panose="020B0604030504040204" pitchFamily="34" charset="0"/>
                <a:cs typeface="Tahoma" panose="020B0604030504040204" pitchFamily="34" charset="0"/>
              </a:rPr>
              <a:t>.</a:t>
            </a:r>
            <a:endParaRPr sz="1900"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1900" dirty="0">
                <a:latin typeface="Tahoma" panose="020B0604030504040204" pitchFamily="34" charset="0"/>
                <a:ea typeface="Tahoma" panose="020B0604030504040204" pitchFamily="34" charset="0"/>
                <a:cs typeface="Tahoma" panose="020B0604030504040204" pitchFamily="34" charset="0"/>
              </a:rPr>
              <a:t>να α</a:t>
            </a:r>
            <a:r>
              <a:rPr sz="1900" dirty="0" err="1">
                <a:latin typeface="Tahoma" panose="020B0604030504040204" pitchFamily="34" charset="0"/>
                <a:ea typeface="Tahoma" panose="020B0604030504040204" pitchFamily="34" charset="0"/>
                <a:cs typeface="Tahoma" panose="020B0604030504040204" pitchFamily="34" charset="0"/>
              </a:rPr>
              <a:t>υξήσουν</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την</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ευ</a:t>
            </a:r>
            <a:r>
              <a:rPr sz="1900" dirty="0">
                <a:latin typeface="Tahoma" panose="020B0604030504040204" pitchFamily="34" charset="0"/>
                <a:ea typeface="Tahoma" panose="020B0604030504040204" pitchFamily="34" charset="0"/>
                <a:cs typeface="Tahoma" panose="020B0604030504040204" pitchFamily="34" charset="0"/>
              </a:rPr>
              <a:t>αισθητοποίηση των νέων σχετικά με τις κοινές ευρωπαϊκές αξίες και θεμελιώδη δικαιώματα και να συμβάλουν στη διαδικασία της ευρωπαϊκής ενοποίησης, μεταξύ άλλων, συμβάλλοντας στην επίτευξη ενός ή περισσότερων στόχων της ΕΕ για τη </a:t>
            </a:r>
            <a:r>
              <a:rPr sz="1900" dirty="0" smtClean="0">
                <a:latin typeface="Tahoma" panose="020B0604030504040204" pitchFamily="34" charset="0"/>
                <a:ea typeface="Tahoma" panose="020B0604030504040204" pitchFamily="34" charset="0"/>
                <a:cs typeface="Tahoma" panose="020B0604030504040204" pitchFamily="34" charset="0"/>
              </a:rPr>
              <a:t>νεολαία</a:t>
            </a:r>
            <a:r>
              <a:rPr lang="el-GR" sz="1900" dirty="0" smtClean="0">
                <a:latin typeface="Tahoma" panose="020B0604030504040204" pitchFamily="34" charset="0"/>
                <a:ea typeface="Tahoma" panose="020B0604030504040204" pitchFamily="34" charset="0"/>
                <a:cs typeface="Tahoma" panose="020B0604030504040204" pitchFamily="34" charset="0"/>
              </a:rPr>
              <a:t>.</a:t>
            </a:r>
            <a:endParaRPr sz="1900"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1900" dirty="0">
                <a:latin typeface="Tahoma" panose="020B0604030504040204" pitchFamily="34" charset="0"/>
                <a:ea typeface="Tahoma" panose="020B0604030504040204" pitchFamily="34" charset="0"/>
                <a:cs typeface="Tahoma" panose="020B0604030504040204" pitchFamily="34" charset="0"/>
              </a:rPr>
              <a:t>να αναπ</a:t>
            </a:r>
            <a:r>
              <a:rPr sz="1900" dirty="0" err="1">
                <a:latin typeface="Tahoma" panose="020B0604030504040204" pitchFamily="34" charset="0"/>
                <a:ea typeface="Tahoma" panose="020B0604030504040204" pitchFamily="34" charset="0"/>
                <a:cs typeface="Tahoma" panose="020B0604030504040204" pitchFamily="34" charset="0"/>
              </a:rPr>
              <a:t>τύξουν</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τις</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ψηφι</a:t>
            </a:r>
            <a:r>
              <a:rPr sz="1900" dirty="0">
                <a:latin typeface="Tahoma" panose="020B0604030504040204" pitchFamily="34" charset="0"/>
                <a:ea typeface="Tahoma" panose="020B0604030504040204" pitchFamily="34" charset="0"/>
                <a:cs typeface="Tahoma" panose="020B0604030504040204" pitchFamily="34" charset="0"/>
              </a:rPr>
              <a:t>ακές ικανότητες και τον γραμματισμό των νέων στα μέσα επικοινωνίας με σκοπό την ενίσχυση της ανθεκτικότητας των νέων έναντι της παραπληροφόρησης, των ψευδών ειδήσεων και της προπαγάνδας, καθώς και της ικανότητας συμμετοχής τους στον δημοκρατικό </a:t>
            </a:r>
            <a:r>
              <a:rPr sz="1900" dirty="0" smtClean="0">
                <a:latin typeface="Tahoma" panose="020B0604030504040204" pitchFamily="34" charset="0"/>
                <a:ea typeface="Tahoma" panose="020B0604030504040204" pitchFamily="34" charset="0"/>
                <a:cs typeface="Tahoma" panose="020B0604030504040204" pitchFamily="34" charset="0"/>
              </a:rPr>
              <a:t>βίο</a:t>
            </a:r>
            <a:r>
              <a:rPr lang="el-GR" sz="1900" dirty="0" smtClean="0">
                <a:latin typeface="Tahoma" panose="020B0604030504040204" pitchFamily="34" charset="0"/>
                <a:ea typeface="Tahoma" panose="020B0604030504040204" pitchFamily="34" charset="0"/>
                <a:cs typeface="Tahoma" panose="020B0604030504040204" pitchFamily="34" charset="0"/>
              </a:rPr>
              <a:t>.</a:t>
            </a:r>
            <a:r>
              <a:rPr sz="1900" dirty="0" smtClean="0">
                <a:latin typeface="Tahoma" panose="020B0604030504040204" pitchFamily="34" charset="0"/>
                <a:ea typeface="Tahoma" panose="020B0604030504040204" pitchFamily="34" charset="0"/>
                <a:cs typeface="Tahoma" panose="020B0604030504040204" pitchFamily="34" charset="0"/>
              </a:rPr>
              <a:t>· </a:t>
            </a:r>
            <a:endParaRPr sz="1900"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1900" dirty="0">
                <a:latin typeface="Tahoma" panose="020B0604030504040204" pitchFamily="34" charset="0"/>
                <a:ea typeface="Tahoma" panose="020B0604030504040204" pitchFamily="34" charset="0"/>
                <a:cs typeface="Tahoma" panose="020B0604030504040204" pitchFamily="34" charset="0"/>
              </a:rPr>
              <a:t>να </a:t>
            </a:r>
            <a:r>
              <a:rPr sz="1900" dirty="0" err="1">
                <a:latin typeface="Tahoma" panose="020B0604030504040204" pitchFamily="34" charset="0"/>
                <a:ea typeface="Tahoma" panose="020B0604030504040204" pitchFamily="34" charset="0"/>
                <a:cs typeface="Tahoma" panose="020B0604030504040204" pitchFamily="34" charset="0"/>
              </a:rPr>
              <a:t>φέρουν</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σε</a:t>
            </a:r>
            <a:r>
              <a:rPr sz="1900" dirty="0">
                <a:latin typeface="Tahoma" panose="020B0604030504040204" pitchFamily="34" charset="0"/>
                <a:ea typeface="Tahoma" panose="020B0604030504040204" pitchFamily="34" charset="0"/>
                <a:cs typeface="Tahoma" panose="020B0604030504040204" pitchFamily="34" charset="0"/>
              </a:rPr>
              <a:t> επα</a:t>
            </a:r>
            <a:r>
              <a:rPr sz="1900" dirty="0" err="1">
                <a:latin typeface="Tahoma" panose="020B0604030504040204" pitchFamily="34" charset="0"/>
                <a:ea typeface="Tahoma" panose="020B0604030504040204" pitchFamily="34" charset="0"/>
                <a:cs typeface="Tahoma" panose="020B0604030504040204" pitchFamily="34" charset="0"/>
              </a:rPr>
              <a:t>φή</a:t>
            </a:r>
            <a:r>
              <a:rPr sz="1900" dirty="0">
                <a:latin typeface="Tahoma" panose="020B0604030504040204" pitchFamily="34" charset="0"/>
                <a:ea typeface="Tahoma" panose="020B0604030504040204" pitchFamily="34" charset="0"/>
                <a:cs typeface="Tahoma" panose="020B0604030504040204" pitchFamily="34" charset="0"/>
              </a:rPr>
              <a:t> </a:t>
            </a:r>
            <a:r>
              <a:rPr sz="1900" dirty="0" err="1">
                <a:latin typeface="Tahoma" panose="020B0604030504040204" pitchFamily="34" charset="0"/>
                <a:ea typeface="Tahoma" panose="020B0604030504040204" pitchFamily="34" charset="0"/>
                <a:cs typeface="Tahoma" panose="020B0604030504040204" pitchFamily="34" charset="0"/>
              </a:rPr>
              <a:t>νέους</a:t>
            </a:r>
            <a:r>
              <a:rPr sz="1900" dirty="0">
                <a:latin typeface="Tahoma" panose="020B0604030504040204" pitchFamily="34" charset="0"/>
                <a:ea typeface="Tahoma" panose="020B0604030504040204" pitchFamily="34" charset="0"/>
                <a:cs typeface="Tahoma" panose="020B0604030504040204" pitchFamily="34" charset="0"/>
              </a:rPr>
              <a:t> α</a:t>
            </a:r>
            <a:r>
              <a:rPr sz="1900" dirty="0" err="1">
                <a:latin typeface="Tahoma" panose="020B0604030504040204" pitchFamily="34" charset="0"/>
                <a:ea typeface="Tahoma" panose="020B0604030504040204" pitchFamily="34" charset="0"/>
                <a:cs typeface="Tahoma" panose="020B0604030504040204" pitchFamily="34" charset="0"/>
              </a:rPr>
              <a:t>νθρώ</a:t>
            </a:r>
            <a:r>
              <a:rPr sz="1900" dirty="0">
                <a:latin typeface="Tahoma" panose="020B0604030504040204" pitchFamily="34" charset="0"/>
                <a:ea typeface="Tahoma" panose="020B0604030504040204" pitchFamily="34" charset="0"/>
                <a:cs typeface="Tahoma" panose="020B0604030504040204" pitchFamily="34" charset="0"/>
              </a:rPr>
              <a:t>πους και υπεύθυνους λήψης αποφάσεων σε τοπικό, περιφερειακό, εθνικό και διακρατικό επίπεδο και/ή να συμβάλουν στον διάλογο της ΕΕ για τη νεολαία.</a:t>
            </a:r>
          </a:p>
        </p:txBody>
      </p:sp>
    </p:spTree>
    <p:extLst>
      <p:ext uri="{BB962C8B-B14F-4D97-AF65-F5344CB8AC3E}">
        <p14:creationId xmlns:p14="http://schemas.microsoft.com/office/powerpoint/2010/main" val="1728935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14" name="TextBox 3"/>
          <p:cNvSpPr txBox="1"/>
          <p:nvPr/>
        </p:nvSpPr>
        <p:spPr>
          <a:xfrm>
            <a:off x="4228743" y="631717"/>
            <a:ext cx="3351633"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15" name="TextBox 3"/>
          <p:cNvSpPr txBox="1"/>
          <p:nvPr/>
        </p:nvSpPr>
        <p:spPr>
          <a:xfrm>
            <a:off x="3213759" y="1185715"/>
            <a:ext cx="4997553"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pPr algn="ctr"/>
            <a:r>
              <a:rPr lang="el-GR" sz="2200" dirty="0"/>
              <a:t>Δραστηριότητες συμμετοχής των </a:t>
            </a:r>
            <a:r>
              <a:rPr lang="el-GR" sz="2200" dirty="0" smtClean="0"/>
              <a:t>νέων</a:t>
            </a:r>
            <a:endParaRPr lang="el-GR" sz="2200" dirty="0"/>
          </a:p>
        </p:txBody>
      </p:sp>
      <p:sp>
        <p:nvSpPr>
          <p:cNvPr id="6" name="Ποιος μπορεί να λάβει μέρος;…">
            <a:extLst>
              <a:ext uri="{FF2B5EF4-FFF2-40B4-BE49-F238E27FC236}">
                <a16:creationId xmlns:a16="http://schemas.microsoft.com/office/drawing/2014/main" id="{C2B2026F-6429-4EC0-A7AF-D759BB5DBA79}"/>
              </a:ext>
            </a:extLst>
          </p:cNvPr>
          <p:cNvSpPr txBox="1"/>
          <p:nvPr/>
        </p:nvSpPr>
        <p:spPr>
          <a:xfrm rot="21592714">
            <a:off x="1339611" y="2260577"/>
            <a:ext cx="9801355" cy="17055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2000" b="1" dirty="0" err="1">
                <a:latin typeface="Tahoma" panose="020B0604030504040204" pitchFamily="34" charset="0"/>
                <a:ea typeface="Tahoma" panose="020B0604030504040204" pitchFamily="34" charset="0"/>
                <a:cs typeface="Tahoma" panose="020B0604030504040204" pitchFamily="34" charset="0"/>
              </a:rPr>
              <a:t>Ποιος</a:t>
            </a:r>
            <a:r>
              <a:rPr sz="2000" b="1" dirty="0">
                <a:latin typeface="Tahoma" panose="020B0604030504040204" pitchFamily="34" charset="0"/>
                <a:ea typeface="Tahoma" panose="020B0604030504040204" pitchFamily="34" charset="0"/>
                <a:cs typeface="Tahoma" panose="020B0604030504040204" pitchFamily="34" charset="0"/>
              </a:rPr>
              <a:t> μπ</a:t>
            </a:r>
            <a:r>
              <a:rPr sz="2000" b="1" dirty="0" err="1">
                <a:latin typeface="Tahoma" panose="020B0604030504040204" pitchFamily="34" charset="0"/>
                <a:ea typeface="Tahoma" panose="020B0604030504040204" pitchFamily="34" charset="0"/>
                <a:cs typeface="Tahoma" panose="020B0604030504040204" pitchFamily="34" charset="0"/>
              </a:rPr>
              <a:t>ορεί</a:t>
            </a:r>
            <a:r>
              <a:rPr sz="2000" b="1" dirty="0">
                <a:latin typeface="Tahoma" panose="020B0604030504040204" pitchFamily="34" charset="0"/>
                <a:ea typeface="Tahoma" panose="020B0604030504040204" pitchFamily="34" charset="0"/>
                <a:cs typeface="Tahoma" panose="020B0604030504040204" pitchFamily="34" charset="0"/>
              </a:rPr>
              <a:t> να </a:t>
            </a:r>
            <a:r>
              <a:rPr sz="2000" b="1" dirty="0" err="1">
                <a:latin typeface="Tahoma" panose="020B0604030504040204" pitchFamily="34" charset="0"/>
                <a:ea typeface="Tahoma" panose="020B0604030504040204" pitchFamily="34" charset="0"/>
                <a:cs typeface="Tahoma" panose="020B0604030504040204" pitchFamily="34" charset="0"/>
              </a:rPr>
              <a:t>λά</a:t>
            </a:r>
            <a:r>
              <a:rPr sz="2000" b="1" dirty="0">
                <a:latin typeface="Tahoma" panose="020B0604030504040204" pitchFamily="34" charset="0"/>
                <a:ea typeface="Tahoma" panose="020B0604030504040204" pitchFamily="34" charset="0"/>
                <a:cs typeface="Tahoma" panose="020B0604030504040204" pitchFamily="34" charset="0"/>
              </a:rPr>
              <a:t>βει </a:t>
            </a:r>
            <a:r>
              <a:rPr sz="2000" b="1" dirty="0" smtClean="0">
                <a:latin typeface="Tahoma" panose="020B0604030504040204" pitchFamily="34" charset="0"/>
                <a:ea typeface="Tahoma" panose="020B0604030504040204" pitchFamily="34" charset="0"/>
                <a:cs typeface="Tahoma" panose="020B0604030504040204" pitchFamily="34" charset="0"/>
              </a:rPr>
              <a:t>μέρος</a:t>
            </a:r>
            <a:r>
              <a:rPr lang="el-GR" sz="2000" b="1" dirty="0" smtClean="0">
                <a:latin typeface="Tahoma" panose="020B0604030504040204" pitchFamily="34" charset="0"/>
                <a:ea typeface="Tahoma" panose="020B0604030504040204" pitchFamily="34" charset="0"/>
                <a:cs typeface="Tahoma" panose="020B0604030504040204" pitchFamily="34" charset="0"/>
              </a:rPr>
              <a:t>:</a:t>
            </a:r>
            <a:endParaRPr lang="el-GR"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Οργ</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ανισμοί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όπως:</a:t>
            </a:r>
            <a:r>
              <a:rPr lang="en-US"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ΜΚΟ</a:t>
            </a:r>
            <a:r>
              <a:rPr lang="en-US"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δημόσιο</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ι</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φορ</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είς</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κοινωνικ</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ές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επ</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ιχείρη</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σεις,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κερδοσκο</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πικ</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φορ</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είς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π</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ου</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δρ</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αστηριοποι</a:t>
            </a:r>
            <a:r>
              <a:rPr lang="el-G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ούνται</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στον</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τομέα της εταιρικής κοινωνικής ευθύνης·</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endParaRPr sz="2000" dirty="0">
              <a:solidFill>
                <a:srgbClr val="00496A"/>
              </a:solidFill>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Άτυπες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Ομάδες</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sym typeface="Roboto Bold"/>
              </a:rPr>
              <a:t>νέων</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 </a:t>
            </a:r>
            <a:r>
              <a:rPr sz="2000" dirty="0" err="1">
                <a:solidFill>
                  <a:srgbClr val="00496A"/>
                </a:solidFill>
                <a:latin typeface="Tahoma" panose="020B0604030504040204" pitchFamily="34" charset="0"/>
                <a:ea typeface="Tahoma" panose="020B0604030504040204" pitchFamily="34" charset="0"/>
                <a:cs typeface="Tahoma" panose="020B0604030504040204" pitchFamily="34" charset="0"/>
              </a:rPr>
              <a:t>ηλικί</a:t>
            </a:r>
            <a:r>
              <a:rPr sz="2000" dirty="0">
                <a:solidFill>
                  <a:srgbClr val="00496A"/>
                </a:solidFill>
                <a:latin typeface="Tahoma" panose="020B0604030504040204" pitchFamily="34" charset="0"/>
                <a:ea typeface="Tahoma" panose="020B0604030504040204" pitchFamily="34" charset="0"/>
                <a:cs typeface="Tahoma" panose="020B0604030504040204" pitchFamily="34" charset="0"/>
              </a:rPr>
              <a:t>ας 13-30 ετών</a:t>
            </a:r>
            <a:r>
              <a:rPr lang="el-GR" sz="2000" dirty="0">
                <a:solidFill>
                  <a:srgbClr val="00496A"/>
                </a:solidFill>
                <a:latin typeface="Tahoma" panose="020B0604030504040204" pitchFamily="34" charset="0"/>
                <a:ea typeface="Tahoma" panose="020B0604030504040204" pitchFamily="34" charset="0"/>
                <a:cs typeface="Tahoma" panose="020B0604030504040204" pitchFamily="34" charset="0"/>
              </a:rPr>
              <a:t>.</a:t>
            </a:r>
            <a:endParaRPr sz="2000" dirty="0">
              <a:solidFill>
                <a:srgbClr val="00496A"/>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66085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67" name="TextBox 3"/>
          <p:cNvSpPr txBox="1"/>
          <p:nvPr/>
        </p:nvSpPr>
        <p:spPr>
          <a:xfrm>
            <a:off x="3736535" y="1252938"/>
            <a:ext cx="4931977"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r>
              <a:rPr sz="2200" dirty="0" err="1">
                <a:latin typeface="Tahoma" panose="020B0604030504040204" pitchFamily="34" charset="0"/>
                <a:ea typeface="Tahoma" panose="020B0604030504040204" pitchFamily="34" charset="0"/>
                <a:cs typeface="Tahoma" panose="020B0604030504040204" pitchFamily="34" charset="0"/>
              </a:rPr>
              <a:t>Δρ</a:t>
            </a:r>
            <a:r>
              <a:rPr sz="2200" dirty="0">
                <a:latin typeface="Tahoma" panose="020B0604030504040204" pitchFamily="34" charset="0"/>
                <a:ea typeface="Tahoma" panose="020B0604030504040204" pitchFamily="34" charset="0"/>
                <a:cs typeface="Tahoma" panose="020B0604030504040204" pitchFamily="34" charset="0"/>
              </a:rPr>
              <a:t>αστηριότητες συμμετοχής των νέων</a:t>
            </a:r>
          </a:p>
        </p:txBody>
      </p:sp>
      <p:sp>
        <p:nvSpPr>
          <p:cNvPr id="268" name="TextBox 3"/>
          <p:cNvSpPr txBox="1"/>
          <p:nvPr/>
        </p:nvSpPr>
        <p:spPr>
          <a:xfrm>
            <a:off x="4511623" y="656052"/>
            <a:ext cx="3168752"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Tahoma" panose="020B0604030504040204" pitchFamily="34" charset="0"/>
                <a:ea typeface="Tahoma" panose="020B0604030504040204" pitchFamily="34" charset="0"/>
                <a:cs typeface="Tahoma" panose="020B0604030504040204" pitchFamily="34" charset="0"/>
              </a:rPr>
              <a:t>Βα</a:t>
            </a:r>
            <a:r>
              <a:rPr sz="3000" b="1" dirty="0" err="1">
                <a:latin typeface="Tahoma" panose="020B0604030504040204" pitchFamily="34" charset="0"/>
                <a:ea typeface="Tahoma" panose="020B0604030504040204" pitchFamily="34" charset="0"/>
                <a:cs typeface="Tahoma" panose="020B0604030504040204" pitchFamily="34" charset="0"/>
              </a:rPr>
              <a:t>σική</a:t>
            </a:r>
            <a:r>
              <a:rPr sz="3000" b="1" dirty="0">
                <a:latin typeface="Tahoma" panose="020B0604030504040204" pitchFamily="34" charset="0"/>
                <a:ea typeface="Tahoma" panose="020B0604030504040204" pitchFamily="34" charset="0"/>
                <a:cs typeface="Tahoma" panose="020B0604030504040204" pitchFamily="34" charset="0"/>
              </a:rPr>
              <a:t> </a:t>
            </a:r>
            <a:r>
              <a:rPr sz="3000" b="1" dirty="0" err="1">
                <a:latin typeface="Tahoma" panose="020B0604030504040204" pitchFamily="34" charset="0"/>
                <a:ea typeface="Tahoma" panose="020B0604030504040204" pitchFamily="34" charset="0"/>
                <a:cs typeface="Tahoma" panose="020B0604030504040204" pitchFamily="34" charset="0"/>
              </a:rPr>
              <a:t>Δράση</a:t>
            </a:r>
            <a:r>
              <a:rPr sz="3000" b="1" dirty="0">
                <a:latin typeface="Tahoma" panose="020B0604030504040204" pitchFamily="34" charset="0"/>
                <a:ea typeface="Tahoma" panose="020B0604030504040204" pitchFamily="34" charset="0"/>
                <a:cs typeface="Tahoma" panose="020B0604030504040204" pitchFamily="34" charset="0"/>
              </a:rPr>
              <a:t> 1</a:t>
            </a:r>
          </a:p>
        </p:txBody>
      </p:sp>
      <p:sp>
        <p:nvSpPr>
          <p:cNvPr id="269" name="Αριθμός συμμετεχόντων οργανισμών/ομάδων:…"/>
          <p:cNvSpPr txBox="1"/>
          <p:nvPr/>
        </p:nvSpPr>
        <p:spPr>
          <a:xfrm rot="21592714">
            <a:off x="1748202" y="2318531"/>
            <a:ext cx="8695597" cy="13593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2000" b="1" dirty="0" err="1">
                <a:latin typeface="Tahoma" panose="020B0604030504040204" pitchFamily="34" charset="0"/>
                <a:ea typeface="Tahoma" panose="020B0604030504040204" pitchFamily="34" charset="0"/>
                <a:cs typeface="Tahoma" panose="020B0604030504040204" pitchFamily="34" charset="0"/>
              </a:rPr>
              <a:t>Αριθμός</a:t>
            </a:r>
            <a:r>
              <a:rPr sz="2000" b="1" dirty="0">
                <a:latin typeface="Tahoma" panose="020B0604030504040204" pitchFamily="34" charset="0"/>
                <a:ea typeface="Tahoma" panose="020B0604030504040204" pitchFamily="34" charset="0"/>
                <a:cs typeface="Tahoma" panose="020B0604030504040204" pitchFamily="34" charset="0"/>
              </a:rPr>
              <a:t> </a:t>
            </a:r>
            <a:r>
              <a:rPr sz="2000" b="1" dirty="0" err="1">
                <a:latin typeface="Tahoma" panose="020B0604030504040204" pitchFamily="34" charset="0"/>
                <a:ea typeface="Tahoma" panose="020B0604030504040204" pitchFamily="34" charset="0"/>
                <a:cs typeface="Tahoma" panose="020B0604030504040204" pitchFamily="34" charset="0"/>
              </a:rPr>
              <a:t>συμμετεχόντων</a:t>
            </a:r>
            <a:r>
              <a:rPr sz="2000" b="1" dirty="0">
                <a:latin typeface="Tahoma" panose="020B0604030504040204" pitchFamily="34" charset="0"/>
                <a:ea typeface="Tahoma" panose="020B0604030504040204" pitchFamily="34" charset="0"/>
                <a:cs typeface="Tahoma" panose="020B0604030504040204" pitchFamily="34" charset="0"/>
              </a:rPr>
              <a:t> </a:t>
            </a:r>
            <a:r>
              <a:rPr sz="2000" b="1" dirty="0" err="1" smtClean="0">
                <a:latin typeface="Tahoma" panose="020B0604030504040204" pitchFamily="34" charset="0"/>
                <a:ea typeface="Tahoma" panose="020B0604030504040204" pitchFamily="34" charset="0"/>
                <a:cs typeface="Tahoma" panose="020B0604030504040204" pitchFamily="34" charset="0"/>
              </a:rPr>
              <a:t>οργ</a:t>
            </a:r>
            <a:r>
              <a:rPr sz="2000" b="1" dirty="0" smtClean="0">
                <a:latin typeface="Tahoma" panose="020B0604030504040204" pitchFamily="34" charset="0"/>
                <a:ea typeface="Tahoma" panose="020B0604030504040204" pitchFamily="34" charset="0"/>
                <a:cs typeface="Tahoma" panose="020B0604030504040204" pitchFamily="34" charset="0"/>
              </a:rPr>
              <a:t>ανισμών/ομάδων</a:t>
            </a:r>
            <a:r>
              <a:rPr lang="el-GR" sz="2000" b="1" dirty="0" smtClean="0">
                <a:latin typeface="Tahoma" panose="020B0604030504040204" pitchFamily="34" charset="0"/>
                <a:ea typeface="Tahoma" panose="020B0604030504040204" pitchFamily="34" charset="0"/>
                <a:cs typeface="Tahoma" panose="020B0604030504040204" pitchFamily="34" charset="0"/>
              </a:rPr>
              <a:t>:</a:t>
            </a:r>
            <a:endParaRPr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err="1">
                <a:latin typeface="Tahoma" panose="020B0604030504040204" pitchFamily="34" charset="0"/>
                <a:ea typeface="Tahoma" panose="020B0604030504040204" pitchFamily="34" charset="0"/>
                <a:cs typeface="Tahoma" panose="020B0604030504040204" pitchFamily="34" charset="0"/>
              </a:rPr>
              <a:t>Εθνικές</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δρ</a:t>
            </a:r>
            <a:r>
              <a:rPr sz="2000" dirty="0">
                <a:latin typeface="Tahoma" panose="020B0604030504040204" pitchFamily="34" charset="0"/>
                <a:ea typeface="Tahoma" panose="020B0604030504040204" pitchFamily="34" charset="0"/>
                <a:cs typeface="Tahoma" panose="020B0604030504040204" pitchFamily="34" charset="0"/>
              </a:rPr>
              <a:t>αστηριότητες: τουλάχιστον 1 οργανισμός</a:t>
            </a: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a:latin typeface="Tahoma" panose="020B0604030504040204" pitchFamily="34" charset="0"/>
                <a:ea typeface="Tahoma" panose="020B0604030504040204" pitchFamily="34" charset="0"/>
                <a:cs typeface="Tahoma" panose="020B0604030504040204" pitchFamily="34" charset="0"/>
              </a:rPr>
              <a:t>Δια</a:t>
            </a:r>
            <a:r>
              <a:rPr sz="2000" dirty="0" err="1">
                <a:latin typeface="Tahoma" panose="020B0604030504040204" pitchFamily="34" charset="0"/>
                <a:ea typeface="Tahoma" panose="020B0604030504040204" pitchFamily="34" charset="0"/>
                <a:cs typeface="Tahoma" panose="020B0604030504040204" pitchFamily="34" charset="0"/>
              </a:rPr>
              <a:t>κρ</a:t>
            </a:r>
            <a:r>
              <a:rPr sz="2000" dirty="0">
                <a:latin typeface="Tahoma" panose="020B0604030504040204" pitchFamily="34" charset="0"/>
                <a:ea typeface="Tahoma" panose="020B0604030504040204" pitchFamily="34" charset="0"/>
                <a:cs typeface="Tahoma" panose="020B0604030504040204" pitchFamily="34" charset="0"/>
              </a:rPr>
              <a:t>ατικές δραστηριότητες: τουλάχιστον 2 οργανισμοί από διαφορετικές χώρες</a:t>
            </a:r>
          </a:p>
        </p:txBody>
      </p:sp>
      <p:sp>
        <p:nvSpPr>
          <p:cNvPr id="270" name="Διάρκεια σχεδίου:…"/>
          <p:cNvSpPr txBox="1"/>
          <p:nvPr/>
        </p:nvSpPr>
        <p:spPr>
          <a:xfrm rot="21592714">
            <a:off x="1748201" y="4127762"/>
            <a:ext cx="8695597" cy="7053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457200">
              <a:spcBef>
                <a:spcPts val="300"/>
              </a:spcBef>
              <a:buClr>
                <a:srgbClr val="E87575"/>
              </a:buClr>
              <a:buFont typeface="Wingdings"/>
              <a:defRPr sz="4100">
                <a:solidFill>
                  <a:srgbClr val="00496A"/>
                </a:solidFill>
                <a:latin typeface="Roboto Medium"/>
                <a:ea typeface="Roboto Medium"/>
                <a:cs typeface="Roboto Medium"/>
                <a:sym typeface="Roboto Medium"/>
              </a:defRPr>
            </a:pPr>
            <a:r>
              <a:rPr sz="2000" b="1" dirty="0" err="1">
                <a:latin typeface="Tahoma" panose="020B0604030504040204" pitchFamily="34" charset="0"/>
                <a:ea typeface="Tahoma" panose="020B0604030504040204" pitchFamily="34" charset="0"/>
                <a:cs typeface="Tahoma" panose="020B0604030504040204" pitchFamily="34" charset="0"/>
              </a:rPr>
              <a:t>Διάρκει</a:t>
            </a:r>
            <a:r>
              <a:rPr sz="2000" b="1" dirty="0">
                <a:latin typeface="Tahoma" panose="020B0604030504040204" pitchFamily="34" charset="0"/>
                <a:ea typeface="Tahoma" panose="020B0604030504040204" pitchFamily="34" charset="0"/>
                <a:cs typeface="Tahoma" panose="020B0604030504040204" pitchFamily="34" charset="0"/>
              </a:rPr>
              <a:t>α </a:t>
            </a:r>
            <a:r>
              <a:rPr sz="2000" b="1" dirty="0" smtClean="0">
                <a:latin typeface="Tahoma" panose="020B0604030504040204" pitchFamily="34" charset="0"/>
                <a:ea typeface="Tahoma" panose="020B0604030504040204" pitchFamily="34" charset="0"/>
                <a:cs typeface="Tahoma" panose="020B0604030504040204" pitchFamily="34" charset="0"/>
              </a:rPr>
              <a:t>σχεδίου</a:t>
            </a:r>
            <a:endParaRPr sz="2000" b="1" dirty="0">
              <a:latin typeface="Tahoma" panose="020B0604030504040204" pitchFamily="34" charset="0"/>
              <a:ea typeface="Tahoma" panose="020B0604030504040204" pitchFamily="34" charset="0"/>
              <a:cs typeface="Tahoma" panose="020B0604030504040204" pitchFamily="34" charset="0"/>
            </a:endParaRPr>
          </a:p>
          <a:p>
            <a:pPr marL="304800" indent="-304800" defTabSz="457200">
              <a:spcBef>
                <a:spcPts val="300"/>
              </a:spcBef>
              <a:buClr>
                <a:srgbClr val="E87575"/>
              </a:buClr>
              <a:buSzPct val="138000"/>
              <a:buChar char="•"/>
              <a:defRPr sz="3700">
                <a:solidFill>
                  <a:srgbClr val="00496A"/>
                </a:solidFill>
                <a:latin typeface="Roboto Regular"/>
                <a:ea typeface="Roboto Regular"/>
                <a:cs typeface="Roboto Regular"/>
                <a:sym typeface="Roboto Regular"/>
              </a:defRPr>
            </a:pPr>
            <a:r>
              <a:rPr sz="2000" dirty="0">
                <a:latin typeface="Tahoma" panose="020B0604030504040204" pitchFamily="34" charset="0"/>
                <a:ea typeface="Tahoma" panose="020B0604030504040204" pitchFamily="34" charset="0"/>
                <a:cs typeface="Tahoma" panose="020B0604030504040204" pitchFamily="34" charset="0"/>
                <a:sym typeface="Roboto Bold"/>
              </a:rPr>
              <a:t>3-24</a:t>
            </a:r>
            <a:r>
              <a:rPr sz="2000" dirty="0">
                <a:latin typeface="Tahoma" panose="020B0604030504040204" pitchFamily="34" charset="0"/>
                <a:ea typeface="Tahoma" panose="020B0604030504040204" pitchFamily="34" charset="0"/>
                <a:cs typeface="Tahoma" panose="020B0604030504040204" pitchFamily="34" charset="0"/>
              </a:rPr>
              <a:t> </a:t>
            </a:r>
            <a:r>
              <a:rPr sz="2000" dirty="0" err="1">
                <a:latin typeface="Tahoma" panose="020B0604030504040204" pitchFamily="34" charset="0"/>
                <a:ea typeface="Tahoma" panose="020B0604030504040204" pitchFamily="34" charset="0"/>
                <a:cs typeface="Tahoma" panose="020B0604030504040204" pitchFamily="34" charset="0"/>
              </a:rPr>
              <a:t>μήνες</a:t>
            </a:r>
            <a:endParaRPr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65953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pic>
        <p:nvPicPr>
          <p:cNvPr id="279" name="Εικόνα 10" descr="Εικόνα 10"/>
          <p:cNvPicPr>
            <a:picLocks noChangeAspect="1"/>
          </p:cNvPicPr>
          <p:nvPr/>
        </p:nvPicPr>
        <p:blipFill>
          <a:blip r:embed="rId3"/>
          <a:srcRect/>
          <a:stretch>
            <a:fillRect/>
          </a:stretch>
        </p:blipFill>
        <p:spPr>
          <a:xfrm>
            <a:off x="493986" y="935421"/>
            <a:ext cx="5580015" cy="4782209"/>
          </a:xfrm>
          <a:prstGeom prst="rect">
            <a:avLst/>
          </a:prstGeom>
          <a:ln>
            <a:noFill/>
          </a:ln>
          <a:effectLst>
            <a:softEdge rad="112500"/>
          </a:effectLst>
        </p:spPr>
      </p:pic>
      <p:sp>
        <p:nvSpPr>
          <p:cNvPr id="281" name="TextBox 3"/>
          <p:cNvSpPr txBox="1"/>
          <p:nvPr/>
        </p:nvSpPr>
        <p:spPr>
          <a:xfrm>
            <a:off x="8453951" y="1200469"/>
            <a:ext cx="1528307"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4400">
                <a:solidFill>
                  <a:srgbClr val="C64E4F"/>
                </a:solidFill>
                <a:latin typeface="Roboto Bold"/>
                <a:ea typeface="Roboto Bold"/>
                <a:cs typeface="Roboto Bold"/>
                <a:sym typeface="Roboto Bold"/>
              </a:defRPr>
            </a:lvl1pPr>
          </a:lstStyle>
          <a:p>
            <a:r>
              <a:rPr sz="2200" dirty="0" err="1">
                <a:latin typeface="+mn-lt"/>
              </a:rPr>
              <a:t>DiscoverEU</a:t>
            </a:r>
            <a:endParaRPr sz="2200" dirty="0">
              <a:latin typeface="+mn-lt"/>
            </a:endParaRPr>
          </a:p>
        </p:txBody>
      </p:sp>
      <p:sp>
        <p:nvSpPr>
          <p:cNvPr id="282" name="TextBox 3"/>
          <p:cNvSpPr txBox="1"/>
          <p:nvPr/>
        </p:nvSpPr>
        <p:spPr>
          <a:xfrm>
            <a:off x="7638721" y="736293"/>
            <a:ext cx="3305912"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2860" rIns="22860">
            <a:spAutoFit/>
          </a:bodyPr>
          <a:lstStyle>
            <a:lvl1pPr defTabSz="914400">
              <a:defRPr sz="6000">
                <a:solidFill>
                  <a:srgbClr val="D97673"/>
                </a:solidFill>
                <a:latin typeface="Roboto Black"/>
                <a:ea typeface="Roboto Black"/>
                <a:cs typeface="Roboto Black"/>
                <a:sym typeface="Roboto Black"/>
              </a:defRPr>
            </a:lvl1pPr>
          </a:lstStyle>
          <a:p>
            <a:r>
              <a:rPr sz="3000" b="1" dirty="0">
                <a:latin typeface="+mn-lt"/>
              </a:rPr>
              <a:t>Βα</a:t>
            </a:r>
            <a:r>
              <a:rPr sz="3000" b="1" dirty="0" err="1">
                <a:latin typeface="+mn-lt"/>
              </a:rPr>
              <a:t>σική</a:t>
            </a:r>
            <a:r>
              <a:rPr sz="3000" b="1" dirty="0">
                <a:latin typeface="+mn-lt"/>
              </a:rPr>
              <a:t> </a:t>
            </a:r>
            <a:r>
              <a:rPr sz="3000" b="1" dirty="0" err="1">
                <a:latin typeface="+mn-lt"/>
              </a:rPr>
              <a:t>Δράση</a:t>
            </a:r>
            <a:r>
              <a:rPr sz="3000" b="1" dirty="0">
                <a:latin typeface="+mn-lt"/>
              </a:rPr>
              <a:t> 1</a:t>
            </a:r>
          </a:p>
        </p:txBody>
      </p:sp>
      <p:sp>
        <p:nvSpPr>
          <p:cNvPr id="283" name="Τι είναι το DiscoverEU;…"/>
          <p:cNvSpPr txBox="1"/>
          <p:nvPr/>
        </p:nvSpPr>
        <p:spPr>
          <a:xfrm rot="21592714">
            <a:off x="6391309" y="2100785"/>
            <a:ext cx="4959747" cy="2205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just" defTabSz="457200">
              <a:spcBef>
                <a:spcPts val="300"/>
              </a:spcBef>
              <a:buClr>
                <a:srgbClr val="E87575"/>
              </a:buClr>
              <a:buFont typeface="Wingdings"/>
              <a:defRPr sz="3700">
                <a:solidFill>
                  <a:srgbClr val="00496A"/>
                </a:solidFill>
                <a:latin typeface="Roboto Regular"/>
                <a:ea typeface="Roboto Regular"/>
                <a:cs typeface="Roboto Regular"/>
                <a:sym typeface="Roboto Regular"/>
              </a:defRPr>
            </a:pPr>
            <a:r>
              <a:rPr sz="2000" dirty="0" err="1" smtClean="0">
                <a:latin typeface="Tahoma" panose="020B0604030504040204" pitchFamily="34" charset="0"/>
                <a:ea typeface="Tahoma" panose="020B0604030504040204" pitchFamily="34" charset="0"/>
                <a:cs typeface="Tahoma" panose="020B0604030504040204" pitchFamily="34" charset="0"/>
              </a:rPr>
              <a:t>Πρωτο</a:t>
            </a:r>
            <a:r>
              <a:rPr sz="2000" dirty="0" smtClean="0">
                <a:latin typeface="Tahoma" panose="020B0604030504040204" pitchFamily="34" charset="0"/>
                <a:ea typeface="Tahoma" panose="020B0604030504040204" pitchFamily="34" charset="0"/>
                <a:cs typeface="Tahoma" panose="020B0604030504040204" pitchFamily="34" charset="0"/>
              </a:rPr>
              <a:t>βουλία </a:t>
            </a:r>
            <a:r>
              <a:rPr sz="2000" dirty="0">
                <a:latin typeface="Tahoma" panose="020B0604030504040204" pitchFamily="34" charset="0"/>
                <a:ea typeface="Tahoma" panose="020B0604030504040204" pitchFamily="34" charset="0"/>
                <a:cs typeface="Tahoma" panose="020B0604030504040204" pitchFamily="34" charset="0"/>
              </a:rPr>
              <a:t>της Ευρωπαϊκής Ένωσης που δίνει τη δυνατότητα σε νέους 18 ετών να ανακαλύψουν την πολυμορφία της Ευρώπης μέσα από μαθησιακές εμπειρίες, να μάθουν για την ευρωπαϊκή πολιτιστική κληρονομιά και ιστορία και να συναντήσουν άτομα απ΄όλη την ήπειρο.</a:t>
            </a:r>
          </a:p>
        </p:txBody>
      </p:sp>
    </p:spTree>
    <p:extLst>
      <p:ext uri="{BB962C8B-B14F-4D97-AF65-F5344CB8AC3E}">
        <p14:creationId xmlns:p14="http://schemas.microsoft.com/office/powerpoint/2010/main" val="10252251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 name="Title 1"/>
          <p:cNvSpPr>
            <a:spLocks noGrp="1"/>
          </p:cNvSpPr>
          <p:nvPr>
            <p:ph type="title"/>
          </p:nvPr>
        </p:nvSpPr>
        <p:spPr>
          <a:xfrm>
            <a:off x="4507623" y="554313"/>
            <a:ext cx="3176752" cy="307536"/>
          </a:xfrm>
        </p:spPr>
        <p:txBody>
          <a:bodyPr>
            <a:normAutofit fontScale="90000"/>
          </a:bodyPr>
          <a:lstStyle/>
          <a:p>
            <a:r>
              <a:rPr lang="el-GR" sz="3000" b="1" dirty="0" smtClean="0">
                <a:solidFill>
                  <a:srgbClr val="D97673"/>
                </a:solidFill>
                <a:latin typeface="+mn-lt"/>
                <a:ea typeface="Roboto Black"/>
                <a:cs typeface="Roboto Black"/>
                <a:sym typeface="Roboto Black"/>
              </a:rPr>
              <a:t/>
            </a:r>
            <a:br>
              <a:rPr lang="el-GR" sz="3000" b="1" dirty="0" smtClean="0">
                <a:solidFill>
                  <a:srgbClr val="D97673"/>
                </a:solidFill>
                <a:latin typeface="+mn-lt"/>
                <a:ea typeface="Roboto Black"/>
                <a:cs typeface="Roboto Black"/>
                <a:sym typeface="Roboto Black"/>
              </a:rPr>
            </a:br>
            <a:r>
              <a:rPr lang="el-GR" sz="3000" b="1" dirty="0">
                <a:solidFill>
                  <a:srgbClr val="D97673"/>
                </a:solidFill>
                <a:latin typeface="+mn-lt"/>
                <a:ea typeface="Roboto Black"/>
                <a:cs typeface="Roboto Black"/>
                <a:sym typeface="Roboto Black"/>
              </a:rPr>
              <a:t/>
            </a:r>
            <a:br>
              <a:rPr lang="el-GR" sz="3000" b="1" dirty="0">
                <a:solidFill>
                  <a:srgbClr val="D97673"/>
                </a:solidFill>
                <a:latin typeface="+mn-lt"/>
                <a:ea typeface="Roboto Black"/>
                <a:cs typeface="Roboto Black"/>
                <a:sym typeface="Roboto Black"/>
              </a:rPr>
            </a:br>
            <a:r>
              <a:rPr lang="el-GR" sz="3000" b="1" dirty="0" smtClean="0">
                <a:solidFill>
                  <a:srgbClr val="D97673"/>
                </a:solidFill>
                <a:latin typeface="+mn-lt"/>
                <a:ea typeface="Roboto Black"/>
                <a:cs typeface="Roboto Black"/>
                <a:sym typeface="Roboto Black"/>
              </a:rPr>
              <a:t>Βασική </a:t>
            </a:r>
            <a:r>
              <a:rPr lang="el-GR" sz="3000" b="1" dirty="0">
                <a:solidFill>
                  <a:srgbClr val="D97673"/>
                </a:solidFill>
                <a:latin typeface="+mn-lt"/>
                <a:ea typeface="Roboto Black"/>
                <a:cs typeface="Roboto Black"/>
                <a:sym typeface="Roboto Black"/>
              </a:rPr>
              <a:t>Δράση 2</a:t>
            </a:r>
            <a:r>
              <a:rPr lang="el-GR" b="1" dirty="0">
                <a:latin typeface="Tahoma" panose="020B0604030504040204" pitchFamily="34" charset="0"/>
                <a:ea typeface="Tahoma" panose="020B0604030504040204" pitchFamily="34" charset="0"/>
                <a:cs typeface="Tahoma" panose="020B0604030504040204" pitchFamily="34" charset="0"/>
              </a:rPr>
              <a:t/>
            </a:r>
            <a:br>
              <a:rPr lang="el-GR" b="1" dirty="0">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3" name="Content Placeholder 2"/>
          <p:cNvSpPr>
            <a:spLocks noGrp="1"/>
          </p:cNvSpPr>
          <p:nvPr>
            <p:ph sz="half" idx="1"/>
          </p:nvPr>
        </p:nvSpPr>
        <p:spPr>
          <a:xfrm>
            <a:off x="838200" y="1065336"/>
            <a:ext cx="5181600" cy="4351338"/>
          </a:xfrm>
        </p:spPr>
        <p:txBody>
          <a:bodyPr>
            <a:normAutofit fontScale="25000" lnSpcReduction="20000"/>
          </a:bodyPr>
          <a:lstStyle/>
          <a:p>
            <a:pPr marL="0" indent="0">
              <a:spcBef>
                <a:spcPts val="600"/>
              </a:spcBef>
              <a:buClr>
                <a:srgbClr val="E87575"/>
              </a:buClr>
              <a:buNone/>
              <a:defRPr sz="3700">
                <a:solidFill>
                  <a:srgbClr val="00496A"/>
                </a:solidFill>
                <a:latin typeface="Roboto Regular"/>
                <a:ea typeface="Roboto Regular"/>
                <a:cs typeface="Roboto Regular"/>
                <a:sym typeface="Roboto Regular"/>
              </a:defRPr>
            </a:pPr>
            <a:r>
              <a:rPr lang="el-GR" sz="7600" dirty="0">
                <a:latin typeface="Tahoma" panose="020B0604030504040204" pitchFamily="34" charset="0"/>
                <a:ea typeface="Tahoma" panose="020B0604030504040204" pitchFamily="34" charset="0"/>
                <a:cs typeface="Tahoma" panose="020B0604030504040204" pitchFamily="34" charset="0"/>
              </a:rPr>
              <a:t>Οι </a:t>
            </a:r>
            <a:r>
              <a:rPr lang="el-GR" sz="7600" b="1" dirty="0">
                <a:latin typeface="Tahoma" panose="020B0604030504040204" pitchFamily="34" charset="0"/>
                <a:ea typeface="Tahoma" panose="020B0604030504040204" pitchFamily="34" charset="0"/>
                <a:cs typeface="Tahoma" panose="020B0604030504040204" pitchFamily="34" charset="0"/>
              </a:rPr>
              <a:t>Συμπράξεις Συνεργασίας </a:t>
            </a:r>
            <a:r>
              <a:rPr lang="el-GR" sz="7600" dirty="0">
                <a:latin typeface="Tahoma" panose="020B0604030504040204" pitchFamily="34" charset="0"/>
                <a:ea typeface="Tahoma" panose="020B0604030504040204" pitchFamily="34" charset="0"/>
                <a:cs typeface="Tahoma" panose="020B0604030504040204" pitchFamily="34" charset="0"/>
              </a:rPr>
              <a:t>αποσκοπούν:</a:t>
            </a:r>
          </a:p>
          <a:p>
            <a:pPr marL="609600" indent="-609600">
              <a:lnSpc>
                <a:spcPct val="120000"/>
              </a:lnSpc>
              <a:spcBef>
                <a:spcPts val="600"/>
              </a:spcBef>
              <a:buClr>
                <a:srgbClr val="E87575"/>
              </a:buClr>
              <a:buSzPct val="138000"/>
              <a:defRPr sz="3700">
                <a:solidFill>
                  <a:srgbClr val="00496A"/>
                </a:solidFill>
                <a:latin typeface="Roboto Regular"/>
                <a:ea typeface="Roboto Regular"/>
                <a:cs typeface="Roboto Regular"/>
                <a:sym typeface="Roboto Regular"/>
              </a:defRPr>
            </a:pPr>
            <a:r>
              <a:rPr lang="el-GR" sz="7600" dirty="0">
                <a:latin typeface="Tahoma" panose="020B0604030504040204" pitchFamily="34" charset="0"/>
                <a:ea typeface="Tahoma" panose="020B0604030504040204" pitchFamily="34" charset="0"/>
                <a:cs typeface="Tahoma" panose="020B0604030504040204" pitchFamily="34" charset="0"/>
              </a:rPr>
              <a:t>στην ενίσχυση της ποιότητας της εργασίας, των δραστηριοτήτων και των πρακτικών των συμμετεχόντων οργανισμών και ιδρυμάτων, με άνοιγμα σε νέους φορείς, που κατά κανόνα δεν περιλαμβάνονται σε έναν τομέα</a:t>
            </a:r>
          </a:p>
          <a:p>
            <a:pPr marL="609600" indent="-609600">
              <a:lnSpc>
                <a:spcPct val="120000"/>
              </a:lnSpc>
              <a:spcBef>
                <a:spcPts val="600"/>
              </a:spcBef>
              <a:buClr>
                <a:srgbClr val="E87575"/>
              </a:buClr>
              <a:buSzPct val="138000"/>
              <a:defRPr sz="3700">
                <a:solidFill>
                  <a:srgbClr val="00496A"/>
                </a:solidFill>
                <a:latin typeface="Roboto Regular"/>
                <a:ea typeface="Roboto Regular"/>
                <a:cs typeface="Roboto Regular"/>
                <a:sym typeface="Roboto Regular"/>
              </a:defRPr>
            </a:pPr>
            <a:r>
              <a:rPr lang="el-GR" sz="7600" dirty="0">
                <a:latin typeface="Tahoma" panose="020B0604030504040204" pitchFamily="34" charset="0"/>
                <a:ea typeface="Tahoma" panose="020B0604030504040204" pitchFamily="34" charset="0"/>
                <a:cs typeface="Tahoma" panose="020B0604030504040204" pitchFamily="34" charset="0"/>
              </a:rPr>
              <a:t>στην οικοδόμηση ικανότητας των οργανισμών</a:t>
            </a:r>
          </a:p>
          <a:p>
            <a:pPr marL="609600" indent="-609600">
              <a:lnSpc>
                <a:spcPct val="120000"/>
              </a:lnSpc>
              <a:spcBef>
                <a:spcPts val="600"/>
              </a:spcBef>
              <a:buClr>
                <a:srgbClr val="E87575"/>
              </a:buClr>
              <a:buSzPct val="138000"/>
              <a:defRPr sz="3700">
                <a:solidFill>
                  <a:srgbClr val="00496A"/>
                </a:solidFill>
                <a:latin typeface="Roboto Regular"/>
                <a:ea typeface="Roboto Regular"/>
                <a:cs typeface="Roboto Regular"/>
                <a:sym typeface="Roboto Regular"/>
              </a:defRPr>
            </a:pPr>
            <a:r>
              <a:rPr lang="el-GR" sz="7600" dirty="0">
                <a:latin typeface="Tahoma" panose="020B0604030504040204" pitchFamily="34" charset="0"/>
                <a:ea typeface="Tahoma" panose="020B0604030504040204" pitchFamily="34" charset="0"/>
                <a:cs typeface="Tahoma" panose="020B0604030504040204" pitchFamily="34" charset="0"/>
              </a:rPr>
              <a:t>στην εκπλήρωση κοινών αναγκών και προτεραιοτήτων στους τομείς της Εκπαίδευσης, της Κατάρτισης, της Νεολαίας και του Αθλητισμού</a:t>
            </a:r>
          </a:p>
          <a:p>
            <a:pPr marL="609600" indent="-609600">
              <a:lnSpc>
                <a:spcPct val="120000"/>
              </a:lnSpc>
              <a:spcBef>
                <a:spcPts val="600"/>
              </a:spcBef>
              <a:buClr>
                <a:srgbClr val="E87575"/>
              </a:buClr>
              <a:buSzPct val="138000"/>
              <a:defRPr sz="3700">
                <a:solidFill>
                  <a:srgbClr val="00496A"/>
                </a:solidFill>
                <a:latin typeface="Roboto Regular"/>
                <a:ea typeface="Roboto Regular"/>
                <a:cs typeface="Roboto Regular"/>
                <a:sym typeface="Roboto Regular"/>
              </a:defRPr>
            </a:pPr>
            <a:r>
              <a:rPr lang="el-GR" sz="7600" dirty="0">
                <a:latin typeface="Tahoma" panose="020B0604030504040204" pitchFamily="34" charset="0"/>
                <a:ea typeface="Tahoma" panose="020B0604030504040204" pitchFamily="34" charset="0"/>
                <a:cs typeface="Tahoma" panose="020B0604030504040204" pitchFamily="34" charset="0"/>
              </a:rPr>
              <a:t>στη διευκόλυνση του μετασχηματισμού και της αλλαγής</a:t>
            </a:r>
          </a:p>
          <a:p>
            <a:pPr marL="0" indent="0">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Content Placeholder 3"/>
          <p:cNvSpPr>
            <a:spLocks noGrp="1"/>
          </p:cNvSpPr>
          <p:nvPr>
            <p:ph sz="half" idx="2"/>
          </p:nvPr>
        </p:nvSpPr>
        <p:spPr>
          <a:xfrm>
            <a:off x="6095999" y="960235"/>
            <a:ext cx="5465379" cy="4351338"/>
          </a:xfrm>
        </p:spPr>
        <p:txBody>
          <a:bodyPr>
            <a:normAutofit fontScale="25000" lnSpcReduction="20000"/>
          </a:bodyPr>
          <a:lstStyle/>
          <a:p>
            <a:pPr marL="0" indent="0">
              <a:lnSpc>
                <a:spcPct val="120000"/>
              </a:lnSpc>
              <a:buNone/>
            </a:pP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Οι </a:t>
            </a:r>
            <a:r>
              <a:rPr lang="el-GR" sz="7600" b="1" dirty="0">
                <a:solidFill>
                  <a:srgbClr val="00496A"/>
                </a:solidFill>
                <a:latin typeface="Tahoma" panose="020B0604030504040204" pitchFamily="34" charset="0"/>
                <a:ea typeface="Tahoma" panose="020B0604030504040204" pitchFamily="34" charset="0"/>
                <a:cs typeface="Tahoma" panose="020B0604030504040204" pitchFamily="34" charset="0"/>
              </a:rPr>
              <a:t>Συμπράξεις Μικρής Κλίμακας </a:t>
            </a: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αποσκοπούν:</a:t>
            </a:r>
          </a:p>
          <a:p>
            <a:pPr marL="304800" indent="-304800" defTabSz="457200">
              <a:lnSpc>
                <a:spcPct val="120000"/>
              </a:lnSpc>
              <a:spcBef>
                <a:spcPts val="850"/>
              </a:spcBef>
              <a:buClr>
                <a:srgbClr val="E87575"/>
              </a:buClr>
              <a:buSzPct val="138000"/>
              <a:defRPr sz="3700">
                <a:solidFill>
                  <a:srgbClr val="00496A"/>
                </a:solidFill>
                <a:latin typeface="Roboto Regular"/>
                <a:ea typeface="Roboto Regular"/>
                <a:cs typeface="Roboto Regular"/>
                <a:sym typeface="Roboto Regular"/>
              </a:defRPr>
            </a:pP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στην προσέλκυση και διεύρυνση της πρόσβασης σε νεοεισερχόμενους, λιγότερο έμπειρους οργανισμούς και σε φορείς μικρής κλίμακας στο πρόγραμμα</a:t>
            </a:r>
          </a:p>
          <a:p>
            <a:pPr marL="304800" indent="-304800" defTabSz="457200">
              <a:lnSpc>
                <a:spcPct val="120000"/>
              </a:lnSpc>
              <a:spcBef>
                <a:spcPts val="850"/>
              </a:spcBef>
              <a:buClr>
                <a:srgbClr val="E87575"/>
              </a:buClr>
              <a:buSzPct val="138000"/>
              <a:defRPr sz="3700">
                <a:solidFill>
                  <a:srgbClr val="00496A"/>
                </a:solidFill>
                <a:latin typeface="Roboto Regular"/>
                <a:ea typeface="Roboto Regular"/>
                <a:cs typeface="Roboto Regular"/>
                <a:sym typeface="Roboto Regular"/>
              </a:defRPr>
            </a:pP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στη στήριξη της ένταξης ομάδων-στόχων με λιγότερες ευκαιρίες</a:t>
            </a:r>
          </a:p>
          <a:p>
            <a:pPr marL="304800" indent="-304800" defTabSz="457200">
              <a:lnSpc>
                <a:spcPct val="120000"/>
              </a:lnSpc>
              <a:spcBef>
                <a:spcPts val="850"/>
              </a:spcBef>
              <a:buClr>
                <a:srgbClr val="E87575"/>
              </a:buClr>
              <a:buSzPct val="138000"/>
              <a:defRPr sz="3700">
                <a:solidFill>
                  <a:srgbClr val="00496A"/>
                </a:solidFill>
                <a:latin typeface="Roboto Regular"/>
                <a:ea typeface="Roboto Regular"/>
                <a:cs typeface="Roboto Regular"/>
                <a:sym typeface="Roboto Regular"/>
              </a:defRPr>
            </a:pP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στη στήριξη της ενεργού συμμετοχής των Ευρωπαίων πολιτών στα κοινά και αναγωγή της ευρωπαϊκής διάστασης στο τοπικό </a:t>
            </a:r>
            <a:r>
              <a:rPr lang="el-GR" sz="7600" dirty="0" smtClean="0">
                <a:solidFill>
                  <a:srgbClr val="00496A"/>
                </a:solidFill>
                <a:latin typeface="Tahoma" panose="020B0604030504040204" pitchFamily="34" charset="0"/>
                <a:ea typeface="Tahoma" panose="020B0604030504040204" pitchFamily="34" charset="0"/>
                <a:cs typeface="Tahoma" panose="020B0604030504040204" pitchFamily="34" charset="0"/>
              </a:rPr>
              <a:t>επίπεδο</a:t>
            </a:r>
            <a:endPar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endParaRPr>
          </a:p>
          <a:p>
            <a:pPr marL="0" indent="0" algn="just" defTabSz="457200">
              <a:lnSpc>
                <a:spcPct val="120000"/>
              </a:lnSpc>
              <a:spcBef>
                <a:spcPts val="850"/>
              </a:spcBef>
              <a:buNone/>
              <a:defRPr sz="3700">
                <a:solidFill>
                  <a:srgbClr val="00496A"/>
                </a:solidFill>
                <a:latin typeface="Roboto Regular"/>
                <a:ea typeface="Roboto Regular"/>
                <a:cs typeface="Roboto Regular"/>
                <a:sym typeface="Roboto Regular"/>
              </a:defRPr>
            </a:pPr>
            <a:r>
              <a:rPr lang="el-GR" sz="7600" dirty="0">
                <a:solidFill>
                  <a:srgbClr val="00496A"/>
                </a:solidFill>
                <a:latin typeface="Tahoma" panose="020B0604030504040204" pitchFamily="34" charset="0"/>
                <a:ea typeface="Tahoma" panose="020B0604030504040204" pitchFamily="34" charset="0"/>
                <a:cs typeface="Tahoma" panose="020B0604030504040204" pitchFamily="34" charset="0"/>
              </a:rPr>
              <a:t>Οι βασικοί στόχοι των Συμπράξεων Συνεργασίας ισχύουν και για τις Συμπράξεις Μικρής Κλίμακας, κατ’ αναλογία προς το εύρος και το μέγεθος κάθε σχεδίου.</a:t>
            </a:r>
          </a:p>
          <a:p>
            <a:endParaRPr lang="en-US" dirty="0"/>
          </a:p>
        </p:txBody>
      </p:sp>
    </p:spTree>
    <p:extLst>
      <p:ext uri="{BB962C8B-B14F-4D97-AF65-F5344CB8AC3E}">
        <p14:creationId xmlns:p14="http://schemas.microsoft.com/office/powerpoint/2010/main" val="13118398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8" y="0"/>
            <a:ext cx="12191144" cy="6857615"/>
            <a:chOff x="0" y="0"/>
            <a:chExt cx="20104100" cy="11308715"/>
          </a:xfrm>
        </p:grpSpPr>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p:nvPr/>
          </p:nvSpPr>
          <p:spPr>
            <a:xfrm>
              <a:off x="9003603" y="5458063"/>
              <a:ext cx="1724025" cy="1623695"/>
            </a:xfrm>
            <a:custGeom>
              <a:avLst/>
              <a:gdLst/>
              <a:ahLst/>
              <a:cxnLst/>
              <a:rect l="l" t="t" r="r" b="b"/>
              <a:pathLst>
                <a:path w="1724025" h="1623695">
                  <a:moveTo>
                    <a:pt x="1723818" y="1623564"/>
                  </a:moveTo>
                  <a:lnTo>
                    <a:pt x="1712382" y="1575569"/>
                  </a:lnTo>
                  <a:lnTo>
                    <a:pt x="1699865" y="1528002"/>
                  </a:lnTo>
                  <a:lnTo>
                    <a:pt x="1686281" y="1480879"/>
                  </a:lnTo>
                  <a:lnTo>
                    <a:pt x="1671645" y="1434211"/>
                  </a:lnTo>
                  <a:lnTo>
                    <a:pt x="1655969" y="1388014"/>
                  </a:lnTo>
                  <a:lnTo>
                    <a:pt x="1639267" y="1342300"/>
                  </a:lnTo>
                  <a:lnTo>
                    <a:pt x="1621554" y="1297084"/>
                  </a:lnTo>
                  <a:lnTo>
                    <a:pt x="1602842" y="1252379"/>
                  </a:lnTo>
                  <a:lnTo>
                    <a:pt x="1583146" y="1208199"/>
                  </a:lnTo>
                  <a:lnTo>
                    <a:pt x="1562480" y="1164558"/>
                  </a:lnTo>
                  <a:lnTo>
                    <a:pt x="1540857" y="1121469"/>
                  </a:lnTo>
                  <a:lnTo>
                    <a:pt x="1518290" y="1078946"/>
                  </a:lnTo>
                  <a:lnTo>
                    <a:pt x="1494794" y="1037003"/>
                  </a:lnTo>
                  <a:lnTo>
                    <a:pt x="1470383" y="995654"/>
                  </a:lnTo>
                  <a:lnTo>
                    <a:pt x="1445070" y="954912"/>
                  </a:lnTo>
                  <a:lnTo>
                    <a:pt x="1418868" y="914792"/>
                  </a:lnTo>
                  <a:lnTo>
                    <a:pt x="1391792" y="875306"/>
                  </a:lnTo>
                  <a:lnTo>
                    <a:pt x="1363855" y="836469"/>
                  </a:lnTo>
                  <a:lnTo>
                    <a:pt x="1335072" y="798294"/>
                  </a:lnTo>
                  <a:lnTo>
                    <a:pt x="1305455" y="760795"/>
                  </a:lnTo>
                  <a:lnTo>
                    <a:pt x="1275019" y="723986"/>
                  </a:lnTo>
                  <a:lnTo>
                    <a:pt x="1243777" y="687881"/>
                  </a:lnTo>
                  <a:lnTo>
                    <a:pt x="1211743" y="652493"/>
                  </a:lnTo>
                  <a:lnTo>
                    <a:pt x="1178930" y="617836"/>
                  </a:lnTo>
                  <a:lnTo>
                    <a:pt x="1145354" y="583923"/>
                  </a:lnTo>
                  <a:lnTo>
                    <a:pt x="1111026" y="550770"/>
                  </a:lnTo>
                  <a:lnTo>
                    <a:pt x="1075961" y="518388"/>
                  </a:lnTo>
                  <a:lnTo>
                    <a:pt x="1040174" y="486792"/>
                  </a:lnTo>
                  <a:lnTo>
                    <a:pt x="1003676" y="455996"/>
                  </a:lnTo>
                  <a:lnTo>
                    <a:pt x="966483" y="426014"/>
                  </a:lnTo>
                  <a:lnTo>
                    <a:pt x="928607" y="396858"/>
                  </a:lnTo>
                  <a:lnTo>
                    <a:pt x="890064" y="368544"/>
                  </a:lnTo>
                  <a:lnTo>
                    <a:pt x="850866" y="341084"/>
                  </a:lnTo>
                  <a:lnTo>
                    <a:pt x="811026" y="314493"/>
                  </a:lnTo>
                  <a:lnTo>
                    <a:pt x="770560" y="288783"/>
                  </a:lnTo>
                  <a:lnTo>
                    <a:pt x="729481" y="263970"/>
                  </a:lnTo>
                  <a:lnTo>
                    <a:pt x="687801" y="240066"/>
                  </a:lnTo>
                  <a:lnTo>
                    <a:pt x="645536" y="217086"/>
                  </a:lnTo>
                  <a:lnTo>
                    <a:pt x="602699" y="195042"/>
                  </a:lnTo>
                  <a:lnTo>
                    <a:pt x="559303" y="173949"/>
                  </a:lnTo>
                  <a:lnTo>
                    <a:pt x="515363" y="153821"/>
                  </a:lnTo>
                  <a:lnTo>
                    <a:pt x="470892" y="134671"/>
                  </a:lnTo>
                  <a:lnTo>
                    <a:pt x="425903" y="116513"/>
                  </a:lnTo>
                  <a:lnTo>
                    <a:pt x="380411" y="99361"/>
                  </a:lnTo>
                  <a:lnTo>
                    <a:pt x="334429" y="83229"/>
                  </a:lnTo>
                  <a:lnTo>
                    <a:pt x="287972" y="68129"/>
                  </a:lnTo>
                  <a:lnTo>
                    <a:pt x="241052" y="54077"/>
                  </a:lnTo>
                  <a:lnTo>
                    <a:pt x="193683" y="41085"/>
                  </a:lnTo>
                  <a:lnTo>
                    <a:pt x="145880" y="29168"/>
                  </a:lnTo>
                  <a:lnTo>
                    <a:pt x="97656" y="18338"/>
                  </a:lnTo>
                  <a:lnTo>
                    <a:pt x="49025" y="8611"/>
                  </a:lnTo>
                  <a:lnTo>
                    <a:pt x="0" y="0"/>
                  </a:lnTo>
                </a:path>
              </a:pathLst>
            </a:custGeom>
            <a:ln w="402242">
              <a:solidFill>
                <a:srgbClr val="14ACE4"/>
              </a:solidFill>
            </a:ln>
          </p:spPr>
          <p:txBody>
            <a:bodyPr wrap="square" lIns="0" tIns="0" rIns="0" bIns="0" rtlCol="0"/>
            <a:lstStyle/>
            <a:p>
              <a:endParaRPr sz="1092"/>
            </a:p>
          </p:txBody>
        </p:sp>
        <p:sp>
          <p:nvSpPr>
            <p:cNvPr id="5" name="object 5"/>
            <p:cNvSpPr/>
            <p:nvPr/>
          </p:nvSpPr>
          <p:spPr>
            <a:xfrm>
              <a:off x="9118889" y="6170972"/>
              <a:ext cx="856615" cy="2232660"/>
            </a:xfrm>
            <a:custGeom>
              <a:avLst/>
              <a:gdLst/>
              <a:ahLst/>
              <a:cxnLst/>
              <a:rect l="l" t="t" r="r" b="b"/>
              <a:pathLst>
                <a:path w="856615" h="2232659">
                  <a:moveTo>
                    <a:pt x="789122" y="2232635"/>
                  </a:moveTo>
                  <a:lnTo>
                    <a:pt x="800934" y="2184732"/>
                  </a:lnTo>
                  <a:lnTo>
                    <a:pt x="811588" y="2136715"/>
                  </a:lnTo>
                  <a:lnTo>
                    <a:pt x="821092" y="2088603"/>
                  </a:lnTo>
                  <a:lnTo>
                    <a:pt x="829450" y="2040414"/>
                  </a:lnTo>
                  <a:lnTo>
                    <a:pt x="836668" y="1992167"/>
                  </a:lnTo>
                  <a:lnTo>
                    <a:pt x="842754" y="1943881"/>
                  </a:lnTo>
                  <a:lnTo>
                    <a:pt x="847712" y="1895573"/>
                  </a:lnTo>
                  <a:lnTo>
                    <a:pt x="851548" y="1847263"/>
                  </a:lnTo>
                  <a:lnTo>
                    <a:pt x="854269" y="1798968"/>
                  </a:lnTo>
                  <a:lnTo>
                    <a:pt x="855880" y="1750708"/>
                  </a:lnTo>
                  <a:lnTo>
                    <a:pt x="856387" y="1702501"/>
                  </a:lnTo>
                  <a:lnTo>
                    <a:pt x="855797" y="1654365"/>
                  </a:lnTo>
                  <a:lnTo>
                    <a:pt x="854114" y="1606320"/>
                  </a:lnTo>
                  <a:lnTo>
                    <a:pt x="851346" y="1558382"/>
                  </a:lnTo>
                  <a:lnTo>
                    <a:pt x="847497" y="1510572"/>
                  </a:lnTo>
                  <a:lnTo>
                    <a:pt x="842575" y="1462907"/>
                  </a:lnTo>
                  <a:lnTo>
                    <a:pt x="836584" y="1415406"/>
                  </a:lnTo>
                  <a:lnTo>
                    <a:pt x="829531" y="1368088"/>
                  </a:lnTo>
                  <a:lnTo>
                    <a:pt x="821421" y="1320970"/>
                  </a:lnTo>
                  <a:lnTo>
                    <a:pt x="812262" y="1274072"/>
                  </a:lnTo>
                  <a:lnTo>
                    <a:pt x="802057" y="1227413"/>
                  </a:lnTo>
                  <a:lnTo>
                    <a:pt x="790814" y="1181009"/>
                  </a:lnTo>
                  <a:lnTo>
                    <a:pt x="778539" y="1134881"/>
                  </a:lnTo>
                  <a:lnTo>
                    <a:pt x="765237" y="1089046"/>
                  </a:lnTo>
                  <a:lnTo>
                    <a:pt x="750914" y="1043523"/>
                  </a:lnTo>
                  <a:lnTo>
                    <a:pt x="735576" y="998331"/>
                  </a:lnTo>
                  <a:lnTo>
                    <a:pt x="719229" y="953488"/>
                  </a:lnTo>
                  <a:lnTo>
                    <a:pt x="701880" y="909012"/>
                  </a:lnTo>
                  <a:lnTo>
                    <a:pt x="683533" y="864923"/>
                  </a:lnTo>
                  <a:lnTo>
                    <a:pt x="664195" y="821238"/>
                  </a:lnTo>
                  <a:lnTo>
                    <a:pt x="643872" y="777976"/>
                  </a:lnTo>
                  <a:lnTo>
                    <a:pt x="622569" y="735156"/>
                  </a:lnTo>
                  <a:lnTo>
                    <a:pt x="600293" y="692796"/>
                  </a:lnTo>
                  <a:lnTo>
                    <a:pt x="577050" y="650915"/>
                  </a:lnTo>
                  <a:lnTo>
                    <a:pt x="552846" y="609531"/>
                  </a:lnTo>
                  <a:lnTo>
                    <a:pt x="527685" y="568662"/>
                  </a:lnTo>
                  <a:lnTo>
                    <a:pt x="501575" y="528328"/>
                  </a:lnTo>
                  <a:lnTo>
                    <a:pt x="474522" y="488546"/>
                  </a:lnTo>
                  <a:lnTo>
                    <a:pt x="446530" y="449336"/>
                  </a:lnTo>
                  <a:lnTo>
                    <a:pt x="417607" y="410715"/>
                  </a:lnTo>
                  <a:lnTo>
                    <a:pt x="387758" y="372702"/>
                  </a:lnTo>
                  <a:lnTo>
                    <a:pt x="356988" y="335317"/>
                  </a:lnTo>
                  <a:lnTo>
                    <a:pt x="325305" y="298576"/>
                  </a:lnTo>
                  <a:lnTo>
                    <a:pt x="292714" y="262499"/>
                  </a:lnTo>
                  <a:lnTo>
                    <a:pt x="259220" y="227104"/>
                  </a:lnTo>
                  <a:lnTo>
                    <a:pt x="224830" y="192410"/>
                  </a:lnTo>
                  <a:lnTo>
                    <a:pt x="189550" y="158436"/>
                  </a:lnTo>
                  <a:lnTo>
                    <a:pt x="153385" y="125199"/>
                  </a:lnTo>
                  <a:lnTo>
                    <a:pt x="116341" y="92718"/>
                  </a:lnTo>
                  <a:lnTo>
                    <a:pt x="78425" y="61013"/>
                  </a:lnTo>
                  <a:lnTo>
                    <a:pt x="39643" y="30100"/>
                  </a:lnTo>
                  <a:lnTo>
                    <a:pt x="0" y="0"/>
                  </a:lnTo>
                </a:path>
              </a:pathLst>
            </a:custGeom>
            <a:ln w="402242">
              <a:solidFill>
                <a:srgbClr val="14ACE4"/>
              </a:solidFill>
            </a:ln>
          </p:spPr>
          <p:txBody>
            <a:bodyPr wrap="square" lIns="0" tIns="0" rIns="0" bIns="0" rtlCol="0"/>
            <a:lstStyle/>
            <a:p>
              <a:endParaRPr sz="1092"/>
            </a:p>
          </p:txBody>
        </p:sp>
        <p:sp>
          <p:nvSpPr>
            <p:cNvPr id="6" name="object 6"/>
            <p:cNvSpPr/>
            <p:nvPr/>
          </p:nvSpPr>
          <p:spPr>
            <a:xfrm>
              <a:off x="13119391" y="6919496"/>
              <a:ext cx="6974840" cy="2471420"/>
            </a:xfrm>
            <a:custGeom>
              <a:avLst/>
              <a:gdLst/>
              <a:ahLst/>
              <a:cxnLst/>
              <a:rect l="l" t="t" r="r" b="b"/>
              <a:pathLst>
                <a:path w="6974840" h="2471420">
                  <a:moveTo>
                    <a:pt x="6974813" y="0"/>
                  </a:moveTo>
                  <a:lnTo>
                    <a:pt x="0" y="0"/>
                  </a:lnTo>
                  <a:lnTo>
                    <a:pt x="0" y="2471422"/>
                  </a:lnTo>
                  <a:lnTo>
                    <a:pt x="6974813" y="2471422"/>
                  </a:lnTo>
                  <a:lnTo>
                    <a:pt x="6974813" y="0"/>
                  </a:lnTo>
                  <a:close/>
                </a:path>
              </a:pathLst>
            </a:custGeom>
            <a:solidFill>
              <a:srgbClr val="FFFFFF"/>
            </a:solidFill>
          </p:spPr>
          <p:txBody>
            <a:bodyPr wrap="square" lIns="0" tIns="0" rIns="0" bIns="0" rtlCol="0"/>
            <a:lstStyle/>
            <a:p>
              <a:endParaRPr sz="1092"/>
            </a:p>
          </p:txBody>
        </p:sp>
        <p:pic>
          <p:nvPicPr>
            <p:cNvPr id="7" name="object 7"/>
            <p:cNvPicPr/>
            <p:nvPr/>
          </p:nvPicPr>
          <p:blipFill>
            <a:blip r:embed="rId3" cstate="print"/>
            <a:stretch>
              <a:fillRect/>
            </a:stretch>
          </p:blipFill>
          <p:spPr>
            <a:xfrm>
              <a:off x="15727688" y="7841604"/>
              <a:ext cx="219060" cy="225846"/>
            </a:xfrm>
            <a:prstGeom prst="rect">
              <a:avLst/>
            </a:prstGeom>
          </p:spPr>
        </p:pic>
        <p:pic>
          <p:nvPicPr>
            <p:cNvPr id="8" name="object 8"/>
            <p:cNvPicPr/>
            <p:nvPr/>
          </p:nvPicPr>
          <p:blipFill>
            <a:blip r:embed="rId4" cstate="print"/>
            <a:stretch>
              <a:fillRect/>
            </a:stretch>
          </p:blipFill>
          <p:spPr>
            <a:xfrm>
              <a:off x="15484554" y="7840703"/>
              <a:ext cx="206799" cy="226830"/>
            </a:xfrm>
            <a:prstGeom prst="rect">
              <a:avLst/>
            </a:prstGeom>
          </p:spPr>
        </p:pic>
        <p:pic>
          <p:nvPicPr>
            <p:cNvPr id="9" name="object 9"/>
            <p:cNvPicPr/>
            <p:nvPr/>
          </p:nvPicPr>
          <p:blipFill>
            <a:blip r:embed="rId5" cstate="print"/>
            <a:stretch>
              <a:fillRect/>
            </a:stretch>
          </p:blipFill>
          <p:spPr>
            <a:xfrm>
              <a:off x="15898468" y="7530147"/>
              <a:ext cx="206381" cy="227082"/>
            </a:xfrm>
            <a:prstGeom prst="rect">
              <a:avLst/>
            </a:prstGeom>
          </p:spPr>
        </p:pic>
        <p:pic>
          <p:nvPicPr>
            <p:cNvPr id="10" name="object 10"/>
            <p:cNvPicPr/>
            <p:nvPr/>
          </p:nvPicPr>
          <p:blipFill>
            <a:blip r:embed="rId6" cstate="print"/>
            <a:stretch>
              <a:fillRect/>
            </a:stretch>
          </p:blipFill>
          <p:spPr>
            <a:xfrm>
              <a:off x="16875638" y="7529362"/>
              <a:ext cx="195015" cy="231202"/>
            </a:xfrm>
            <a:prstGeom prst="rect">
              <a:avLst/>
            </a:prstGeom>
          </p:spPr>
        </p:pic>
        <p:pic>
          <p:nvPicPr>
            <p:cNvPr id="11" name="object 11"/>
            <p:cNvPicPr/>
            <p:nvPr/>
          </p:nvPicPr>
          <p:blipFill>
            <a:blip r:embed="rId7" cstate="print"/>
            <a:stretch>
              <a:fillRect/>
            </a:stretch>
          </p:blipFill>
          <p:spPr>
            <a:xfrm>
              <a:off x="17117384" y="8151845"/>
              <a:ext cx="174340" cy="225940"/>
            </a:xfrm>
            <a:prstGeom prst="rect">
              <a:avLst/>
            </a:prstGeom>
          </p:spPr>
        </p:pic>
        <p:pic>
          <p:nvPicPr>
            <p:cNvPr id="12" name="object 12"/>
            <p:cNvPicPr/>
            <p:nvPr/>
          </p:nvPicPr>
          <p:blipFill>
            <a:blip r:embed="rId8" cstate="print"/>
            <a:stretch>
              <a:fillRect/>
            </a:stretch>
          </p:blipFill>
          <p:spPr>
            <a:xfrm>
              <a:off x="15940247" y="8151731"/>
              <a:ext cx="174654" cy="226391"/>
            </a:xfrm>
            <a:prstGeom prst="rect">
              <a:avLst/>
            </a:prstGeom>
          </p:spPr>
        </p:pic>
        <p:pic>
          <p:nvPicPr>
            <p:cNvPr id="13" name="object 13"/>
            <p:cNvPicPr/>
            <p:nvPr/>
          </p:nvPicPr>
          <p:blipFill>
            <a:blip r:embed="rId9" cstate="print"/>
            <a:stretch>
              <a:fillRect/>
            </a:stretch>
          </p:blipFill>
          <p:spPr>
            <a:xfrm>
              <a:off x="16668497" y="7530827"/>
              <a:ext cx="187847" cy="226307"/>
            </a:xfrm>
            <a:prstGeom prst="rect">
              <a:avLst/>
            </a:prstGeom>
          </p:spPr>
        </p:pic>
        <p:pic>
          <p:nvPicPr>
            <p:cNvPr id="14" name="object 14"/>
            <p:cNvPicPr/>
            <p:nvPr/>
          </p:nvPicPr>
          <p:blipFill>
            <a:blip r:embed="rId10" cstate="print"/>
            <a:stretch>
              <a:fillRect/>
            </a:stretch>
          </p:blipFill>
          <p:spPr>
            <a:xfrm>
              <a:off x="16141707" y="7531634"/>
              <a:ext cx="173083" cy="225438"/>
            </a:xfrm>
            <a:prstGeom prst="rect">
              <a:avLst/>
            </a:prstGeom>
          </p:spPr>
        </p:pic>
        <p:sp>
          <p:nvSpPr>
            <p:cNvPr id="15" name="object 15"/>
            <p:cNvSpPr/>
            <p:nvPr/>
          </p:nvSpPr>
          <p:spPr>
            <a:xfrm>
              <a:off x="17643233" y="7485832"/>
              <a:ext cx="30480" cy="942975"/>
            </a:xfrm>
            <a:custGeom>
              <a:avLst/>
              <a:gdLst/>
              <a:ahLst/>
              <a:cxnLst/>
              <a:rect l="l" t="t" r="r" b="b"/>
              <a:pathLst>
                <a:path w="30480" h="942975">
                  <a:moveTo>
                    <a:pt x="12206" y="0"/>
                  </a:moveTo>
                  <a:lnTo>
                    <a:pt x="5222" y="2086"/>
                  </a:lnTo>
                  <a:lnTo>
                    <a:pt x="1281" y="8059"/>
                  </a:lnTo>
                  <a:lnTo>
                    <a:pt x="0" y="18211"/>
                  </a:lnTo>
                  <a:lnTo>
                    <a:pt x="0" y="471799"/>
                  </a:lnTo>
                  <a:lnTo>
                    <a:pt x="104" y="936790"/>
                  </a:lnTo>
                  <a:lnTo>
                    <a:pt x="732" y="939932"/>
                  </a:lnTo>
                  <a:lnTo>
                    <a:pt x="11308" y="940769"/>
                  </a:lnTo>
                  <a:lnTo>
                    <a:pt x="19161" y="942895"/>
                  </a:lnTo>
                  <a:lnTo>
                    <a:pt x="29946" y="935848"/>
                  </a:lnTo>
                  <a:lnTo>
                    <a:pt x="26910" y="929387"/>
                  </a:lnTo>
                  <a:lnTo>
                    <a:pt x="27538" y="924529"/>
                  </a:lnTo>
                  <a:lnTo>
                    <a:pt x="27538" y="20734"/>
                  </a:lnTo>
                  <a:lnTo>
                    <a:pt x="27329" y="4159"/>
                  </a:lnTo>
                  <a:lnTo>
                    <a:pt x="25863" y="2369"/>
                  </a:lnTo>
                  <a:lnTo>
                    <a:pt x="22617" y="1510"/>
                  </a:lnTo>
                  <a:lnTo>
                    <a:pt x="12206" y="0"/>
                  </a:lnTo>
                  <a:close/>
                </a:path>
              </a:pathLst>
            </a:custGeom>
            <a:solidFill>
              <a:srgbClr val="1F4592"/>
            </a:solidFill>
          </p:spPr>
          <p:txBody>
            <a:bodyPr wrap="square" lIns="0" tIns="0" rIns="0" bIns="0" rtlCol="0"/>
            <a:lstStyle/>
            <a:p>
              <a:endParaRPr sz="1092"/>
            </a:p>
          </p:txBody>
        </p:sp>
        <p:sp>
          <p:nvSpPr>
            <p:cNvPr id="16" name="object 16"/>
            <p:cNvSpPr/>
            <p:nvPr/>
          </p:nvSpPr>
          <p:spPr>
            <a:xfrm>
              <a:off x="15315449" y="7531572"/>
              <a:ext cx="151765" cy="226060"/>
            </a:xfrm>
            <a:custGeom>
              <a:avLst/>
              <a:gdLst/>
              <a:ahLst/>
              <a:cxnLst/>
              <a:rect l="l" t="t" r="r" b="b"/>
              <a:pathLst>
                <a:path w="151765" h="226059">
                  <a:moveTo>
                    <a:pt x="148581" y="0"/>
                  </a:moveTo>
                  <a:lnTo>
                    <a:pt x="837" y="0"/>
                  </a:lnTo>
                  <a:lnTo>
                    <a:pt x="104" y="942"/>
                  </a:lnTo>
                  <a:lnTo>
                    <a:pt x="0" y="113755"/>
                  </a:lnTo>
                  <a:lnTo>
                    <a:pt x="0" y="209815"/>
                  </a:lnTo>
                  <a:lnTo>
                    <a:pt x="209" y="225417"/>
                  </a:lnTo>
                  <a:lnTo>
                    <a:pt x="124079" y="225427"/>
                  </a:lnTo>
                  <a:lnTo>
                    <a:pt x="141278" y="225558"/>
                  </a:lnTo>
                  <a:lnTo>
                    <a:pt x="149210" y="223586"/>
                  </a:lnTo>
                  <a:lnTo>
                    <a:pt x="151409" y="215513"/>
                  </a:lnTo>
                  <a:lnTo>
                    <a:pt x="151409" y="197344"/>
                  </a:lnTo>
                  <a:lnTo>
                    <a:pt x="55181" y="179408"/>
                  </a:lnTo>
                  <a:lnTo>
                    <a:pt x="54553" y="159775"/>
                  </a:lnTo>
                  <a:lnTo>
                    <a:pt x="55286" y="151859"/>
                  </a:lnTo>
                  <a:lnTo>
                    <a:pt x="53820" y="134592"/>
                  </a:lnTo>
                  <a:lnTo>
                    <a:pt x="58322" y="132540"/>
                  </a:lnTo>
                  <a:lnTo>
                    <a:pt x="76723" y="133023"/>
                  </a:lnTo>
                  <a:lnTo>
                    <a:pt x="127661" y="132739"/>
                  </a:lnTo>
                  <a:lnTo>
                    <a:pt x="136579" y="129812"/>
                  </a:lnTo>
                  <a:lnTo>
                    <a:pt x="138567" y="120171"/>
                  </a:lnTo>
                  <a:lnTo>
                    <a:pt x="138425" y="99850"/>
                  </a:lnTo>
                  <a:lnTo>
                    <a:pt x="138529" y="87588"/>
                  </a:lnTo>
                  <a:lnTo>
                    <a:pt x="137482" y="86751"/>
                  </a:lnTo>
                  <a:lnTo>
                    <a:pt x="124708" y="86552"/>
                  </a:lnTo>
                  <a:lnTo>
                    <a:pt x="54658" y="86342"/>
                  </a:lnTo>
                  <a:lnTo>
                    <a:pt x="54749" y="55415"/>
                  </a:lnTo>
                  <a:lnTo>
                    <a:pt x="56464" y="48433"/>
                  </a:lnTo>
                  <a:lnTo>
                    <a:pt x="63244" y="46727"/>
                  </a:lnTo>
                  <a:lnTo>
                    <a:pt x="107941" y="46604"/>
                  </a:lnTo>
                  <a:lnTo>
                    <a:pt x="146068" y="46961"/>
                  </a:lnTo>
                  <a:lnTo>
                    <a:pt x="149733" y="43475"/>
                  </a:lnTo>
                  <a:lnTo>
                    <a:pt x="148895" y="28669"/>
                  </a:lnTo>
                  <a:lnTo>
                    <a:pt x="149210" y="22470"/>
                  </a:lnTo>
                  <a:lnTo>
                    <a:pt x="149000" y="680"/>
                  </a:lnTo>
                  <a:lnTo>
                    <a:pt x="148581" y="0"/>
                  </a:lnTo>
                  <a:close/>
                </a:path>
              </a:pathLst>
            </a:custGeom>
            <a:solidFill>
              <a:srgbClr val="284C97"/>
            </a:solidFill>
          </p:spPr>
          <p:txBody>
            <a:bodyPr wrap="square" lIns="0" tIns="0" rIns="0" bIns="0" rtlCol="0"/>
            <a:lstStyle/>
            <a:p>
              <a:endParaRPr sz="1092"/>
            </a:p>
          </p:txBody>
        </p:sp>
        <p:pic>
          <p:nvPicPr>
            <p:cNvPr id="17" name="object 17"/>
            <p:cNvPicPr/>
            <p:nvPr/>
          </p:nvPicPr>
          <p:blipFill>
            <a:blip r:embed="rId11" cstate="print"/>
            <a:stretch>
              <a:fillRect/>
            </a:stretch>
          </p:blipFill>
          <p:spPr>
            <a:xfrm>
              <a:off x="16368297" y="8151964"/>
              <a:ext cx="151202" cy="225827"/>
            </a:xfrm>
            <a:prstGeom prst="rect">
              <a:avLst/>
            </a:prstGeom>
          </p:spPr>
        </p:pic>
        <p:pic>
          <p:nvPicPr>
            <p:cNvPr id="18" name="object 18"/>
            <p:cNvPicPr/>
            <p:nvPr/>
          </p:nvPicPr>
          <p:blipFill>
            <a:blip r:embed="rId12" cstate="print"/>
            <a:stretch>
              <a:fillRect/>
            </a:stretch>
          </p:blipFill>
          <p:spPr>
            <a:xfrm>
              <a:off x="15969566" y="7841630"/>
              <a:ext cx="207218" cy="226040"/>
            </a:xfrm>
            <a:prstGeom prst="rect">
              <a:avLst/>
            </a:prstGeom>
          </p:spPr>
        </p:pic>
        <p:sp>
          <p:nvSpPr>
            <p:cNvPr id="19" name="object 19"/>
            <p:cNvSpPr/>
            <p:nvPr/>
          </p:nvSpPr>
          <p:spPr>
            <a:xfrm>
              <a:off x="15294299" y="8151929"/>
              <a:ext cx="206375" cy="226060"/>
            </a:xfrm>
            <a:custGeom>
              <a:avLst/>
              <a:gdLst/>
              <a:ahLst/>
              <a:cxnLst/>
              <a:rect l="l" t="t" r="r" b="b"/>
              <a:pathLst>
                <a:path w="206375" h="226059">
                  <a:moveTo>
                    <a:pt x="203648" y="225396"/>
                  </a:moveTo>
                  <a:lnTo>
                    <a:pt x="189418" y="225396"/>
                  </a:lnTo>
                  <a:lnTo>
                    <a:pt x="203030" y="225982"/>
                  </a:lnTo>
                  <a:lnTo>
                    <a:pt x="203648" y="225396"/>
                  </a:lnTo>
                  <a:close/>
                </a:path>
                <a:path w="206375" h="226059">
                  <a:moveTo>
                    <a:pt x="190566" y="174985"/>
                  </a:moveTo>
                  <a:lnTo>
                    <a:pt x="126378" y="174985"/>
                  </a:lnTo>
                  <a:lnTo>
                    <a:pt x="133673" y="176286"/>
                  </a:lnTo>
                  <a:lnTo>
                    <a:pt x="136983" y="182839"/>
                  </a:lnTo>
                  <a:lnTo>
                    <a:pt x="141147" y="198496"/>
                  </a:lnTo>
                  <a:lnTo>
                    <a:pt x="146742" y="216703"/>
                  </a:lnTo>
                  <a:lnTo>
                    <a:pt x="151827" y="224271"/>
                  </a:lnTo>
                  <a:lnTo>
                    <a:pt x="160525" y="225732"/>
                  </a:lnTo>
                  <a:lnTo>
                    <a:pt x="183135" y="225605"/>
                  </a:lnTo>
                  <a:lnTo>
                    <a:pt x="189418" y="225396"/>
                  </a:lnTo>
                  <a:lnTo>
                    <a:pt x="203648" y="225396"/>
                  </a:lnTo>
                  <a:lnTo>
                    <a:pt x="206067" y="223103"/>
                  </a:lnTo>
                  <a:lnTo>
                    <a:pt x="203763" y="215595"/>
                  </a:lnTo>
                  <a:lnTo>
                    <a:pt x="201250" y="207595"/>
                  </a:lnTo>
                  <a:lnTo>
                    <a:pt x="190566" y="174985"/>
                  </a:lnTo>
                  <a:close/>
                </a:path>
                <a:path w="206375" h="226059">
                  <a:moveTo>
                    <a:pt x="96960" y="0"/>
                  </a:moveTo>
                  <a:lnTo>
                    <a:pt x="50111" y="63170"/>
                  </a:lnTo>
                  <a:lnTo>
                    <a:pt x="7748" y="196747"/>
                  </a:lnTo>
                  <a:lnTo>
                    <a:pt x="5758" y="203156"/>
                  </a:lnTo>
                  <a:lnTo>
                    <a:pt x="3560" y="209532"/>
                  </a:lnTo>
                  <a:lnTo>
                    <a:pt x="1780" y="216014"/>
                  </a:lnTo>
                  <a:lnTo>
                    <a:pt x="0" y="222286"/>
                  </a:lnTo>
                  <a:lnTo>
                    <a:pt x="2303" y="225658"/>
                  </a:lnTo>
                  <a:lnTo>
                    <a:pt x="52982" y="225375"/>
                  </a:lnTo>
                  <a:lnTo>
                    <a:pt x="68374" y="177094"/>
                  </a:lnTo>
                  <a:lnTo>
                    <a:pt x="71202" y="174895"/>
                  </a:lnTo>
                  <a:lnTo>
                    <a:pt x="190537" y="174895"/>
                  </a:lnTo>
                  <a:lnTo>
                    <a:pt x="177204" y="134198"/>
                  </a:lnTo>
                  <a:lnTo>
                    <a:pt x="104276" y="134198"/>
                  </a:lnTo>
                  <a:lnTo>
                    <a:pt x="95519" y="133985"/>
                  </a:lnTo>
                  <a:lnTo>
                    <a:pt x="79683" y="133294"/>
                  </a:lnTo>
                  <a:lnTo>
                    <a:pt x="82091" y="127462"/>
                  </a:lnTo>
                  <a:lnTo>
                    <a:pt x="86316" y="111282"/>
                  </a:lnTo>
                  <a:lnTo>
                    <a:pt x="89552" y="99129"/>
                  </a:lnTo>
                  <a:lnTo>
                    <a:pt x="96122" y="74845"/>
                  </a:lnTo>
                  <a:lnTo>
                    <a:pt x="97483" y="70008"/>
                  </a:lnTo>
                  <a:lnTo>
                    <a:pt x="98949" y="65212"/>
                  </a:lnTo>
                  <a:lnTo>
                    <a:pt x="100311" y="60396"/>
                  </a:lnTo>
                  <a:lnTo>
                    <a:pt x="152969" y="60396"/>
                  </a:lnTo>
                  <a:lnTo>
                    <a:pt x="147726" y="44470"/>
                  </a:lnTo>
                  <a:lnTo>
                    <a:pt x="135314" y="8408"/>
                  </a:lnTo>
                  <a:lnTo>
                    <a:pt x="112771" y="73"/>
                  </a:lnTo>
                  <a:lnTo>
                    <a:pt x="96960" y="0"/>
                  </a:lnTo>
                  <a:close/>
                </a:path>
                <a:path w="206375" h="226059">
                  <a:moveTo>
                    <a:pt x="39665" y="225581"/>
                  </a:moveTo>
                  <a:lnTo>
                    <a:pt x="16725" y="225581"/>
                  </a:lnTo>
                  <a:lnTo>
                    <a:pt x="31918" y="225645"/>
                  </a:lnTo>
                  <a:lnTo>
                    <a:pt x="39665" y="225581"/>
                  </a:lnTo>
                  <a:close/>
                </a:path>
                <a:path w="206375" h="226059">
                  <a:moveTo>
                    <a:pt x="124763" y="174995"/>
                  </a:moveTo>
                  <a:lnTo>
                    <a:pt x="101855" y="174995"/>
                  </a:lnTo>
                  <a:lnTo>
                    <a:pt x="110258" y="175083"/>
                  </a:lnTo>
                  <a:lnTo>
                    <a:pt x="124763" y="174995"/>
                  </a:lnTo>
                  <a:close/>
                </a:path>
                <a:path w="206375" h="226059">
                  <a:moveTo>
                    <a:pt x="190537" y="174895"/>
                  </a:moveTo>
                  <a:lnTo>
                    <a:pt x="71202" y="174895"/>
                  </a:lnTo>
                  <a:lnTo>
                    <a:pt x="76646" y="174999"/>
                  </a:lnTo>
                  <a:lnTo>
                    <a:pt x="85049" y="175070"/>
                  </a:lnTo>
                  <a:lnTo>
                    <a:pt x="124763" y="174995"/>
                  </a:lnTo>
                  <a:lnTo>
                    <a:pt x="190566" y="174985"/>
                  </a:lnTo>
                  <a:close/>
                </a:path>
                <a:path w="206375" h="226059">
                  <a:moveTo>
                    <a:pt x="152969" y="60396"/>
                  </a:moveTo>
                  <a:lnTo>
                    <a:pt x="100311" y="60396"/>
                  </a:lnTo>
                  <a:lnTo>
                    <a:pt x="103242" y="60427"/>
                  </a:lnTo>
                  <a:lnTo>
                    <a:pt x="122509" y="132655"/>
                  </a:lnTo>
                  <a:lnTo>
                    <a:pt x="113250" y="133876"/>
                  </a:lnTo>
                  <a:lnTo>
                    <a:pt x="104276" y="134198"/>
                  </a:lnTo>
                  <a:lnTo>
                    <a:pt x="177204" y="134198"/>
                  </a:lnTo>
                  <a:lnTo>
                    <a:pt x="164574" y="95647"/>
                  </a:lnTo>
                  <a:lnTo>
                    <a:pt x="152969" y="60396"/>
                  </a:lnTo>
                  <a:close/>
                </a:path>
              </a:pathLst>
            </a:custGeom>
            <a:solidFill>
              <a:srgbClr val="21AFE5"/>
            </a:solidFill>
          </p:spPr>
          <p:txBody>
            <a:bodyPr wrap="square" lIns="0" tIns="0" rIns="0" bIns="0" rtlCol="0"/>
            <a:lstStyle/>
            <a:p>
              <a:endParaRPr sz="1092"/>
            </a:p>
          </p:txBody>
        </p:sp>
        <p:sp>
          <p:nvSpPr>
            <p:cNvPr id="20" name="object 20"/>
            <p:cNvSpPr/>
            <p:nvPr/>
          </p:nvSpPr>
          <p:spPr>
            <a:xfrm>
              <a:off x="16338560" y="7531414"/>
              <a:ext cx="206375" cy="226060"/>
            </a:xfrm>
            <a:custGeom>
              <a:avLst/>
              <a:gdLst/>
              <a:ahLst/>
              <a:cxnLst/>
              <a:rect l="l" t="t" r="r" b="b"/>
              <a:pathLst>
                <a:path w="206375" h="226059">
                  <a:moveTo>
                    <a:pt x="51164" y="225481"/>
                  </a:moveTo>
                  <a:lnTo>
                    <a:pt x="34954" y="225481"/>
                  </a:lnTo>
                  <a:lnTo>
                    <a:pt x="42511" y="225647"/>
                  </a:lnTo>
                  <a:lnTo>
                    <a:pt x="50469" y="225961"/>
                  </a:lnTo>
                  <a:lnTo>
                    <a:pt x="51164" y="225481"/>
                  </a:lnTo>
                  <a:close/>
                </a:path>
                <a:path w="206375" h="226059">
                  <a:moveTo>
                    <a:pt x="108373" y="0"/>
                  </a:moveTo>
                  <a:lnTo>
                    <a:pt x="68016" y="8762"/>
                  </a:lnTo>
                  <a:lnTo>
                    <a:pt x="27014" y="136655"/>
                  </a:lnTo>
                  <a:lnTo>
                    <a:pt x="14874" y="175209"/>
                  </a:lnTo>
                  <a:lnTo>
                    <a:pt x="3036" y="213637"/>
                  </a:lnTo>
                  <a:lnTo>
                    <a:pt x="0" y="223804"/>
                  </a:lnTo>
                  <a:lnTo>
                    <a:pt x="1465" y="225228"/>
                  </a:lnTo>
                  <a:lnTo>
                    <a:pt x="12146" y="225490"/>
                  </a:lnTo>
                  <a:lnTo>
                    <a:pt x="19762" y="225562"/>
                  </a:lnTo>
                  <a:lnTo>
                    <a:pt x="51173" y="225475"/>
                  </a:lnTo>
                  <a:lnTo>
                    <a:pt x="55076" y="222778"/>
                  </a:lnTo>
                  <a:lnTo>
                    <a:pt x="57275" y="215071"/>
                  </a:lnTo>
                  <a:lnTo>
                    <a:pt x="59551" y="207415"/>
                  </a:lnTo>
                  <a:lnTo>
                    <a:pt x="61974" y="199797"/>
                  </a:lnTo>
                  <a:lnTo>
                    <a:pt x="64299" y="192160"/>
                  </a:lnTo>
                  <a:lnTo>
                    <a:pt x="66280" y="184444"/>
                  </a:lnTo>
                  <a:lnTo>
                    <a:pt x="67956" y="176790"/>
                  </a:lnTo>
                  <a:lnTo>
                    <a:pt x="71934" y="174664"/>
                  </a:lnTo>
                  <a:lnTo>
                    <a:pt x="128306" y="174664"/>
                  </a:lnTo>
                  <a:lnTo>
                    <a:pt x="133189" y="174465"/>
                  </a:lnTo>
                  <a:lnTo>
                    <a:pt x="190628" y="174465"/>
                  </a:lnTo>
                  <a:lnTo>
                    <a:pt x="177382" y="134132"/>
                  </a:lnTo>
                  <a:lnTo>
                    <a:pt x="80835" y="134132"/>
                  </a:lnTo>
                  <a:lnTo>
                    <a:pt x="86006" y="114855"/>
                  </a:lnTo>
                  <a:lnTo>
                    <a:pt x="100834" y="59212"/>
                  </a:lnTo>
                  <a:lnTo>
                    <a:pt x="152733" y="59212"/>
                  </a:lnTo>
                  <a:lnTo>
                    <a:pt x="138425" y="16020"/>
                  </a:lnTo>
                  <a:lnTo>
                    <a:pt x="135113" y="7401"/>
                  </a:lnTo>
                  <a:lnTo>
                    <a:pt x="131488" y="2710"/>
                  </a:lnTo>
                  <a:lnTo>
                    <a:pt x="125938" y="711"/>
                  </a:lnTo>
                  <a:lnTo>
                    <a:pt x="116855" y="167"/>
                  </a:lnTo>
                  <a:lnTo>
                    <a:pt x="108373" y="0"/>
                  </a:lnTo>
                  <a:close/>
                </a:path>
                <a:path w="206375" h="226059">
                  <a:moveTo>
                    <a:pt x="190628" y="174465"/>
                  </a:moveTo>
                  <a:lnTo>
                    <a:pt x="133189" y="174465"/>
                  </a:lnTo>
                  <a:lnTo>
                    <a:pt x="136645" y="177858"/>
                  </a:lnTo>
                  <a:lnTo>
                    <a:pt x="138320" y="185795"/>
                  </a:lnTo>
                  <a:lnTo>
                    <a:pt x="140237" y="193531"/>
                  </a:lnTo>
                  <a:lnTo>
                    <a:pt x="142527" y="201525"/>
                  </a:lnTo>
                  <a:lnTo>
                    <a:pt x="144740" y="208846"/>
                  </a:lnTo>
                  <a:lnTo>
                    <a:pt x="148581" y="221815"/>
                  </a:lnTo>
                  <a:lnTo>
                    <a:pt x="151304" y="225511"/>
                  </a:lnTo>
                  <a:lnTo>
                    <a:pt x="203451" y="225475"/>
                  </a:lnTo>
                  <a:lnTo>
                    <a:pt x="205752" y="219700"/>
                  </a:lnTo>
                  <a:lnTo>
                    <a:pt x="204391" y="216066"/>
                  </a:lnTo>
                  <a:lnTo>
                    <a:pt x="199433" y="201201"/>
                  </a:lnTo>
                  <a:lnTo>
                    <a:pt x="195975" y="190749"/>
                  </a:lnTo>
                  <a:lnTo>
                    <a:pt x="190628" y="174465"/>
                  </a:lnTo>
                  <a:close/>
                </a:path>
                <a:path w="206375" h="226059">
                  <a:moveTo>
                    <a:pt x="128306" y="174664"/>
                  </a:moveTo>
                  <a:lnTo>
                    <a:pt x="71934" y="174664"/>
                  </a:lnTo>
                  <a:lnTo>
                    <a:pt x="90640" y="175103"/>
                  </a:lnTo>
                  <a:lnTo>
                    <a:pt x="101986" y="175209"/>
                  </a:lnTo>
                  <a:lnTo>
                    <a:pt x="113366" y="175127"/>
                  </a:lnTo>
                  <a:lnTo>
                    <a:pt x="124708" y="174811"/>
                  </a:lnTo>
                  <a:lnTo>
                    <a:pt x="128306" y="174664"/>
                  </a:lnTo>
                  <a:close/>
                </a:path>
                <a:path w="206375" h="226059">
                  <a:moveTo>
                    <a:pt x="91931" y="133878"/>
                  </a:moveTo>
                  <a:lnTo>
                    <a:pt x="80835" y="134132"/>
                  </a:lnTo>
                  <a:lnTo>
                    <a:pt x="177382" y="134132"/>
                  </a:lnTo>
                  <a:lnTo>
                    <a:pt x="177340" y="134002"/>
                  </a:lnTo>
                  <a:lnTo>
                    <a:pt x="102379" y="134002"/>
                  </a:lnTo>
                  <a:lnTo>
                    <a:pt x="91931" y="133878"/>
                  </a:lnTo>
                  <a:close/>
                </a:path>
                <a:path w="206375" h="226059">
                  <a:moveTo>
                    <a:pt x="152733" y="59212"/>
                  </a:moveTo>
                  <a:lnTo>
                    <a:pt x="101672" y="59212"/>
                  </a:lnTo>
                  <a:lnTo>
                    <a:pt x="103242" y="59223"/>
                  </a:lnTo>
                  <a:lnTo>
                    <a:pt x="122823" y="132592"/>
                  </a:lnTo>
                  <a:lnTo>
                    <a:pt x="112552" y="133806"/>
                  </a:lnTo>
                  <a:lnTo>
                    <a:pt x="102379" y="134002"/>
                  </a:lnTo>
                  <a:lnTo>
                    <a:pt x="177340" y="134002"/>
                  </a:lnTo>
                  <a:lnTo>
                    <a:pt x="163738" y="92584"/>
                  </a:lnTo>
                  <a:lnTo>
                    <a:pt x="152733" y="59212"/>
                  </a:lnTo>
                  <a:close/>
                </a:path>
              </a:pathLst>
            </a:custGeom>
            <a:solidFill>
              <a:srgbClr val="1F4592"/>
            </a:solidFill>
          </p:spPr>
          <p:txBody>
            <a:bodyPr wrap="square" lIns="0" tIns="0" rIns="0" bIns="0" rtlCol="0"/>
            <a:lstStyle/>
            <a:p>
              <a:endParaRPr sz="1092"/>
            </a:p>
          </p:txBody>
        </p:sp>
        <p:pic>
          <p:nvPicPr>
            <p:cNvPr id="21" name="object 21"/>
            <p:cNvPicPr/>
            <p:nvPr/>
          </p:nvPicPr>
          <p:blipFill>
            <a:blip r:embed="rId13" cstate="print"/>
            <a:stretch>
              <a:fillRect/>
            </a:stretch>
          </p:blipFill>
          <p:spPr>
            <a:xfrm>
              <a:off x="15715183" y="7531289"/>
              <a:ext cx="164816" cy="225764"/>
            </a:xfrm>
            <a:prstGeom prst="rect">
              <a:avLst/>
            </a:prstGeom>
          </p:spPr>
        </p:pic>
        <p:sp>
          <p:nvSpPr>
            <p:cNvPr id="22" name="object 22"/>
            <p:cNvSpPr/>
            <p:nvPr/>
          </p:nvSpPr>
          <p:spPr>
            <a:xfrm>
              <a:off x="15711668" y="8152799"/>
              <a:ext cx="205740" cy="225425"/>
            </a:xfrm>
            <a:custGeom>
              <a:avLst/>
              <a:gdLst/>
              <a:ahLst/>
              <a:cxnLst/>
              <a:rect l="l" t="t" r="r" b="b"/>
              <a:pathLst>
                <a:path w="205740" h="225425">
                  <a:moveTo>
                    <a:pt x="111619" y="0"/>
                  </a:moveTo>
                  <a:lnTo>
                    <a:pt x="72118" y="2367"/>
                  </a:lnTo>
                  <a:lnTo>
                    <a:pt x="3874" y="207679"/>
                  </a:lnTo>
                  <a:lnTo>
                    <a:pt x="0" y="221417"/>
                  </a:lnTo>
                  <a:lnTo>
                    <a:pt x="1884" y="224925"/>
                  </a:lnTo>
                  <a:lnTo>
                    <a:pt x="52459" y="224485"/>
                  </a:lnTo>
                  <a:lnTo>
                    <a:pt x="53192" y="224118"/>
                  </a:lnTo>
                  <a:lnTo>
                    <a:pt x="73911" y="154506"/>
                  </a:lnTo>
                  <a:lnTo>
                    <a:pt x="101148" y="58731"/>
                  </a:lnTo>
                  <a:lnTo>
                    <a:pt x="105022" y="69359"/>
                  </a:lnTo>
                  <a:lnTo>
                    <a:pt x="131458" y="165215"/>
                  </a:lnTo>
                  <a:lnTo>
                    <a:pt x="148581" y="223679"/>
                  </a:lnTo>
                  <a:lnTo>
                    <a:pt x="149838" y="224516"/>
                  </a:lnTo>
                  <a:lnTo>
                    <a:pt x="162508" y="224715"/>
                  </a:lnTo>
                  <a:lnTo>
                    <a:pt x="202925" y="224694"/>
                  </a:lnTo>
                  <a:lnTo>
                    <a:pt x="205543" y="221605"/>
                  </a:lnTo>
                  <a:lnTo>
                    <a:pt x="137901" y="18554"/>
                  </a:lnTo>
                  <a:lnTo>
                    <a:pt x="134001" y="7860"/>
                  </a:lnTo>
                  <a:lnTo>
                    <a:pt x="129943" y="2366"/>
                  </a:lnTo>
                  <a:lnTo>
                    <a:pt x="123294" y="328"/>
                  </a:lnTo>
                  <a:lnTo>
                    <a:pt x="111619" y="0"/>
                  </a:lnTo>
                  <a:close/>
                </a:path>
              </a:pathLst>
            </a:custGeom>
            <a:solidFill>
              <a:srgbClr val="21AFE5"/>
            </a:solidFill>
          </p:spPr>
          <p:txBody>
            <a:bodyPr wrap="square" lIns="0" tIns="0" rIns="0" bIns="0" rtlCol="0"/>
            <a:lstStyle/>
            <a:p>
              <a:endParaRPr sz="1092"/>
            </a:p>
          </p:txBody>
        </p:sp>
        <p:pic>
          <p:nvPicPr>
            <p:cNvPr id="23" name="object 23"/>
            <p:cNvPicPr/>
            <p:nvPr/>
          </p:nvPicPr>
          <p:blipFill>
            <a:blip r:embed="rId14" cstate="print"/>
            <a:stretch>
              <a:fillRect/>
            </a:stretch>
          </p:blipFill>
          <p:spPr>
            <a:xfrm>
              <a:off x="16137624" y="8152799"/>
              <a:ext cx="205857" cy="225480"/>
            </a:xfrm>
            <a:prstGeom prst="rect">
              <a:avLst/>
            </a:prstGeom>
          </p:spPr>
        </p:pic>
        <p:sp>
          <p:nvSpPr>
            <p:cNvPr id="24" name="object 24"/>
            <p:cNvSpPr/>
            <p:nvPr/>
          </p:nvSpPr>
          <p:spPr>
            <a:xfrm>
              <a:off x="15503193" y="8152610"/>
              <a:ext cx="203835" cy="226060"/>
            </a:xfrm>
            <a:custGeom>
              <a:avLst/>
              <a:gdLst/>
              <a:ahLst/>
              <a:cxnLst/>
              <a:rect l="l" t="t" r="r" b="b"/>
              <a:pathLst>
                <a:path w="203834" h="226059">
                  <a:moveTo>
                    <a:pt x="108583" y="0"/>
                  </a:moveTo>
                  <a:lnTo>
                    <a:pt x="67620" y="8959"/>
                  </a:lnTo>
                  <a:lnTo>
                    <a:pt x="9140" y="190770"/>
                  </a:lnTo>
                  <a:lnTo>
                    <a:pt x="0" y="220715"/>
                  </a:lnTo>
                  <a:lnTo>
                    <a:pt x="1465" y="224914"/>
                  </a:lnTo>
                  <a:lnTo>
                    <a:pt x="49841" y="224935"/>
                  </a:lnTo>
                  <a:lnTo>
                    <a:pt x="53610" y="222286"/>
                  </a:lnTo>
                  <a:lnTo>
                    <a:pt x="56752" y="213124"/>
                  </a:lnTo>
                  <a:lnTo>
                    <a:pt x="100834" y="60689"/>
                  </a:lnTo>
                  <a:lnTo>
                    <a:pt x="102509" y="64416"/>
                  </a:lnTo>
                  <a:lnTo>
                    <a:pt x="104290" y="67233"/>
                  </a:lnTo>
                  <a:lnTo>
                    <a:pt x="122404" y="133556"/>
                  </a:lnTo>
                  <a:lnTo>
                    <a:pt x="139676" y="192933"/>
                  </a:lnTo>
                  <a:lnTo>
                    <a:pt x="147744" y="222066"/>
                  </a:lnTo>
                  <a:lnTo>
                    <a:pt x="152665" y="225720"/>
                  </a:lnTo>
                  <a:lnTo>
                    <a:pt x="169314" y="224516"/>
                  </a:lnTo>
                  <a:lnTo>
                    <a:pt x="176643" y="224956"/>
                  </a:lnTo>
                  <a:lnTo>
                    <a:pt x="183973" y="224946"/>
                  </a:lnTo>
                  <a:lnTo>
                    <a:pt x="196942" y="224609"/>
                  </a:lnTo>
                  <a:lnTo>
                    <a:pt x="202912" y="222337"/>
                  </a:lnTo>
                  <a:lnTo>
                    <a:pt x="203365" y="216192"/>
                  </a:lnTo>
                  <a:lnTo>
                    <a:pt x="199784" y="204234"/>
                  </a:lnTo>
                  <a:lnTo>
                    <a:pt x="131933" y="1455"/>
                  </a:lnTo>
                  <a:lnTo>
                    <a:pt x="130571" y="617"/>
                  </a:lnTo>
                  <a:lnTo>
                    <a:pt x="108583" y="0"/>
                  </a:lnTo>
                  <a:close/>
                </a:path>
              </a:pathLst>
            </a:custGeom>
            <a:solidFill>
              <a:srgbClr val="21AFE5"/>
            </a:solidFill>
          </p:spPr>
          <p:txBody>
            <a:bodyPr wrap="square" lIns="0" tIns="0" rIns="0" bIns="0" rtlCol="0"/>
            <a:lstStyle/>
            <a:p>
              <a:endParaRPr sz="1092"/>
            </a:p>
          </p:txBody>
        </p:sp>
        <p:pic>
          <p:nvPicPr>
            <p:cNvPr id="25" name="object 25"/>
            <p:cNvPicPr/>
            <p:nvPr/>
          </p:nvPicPr>
          <p:blipFill>
            <a:blip r:embed="rId15" cstate="print"/>
            <a:stretch>
              <a:fillRect/>
            </a:stretch>
          </p:blipFill>
          <p:spPr>
            <a:xfrm>
              <a:off x="17324430" y="8152767"/>
              <a:ext cx="159643" cy="224893"/>
            </a:xfrm>
            <a:prstGeom prst="rect">
              <a:avLst/>
            </a:prstGeom>
          </p:spPr>
        </p:pic>
        <p:pic>
          <p:nvPicPr>
            <p:cNvPr id="26" name="object 26"/>
            <p:cNvPicPr/>
            <p:nvPr/>
          </p:nvPicPr>
          <p:blipFill>
            <a:blip r:embed="rId16" cstate="print"/>
            <a:stretch>
              <a:fillRect/>
            </a:stretch>
          </p:blipFill>
          <p:spPr>
            <a:xfrm>
              <a:off x="15305344" y="7842639"/>
              <a:ext cx="158218" cy="224580"/>
            </a:xfrm>
            <a:prstGeom prst="rect">
              <a:avLst/>
            </a:prstGeom>
          </p:spPr>
        </p:pic>
        <p:sp>
          <p:nvSpPr>
            <p:cNvPr id="27" name="object 27"/>
            <p:cNvSpPr/>
            <p:nvPr/>
          </p:nvSpPr>
          <p:spPr>
            <a:xfrm>
              <a:off x="15482879" y="7531331"/>
              <a:ext cx="208915" cy="226695"/>
            </a:xfrm>
            <a:custGeom>
              <a:avLst/>
              <a:gdLst/>
              <a:ahLst/>
              <a:cxnLst/>
              <a:rect l="l" t="t" r="r" b="b"/>
              <a:pathLst>
                <a:path w="208915" h="226695">
                  <a:moveTo>
                    <a:pt x="168371" y="0"/>
                  </a:moveTo>
                  <a:lnTo>
                    <a:pt x="134982" y="33558"/>
                  </a:lnTo>
                  <a:lnTo>
                    <a:pt x="103766" y="93243"/>
                  </a:lnTo>
                  <a:lnTo>
                    <a:pt x="97588" y="82583"/>
                  </a:lnTo>
                  <a:lnTo>
                    <a:pt x="59788" y="7224"/>
                  </a:lnTo>
                  <a:lnTo>
                    <a:pt x="56438" y="1047"/>
                  </a:lnTo>
                  <a:lnTo>
                    <a:pt x="38665" y="355"/>
                  </a:lnTo>
                  <a:lnTo>
                    <a:pt x="18446" y="234"/>
                  </a:lnTo>
                  <a:lnTo>
                    <a:pt x="1780" y="753"/>
                  </a:lnTo>
                  <a:lnTo>
                    <a:pt x="0" y="5329"/>
                  </a:lnTo>
                  <a:lnTo>
                    <a:pt x="4921" y="15287"/>
                  </a:lnTo>
                  <a:lnTo>
                    <a:pt x="38061" y="76438"/>
                  </a:lnTo>
                  <a:lnTo>
                    <a:pt x="67223" y="129514"/>
                  </a:lnTo>
                  <a:lnTo>
                    <a:pt x="70910" y="137169"/>
                  </a:lnTo>
                  <a:lnTo>
                    <a:pt x="73479" y="144949"/>
                  </a:lnTo>
                  <a:lnTo>
                    <a:pt x="74909" y="152998"/>
                  </a:lnTo>
                  <a:lnTo>
                    <a:pt x="75180" y="161461"/>
                  </a:lnTo>
                  <a:lnTo>
                    <a:pt x="74866" y="174504"/>
                  </a:lnTo>
                  <a:lnTo>
                    <a:pt x="74945" y="200609"/>
                  </a:lnTo>
                  <a:lnTo>
                    <a:pt x="74762" y="222024"/>
                  </a:lnTo>
                  <a:lnTo>
                    <a:pt x="77484" y="226202"/>
                  </a:lnTo>
                  <a:lnTo>
                    <a:pt x="94044" y="225640"/>
                  </a:lnTo>
                  <a:lnTo>
                    <a:pt x="109194" y="225726"/>
                  </a:lnTo>
                  <a:lnTo>
                    <a:pt x="128268" y="225375"/>
                  </a:lnTo>
                  <a:lnTo>
                    <a:pt x="128896" y="224862"/>
                  </a:lnTo>
                  <a:lnTo>
                    <a:pt x="129289" y="184273"/>
                  </a:lnTo>
                  <a:lnTo>
                    <a:pt x="128896" y="147482"/>
                  </a:lnTo>
                  <a:lnTo>
                    <a:pt x="130781" y="140435"/>
                  </a:lnTo>
                  <a:lnTo>
                    <a:pt x="144228" y="117359"/>
                  </a:lnTo>
                  <a:lnTo>
                    <a:pt x="208580" y="3486"/>
                  </a:lnTo>
                  <a:lnTo>
                    <a:pt x="206904" y="701"/>
                  </a:lnTo>
                  <a:lnTo>
                    <a:pt x="195282" y="209"/>
                  </a:lnTo>
                  <a:lnTo>
                    <a:pt x="188574" y="107"/>
                  </a:lnTo>
                  <a:lnTo>
                    <a:pt x="175079" y="249"/>
                  </a:lnTo>
                  <a:lnTo>
                    <a:pt x="168371" y="0"/>
                  </a:lnTo>
                  <a:close/>
                </a:path>
              </a:pathLst>
            </a:custGeom>
            <a:solidFill>
              <a:srgbClr val="284C97"/>
            </a:solidFill>
          </p:spPr>
          <p:txBody>
            <a:bodyPr wrap="square" lIns="0" tIns="0" rIns="0" bIns="0" rtlCol="0"/>
            <a:lstStyle/>
            <a:p>
              <a:endParaRPr sz="1092"/>
            </a:p>
          </p:txBody>
        </p:sp>
        <p:pic>
          <p:nvPicPr>
            <p:cNvPr id="28" name="object 28"/>
            <p:cNvPicPr/>
            <p:nvPr/>
          </p:nvPicPr>
          <p:blipFill>
            <a:blip r:embed="rId17" cstate="print"/>
            <a:stretch>
              <a:fillRect/>
            </a:stretch>
          </p:blipFill>
          <p:spPr>
            <a:xfrm>
              <a:off x="16729372" y="8151877"/>
              <a:ext cx="359949" cy="226860"/>
            </a:xfrm>
            <a:prstGeom prst="rect">
              <a:avLst/>
            </a:prstGeom>
          </p:spPr>
        </p:pic>
        <p:pic>
          <p:nvPicPr>
            <p:cNvPr id="29" name="object 29"/>
            <p:cNvPicPr/>
            <p:nvPr/>
          </p:nvPicPr>
          <p:blipFill>
            <a:blip r:embed="rId18" cstate="print"/>
            <a:stretch>
              <a:fillRect/>
            </a:stretch>
          </p:blipFill>
          <p:spPr>
            <a:xfrm>
              <a:off x="16555203" y="8152034"/>
              <a:ext cx="147744" cy="225699"/>
            </a:xfrm>
            <a:prstGeom prst="rect">
              <a:avLst/>
            </a:prstGeom>
          </p:spPr>
        </p:pic>
        <p:sp>
          <p:nvSpPr>
            <p:cNvPr id="30" name="object 30"/>
            <p:cNvSpPr/>
            <p:nvPr/>
          </p:nvSpPr>
          <p:spPr>
            <a:xfrm>
              <a:off x="16570211" y="7531575"/>
              <a:ext cx="54610" cy="226060"/>
            </a:xfrm>
            <a:custGeom>
              <a:avLst/>
              <a:gdLst/>
              <a:ahLst/>
              <a:cxnLst/>
              <a:rect l="l" t="t" r="r" b="b"/>
              <a:pathLst>
                <a:path w="54609" h="226059">
                  <a:moveTo>
                    <a:pt x="54584" y="3810"/>
                  </a:moveTo>
                  <a:lnTo>
                    <a:pt x="53581" y="3810"/>
                  </a:lnTo>
                  <a:lnTo>
                    <a:pt x="53581" y="1270"/>
                  </a:lnTo>
                  <a:lnTo>
                    <a:pt x="51473" y="1270"/>
                  </a:lnTo>
                  <a:lnTo>
                    <a:pt x="51473" y="0"/>
                  </a:lnTo>
                  <a:lnTo>
                    <a:pt x="457" y="0"/>
                  </a:lnTo>
                  <a:lnTo>
                    <a:pt x="457" y="1270"/>
                  </a:lnTo>
                  <a:lnTo>
                    <a:pt x="63" y="1270"/>
                  </a:lnTo>
                  <a:lnTo>
                    <a:pt x="63" y="3810"/>
                  </a:lnTo>
                  <a:lnTo>
                    <a:pt x="50" y="25400"/>
                  </a:lnTo>
                  <a:lnTo>
                    <a:pt x="0" y="114300"/>
                  </a:lnTo>
                  <a:lnTo>
                    <a:pt x="63" y="224790"/>
                  </a:lnTo>
                  <a:lnTo>
                    <a:pt x="15925" y="224790"/>
                  </a:lnTo>
                  <a:lnTo>
                    <a:pt x="15925" y="226060"/>
                  </a:lnTo>
                  <a:lnTo>
                    <a:pt x="34099" y="226060"/>
                  </a:lnTo>
                  <a:lnTo>
                    <a:pt x="34099" y="224790"/>
                  </a:lnTo>
                  <a:lnTo>
                    <a:pt x="54495" y="224790"/>
                  </a:lnTo>
                  <a:lnTo>
                    <a:pt x="54495" y="114300"/>
                  </a:lnTo>
                  <a:lnTo>
                    <a:pt x="54457" y="25400"/>
                  </a:lnTo>
                  <a:lnTo>
                    <a:pt x="54584" y="25400"/>
                  </a:lnTo>
                  <a:lnTo>
                    <a:pt x="54584" y="3810"/>
                  </a:lnTo>
                  <a:close/>
                </a:path>
              </a:pathLst>
            </a:custGeom>
            <a:solidFill>
              <a:srgbClr val="1F4592"/>
            </a:solidFill>
          </p:spPr>
          <p:txBody>
            <a:bodyPr wrap="square" lIns="0" tIns="0" rIns="0" bIns="0" rtlCol="0"/>
            <a:lstStyle/>
            <a:p>
              <a:endParaRPr sz="1092"/>
            </a:p>
          </p:txBody>
        </p:sp>
        <p:sp>
          <p:nvSpPr>
            <p:cNvPr id="31" name="object 31"/>
            <p:cNvSpPr/>
            <p:nvPr/>
          </p:nvSpPr>
          <p:spPr>
            <a:xfrm>
              <a:off x="16538449" y="7475137"/>
              <a:ext cx="120014" cy="48895"/>
            </a:xfrm>
            <a:custGeom>
              <a:avLst/>
              <a:gdLst/>
              <a:ahLst/>
              <a:cxnLst/>
              <a:rect l="l" t="t" r="r" b="b"/>
              <a:pathLst>
                <a:path w="120015" h="48895">
                  <a:moveTo>
                    <a:pt x="49936" y="25120"/>
                  </a:moveTo>
                  <a:lnTo>
                    <a:pt x="48856" y="13690"/>
                  </a:lnTo>
                  <a:lnTo>
                    <a:pt x="44932" y="6057"/>
                  </a:lnTo>
                  <a:lnTo>
                    <a:pt x="37642" y="1689"/>
                  </a:lnTo>
                  <a:lnTo>
                    <a:pt x="26492" y="38"/>
                  </a:lnTo>
                  <a:lnTo>
                    <a:pt x="14744" y="1092"/>
                  </a:lnTo>
                  <a:lnTo>
                    <a:pt x="6565" y="5372"/>
                  </a:lnTo>
                  <a:lnTo>
                    <a:pt x="1714" y="13068"/>
                  </a:lnTo>
                  <a:lnTo>
                    <a:pt x="0" y="24358"/>
                  </a:lnTo>
                  <a:lnTo>
                    <a:pt x="1320" y="35140"/>
                  </a:lnTo>
                  <a:lnTo>
                    <a:pt x="5740" y="42672"/>
                  </a:lnTo>
                  <a:lnTo>
                    <a:pt x="13436" y="47117"/>
                  </a:lnTo>
                  <a:lnTo>
                    <a:pt x="24599" y="48653"/>
                  </a:lnTo>
                  <a:lnTo>
                    <a:pt x="35890" y="47383"/>
                  </a:lnTo>
                  <a:lnTo>
                    <a:pt x="43713" y="43192"/>
                  </a:lnTo>
                  <a:lnTo>
                    <a:pt x="48310" y="35839"/>
                  </a:lnTo>
                  <a:lnTo>
                    <a:pt x="49936" y="25120"/>
                  </a:lnTo>
                  <a:close/>
                </a:path>
                <a:path w="120015" h="48895">
                  <a:moveTo>
                    <a:pt x="119570" y="23431"/>
                  </a:moveTo>
                  <a:lnTo>
                    <a:pt x="117957" y="12623"/>
                  </a:lnTo>
                  <a:lnTo>
                    <a:pt x="113385" y="5295"/>
                  </a:lnTo>
                  <a:lnTo>
                    <a:pt x="105575" y="1181"/>
                  </a:lnTo>
                  <a:lnTo>
                    <a:pt x="94234" y="0"/>
                  </a:lnTo>
                  <a:lnTo>
                    <a:pt x="82702" y="1612"/>
                  </a:lnTo>
                  <a:lnTo>
                    <a:pt x="74904" y="6248"/>
                  </a:lnTo>
                  <a:lnTo>
                    <a:pt x="70535" y="14211"/>
                  </a:lnTo>
                  <a:lnTo>
                    <a:pt x="69316" y="25819"/>
                  </a:lnTo>
                  <a:lnTo>
                    <a:pt x="71196" y="36080"/>
                  </a:lnTo>
                  <a:lnTo>
                    <a:pt x="76212" y="43307"/>
                  </a:lnTo>
                  <a:lnTo>
                    <a:pt x="84340" y="47510"/>
                  </a:lnTo>
                  <a:lnTo>
                    <a:pt x="95592" y="48653"/>
                  </a:lnTo>
                  <a:lnTo>
                    <a:pt x="106451" y="46863"/>
                  </a:lnTo>
                  <a:lnTo>
                    <a:pt x="113982" y="42164"/>
                  </a:lnTo>
                  <a:lnTo>
                    <a:pt x="118313" y="34404"/>
                  </a:lnTo>
                  <a:lnTo>
                    <a:pt x="119570" y="23431"/>
                  </a:lnTo>
                  <a:close/>
                </a:path>
              </a:pathLst>
            </a:custGeom>
            <a:solidFill>
              <a:srgbClr val="284C97"/>
            </a:solidFill>
          </p:spPr>
          <p:txBody>
            <a:bodyPr wrap="square" lIns="0" tIns="0" rIns="0" bIns="0" rtlCol="0"/>
            <a:lstStyle/>
            <a:p>
              <a:endParaRPr sz="1092"/>
            </a:p>
          </p:txBody>
        </p:sp>
        <p:sp>
          <p:nvSpPr>
            <p:cNvPr id="32" name="object 32"/>
            <p:cNvSpPr/>
            <p:nvPr/>
          </p:nvSpPr>
          <p:spPr>
            <a:xfrm>
              <a:off x="13730262" y="7485332"/>
              <a:ext cx="1428750" cy="941705"/>
            </a:xfrm>
            <a:custGeom>
              <a:avLst/>
              <a:gdLst/>
              <a:ahLst/>
              <a:cxnLst/>
              <a:rect l="l" t="t" r="r" b="b"/>
              <a:pathLst>
                <a:path w="1428750" h="941704">
                  <a:moveTo>
                    <a:pt x="1428354" y="0"/>
                  </a:moveTo>
                  <a:lnTo>
                    <a:pt x="0" y="0"/>
                  </a:lnTo>
                  <a:lnTo>
                    <a:pt x="0" y="941238"/>
                  </a:lnTo>
                  <a:lnTo>
                    <a:pt x="1428354" y="941238"/>
                  </a:lnTo>
                  <a:lnTo>
                    <a:pt x="1428354" y="0"/>
                  </a:lnTo>
                  <a:close/>
                </a:path>
              </a:pathLst>
            </a:custGeom>
            <a:solidFill>
              <a:srgbClr val="194890"/>
            </a:solidFill>
          </p:spPr>
          <p:txBody>
            <a:bodyPr wrap="square" lIns="0" tIns="0" rIns="0" bIns="0" rtlCol="0"/>
            <a:lstStyle/>
            <a:p>
              <a:endParaRPr sz="1092"/>
            </a:p>
          </p:txBody>
        </p:sp>
        <p:pic>
          <p:nvPicPr>
            <p:cNvPr id="33" name="object 33"/>
            <p:cNvPicPr/>
            <p:nvPr/>
          </p:nvPicPr>
          <p:blipFill>
            <a:blip r:embed="rId19" cstate="print"/>
            <a:stretch>
              <a:fillRect/>
            </a:stretch>
          </p:blipFill>
          <p:spPr>
            <a:xfrm>
              <a:off x="14392964" y="7578784"/>
              <a:ext cx="102928" cy="97934"/>
            </a:xfrm>
            <a:prstGeom prst="rect">
              <a:avLst/>
            </a:prstGeom>
          </p:spPr>
        </p:pic>
        <p:pic>
          <p:nvPicPr>
            <p:cNvPr id="34" name="object 34"/>
            <p:cNvPicPr/>
            <p:nvPr/>
          </p:nvPicPr>
          <p:blipFill>
            <a:blip r:embed="rId20" cstate="print"/>
            <a:stretch>
              <a:fillRect/>
            </a:stretch>
          </p:blipFill>
          <p:spPr>
            <a:xfrm>
              <a:off x="14556206" y="7621506"/>
              <a:ext cx="103033" cy="97934"/>
            </a:xfrm>
            <a:prstGeom prst="rect">
              <a:avLst/>
            </a:prstGeom>
          </p:spPr>
        </p:pic>
        <p:pic>
          <p:nvPicPr>
            <p:cNvPr id="35" name="object 35"/>
            <p:cNvPicPr/>
            <p:nvPr/>
          </p:nvPicPr>
          <p:blipFill>
            <a:blip r:embed="rId21" cstate="print"/>
            <a:stretch>
              <a:fillRect/>
            </a:stretch>
          </p:blipFill>
          <p:spPr>
            <a:xfrm>
              <a:off x="14674003" y="7740193"/>
              <a:ext cx="103033" cy="97934"/>
            </a:xfrm>
            <a:prstGeom prst="rect">
              <a:avLst/>
            </a:prstGeom>
          </p:spPr>
        </p:pic>
        <p:pic>
          <p:nvPicPr>
            <p:cNvPr id="36" name="object 36"/>
            <p:cNvPicPr/>
            <p:nvPr/>
          </p:nvPicPr>
          <p:blipFill>
            <a:blip r:embed="rId22" cstate="print"/>
            <a:stretch>
              <a:fillRect/>
            </a:stretch>
          </p:blipFill>
          <p:spPr>
            <a:xfrm>
              <a:off x="14716724" y="7902764"/>
              <a:ext cx="103033" cy="97934"/>
            </a:xfrm>
            <a:prstGeom prst="rect">
              <a:avLst/>
            </a:prstGeom>
          </p:spPr>
        </p:pic>
        <p:pic>
          <p:nvPicPr>
            <p:cNvPr id="37" name="object 37"/>
            <p:cNvPicPr/>
            <p:nvPr/>
          </p:nvPicPr>
          <p:blipFill>
            <a:blip r:embed="rId23" cstate="print"/>
            <a:stretch>
              <a:fillRect/>
            </a:stretch>
          </p:blipFill>
          <p:spPr>
            <a:xfrm>
              <a:off x="14673166" y="8064497"/>
              <a:ext cx="103033" cy="97934"/>
            </a:xfrm>
            <a:prstGeom prst="rect">
              <a:avLst/>
            </a:prstGeom>
          </p:spPr>
        </p:pic>
        <p:pic>
          <p:nvPicPr>
            <p:cNvPr id="38" name="object 38"/>
            <p:cNvPicPr/>
            <p:nvPr/>
          </p:nvPicPr>
          <p:blipFill>
            <a:blip r:embed="rId24" cstate="print"/>
            <a:stretch>
              <a:fillRect/>
            </a:stretch>
          </p:blipFill>
          <p:spPr>
            <a:xfrm>
              <a:off x="14555472" y="8181656"/>
              <a:ext cx="103033" cy="97934"/>
            </a:xfrm>
            <a:prstGeom prst="rect">
              <a:avLst/>
            </a:prstGeom>
          </p:spPr>
        </p:pic>
        <p:pic>
          <p:nvPicPr>
            <p:cNvPr id="39" name="object 39"/>
            <p:cNvPicPr/>
            <p:nvPr/>
          </p:nvPicPr>
          <p:blipFill>
            <a:blip r:embed="rId25" cstate="print"/>
            <a:stretch>
              <a:fillRect/>
            </a:stretch>
          </p:blipFill>
          <p:spPr>
            <a:xfrm>
              <a:off x="14392964" y="8225917"/>
              <a:ext cx="102928" cy="97934"/>
            </a:xfrm>
            <a:prstGeom prst="rect">
              <a:avLst/>
            </a:prstGeom>
          </p:spPr>
        </p:pic>
        <p:pic>
          <p:nvPicPr>
            <p:cNvPr id="40" name="object 40"/>
            <p:cNvPicPr/>
            <p:nvPr/>
          </p:nvPicPr>
          <p:blipFill>
            <a:blip r:embed="rId26" cstate="print"/>
            <a:stretch>
              <a:fillRect/>
            </a:stretch>
          </p:blipFill>
          <p:spPr>
            <a:xfrm>
              <a:off x="14231608" y="8181656"/>
              <a:ext cx="102928" cy="97934"/>
            </a:xfrm>
            <a:prstGeom prst="rect">
              <a:avLst/>
            </a:prstGeom>
          </p:spPr>
        </p:pic>
        <p:pic>
          <p:nvPicPr>
            <p:cNvPr id="41" name="object 41"/>
            <p:cNvPicPr/>
            <p:nvPr/>
          </p:nvPicPr>
          <p:blipFill>
            <a:blip r:embed="rId27" cstate="print"/>
            <a:stretch>
              <a:fillRect/>
            </a:stretch>
          </p:blipFill>
          <p:spPr>
            <a:xfrm>
              <a:off x="14113915" y="8063828"/>
              <a:ext cx="102928" cy="97934"/>
            </a:xfrm>
            <a:prstGeom prst="rect">
              <a:avLst/>
            </a:prstGeom>
          </p:spPr>
        </p:pic>
        <p:pic>
          <p:nvPicPr>
            <p:cNvPr id="42" name="object 42"/>
            <p:cNvPicPr/>
            <p:nvPr/>
          </p:nvPicPr>
          <p:blipFill>
            <a:blip r:embed="rId28" cstate="print"/>
            <a:stretch>
              <a:fillRect/>
            </a:stretch>
          </p:blipFill>
          <p:spPr>
            <a:xfrm>
              <a:off x="14070984" y="7902356"/>
              <a:ext cx="102928" cy="97934"/>
            </a:xfrm>
            <a:prstGeom prst="rect">
              <a:avLst/>
            </a:prstGeom>
          </p:spPr>
        </p:pic>
        <p:pic>
          <p:nvPicPr>
            <p:cNvPr id="43" name="object 43"/>
            <p:cNvPicPr/>
            <p:nvPr/>
          </p:nvPicPr>
          <p:blipFill>
            <a:blip r:embed="rId29" cstate="print"/>
            <a:stretch>
              <a:fillRect/>
            </a:stretch>
          </p:blipFill>
          <p:spPr>
            <a:xfrm>
              <a:off x="14112554" y="7739942"/>
              <a:ext cx="102928" cy="97934"/>
            </a:xfrm>
            <a:prstGeom prst="rect">
              <a:avLst/>
            </a:prstGeom>
          </p:spPr>
        </p:pic>
        <p:pic>
          <p:nvPicPr>
            <p:cNvPr id="44" name="object 44"/>
            <p:cNvPicPr/>
            <p:nvPr/>
          </p:nvPicPr>
          <p:blipFill>
            <a:blip r:embed="rId30" cstate="print"/>
            <a:stretch>
              <a:fillRect/>
            </a:stretch>
          </p:blipFill>
          <p:spPr>
            <a:xfrm>
              <a:off x="14232969" y="7621506"/>
              <a:ext cx="103033" cy="97934"/>
            </a:xfrm>
            <a:prstGeom prst="rect">
              <a:avLst/>
            </a:prstGeom>
          </p:spPr>
        </p:pic>
      </p:grpSp>
      <p:sp>
        <p:nvSpPr>
          <p:cNvPr id="45" name="object 45"/>
          <p:cNvSpPr txBox="1"/>
          <p:nvPr/>
        </p:nvSpPr>
        <p:spPr>
          <a:xfrm>
            <a:off x="8306058" y="5183489"/>
            <a:ext cx="2240691" cy="250860"/>
          </a:xfrm>
          <a:prstGeom prst="rect">
            <a:avLst/>
          </a:prstGeom>
        </p:spPr>
        <p:txBody>
          <a:bodyPr vert="horz" wrap="square" lIns="0" tIns="8086" rIns="0" bIns="0" rtlCol="0">
            <a:spAutoFit/>
          </a:bodyPr>
          <a:lstStyle/>
          <a:p>
            <a:pPr marL="7701">
              <a:spcBef>
                <a:spcPts val="64"/>
              </a:spcBef>
            </a:pPr>
            <a:r>
              <a:rPr sz="1577" spc="-158" dirty="0">
                <a:solidFill>
                  <a:srgbClr val="194890"/>
                </a:solidFill>
                <a:latin typeface="Georgia"/>
                <a:cs typeface="Georgia"/>
              </a:rPr>
              <a:t>Η</a:t>
            </a:r>
            <a:r>
              <a:rPr sz="1577" spc="82" dirty="0">
                <a:solidFill>
                  <a:srgbClr val="194890"/>
                </a:solidFill>
                <a:latin typeface="Georgia"/>
                <a:cs typeface="Georgia"/>
              </a:rPr>
              <a:t> </a:t>
            </a:r>
            <a:r>
              <a:rPr sz="1577" spc="-58" dirty="0">
                <a:solidFill>
                  <a:srgbClr val="194890"/>
                </a:solidFill>
                <a:latin typeface="Georgia"/>
                <a:cs typeface="Georgia"/>
              </a:rPr>
              <a:t>ΙΣΧΥΣ</a:t>
            </a:r>
            <a:r>
              <a:rPr sz="1577" spc="82" dirty="0">
                <a:solidFill>
                  <a:srgbClr val="194890"/>
                </a:solidFill>
                <a:latin typeface="Georgia"/>
                <a:cs typeface="Georgia"/>
              </a:rPr>
              <a:t> </a:t>
            </a:r>
            <a:r>
              <a:rPr sz="1577" spc="-91" dirty="0">
                <a:solidFill>
                  <a:srgbClr val="194890"/>
                </a:solidFill>
                <a:latin typeface="Georgia"/>
                <a:cs typeface="Georgia"/>
              </a:rPr>
              <a:t>ΕΝ</a:t>
            </a:r>
            <a:r>
              <a:rPr sz="1577" spc="79" dirty="0">
                <a:solidFill>
                  <a:srgbClr val="194890"/>
                </a:solidFill>
                <a:latin typeface="Georgia"/>
                <a:cs typeface="Georgia"/>
              </a:rPr>
              <a:t> </a:t>
            </a:r>
            <a:r>
              <a:rPr sz="1577" spc="-76" dirty="0">
                <a:solidFill>
                  <a:srgbClr val="194890"/>
                </a:solidFill>
                <a:latin typeface="Georgia"/>
                <a:cs typeface="Georgia"/>
              </a:rPr>
              <a:t>ΤΗ</a:t>
            </a:r>
            <a:r>
              <a:rPr sz="1577" spc="79" dirty="0">
                <a:solidFill>
                  <a:srgbClr val="194890"/>
                </a:solidFill>
                <a:latin typeface="Georgia"/>
                <a:cs typeface="Georgia"/>
              </a:rPr>
              <a:t> </a:t>
            </a:r>
            <a:r>
              <a:rPr sz="1577" spc="-73" dirty="0">
                <a:solidFill>
                  <a:srgbClr val="194890"/>
                </a:solidFill>
                <a:latin typeface="Georgia"/>
                <a:cs typeface="Georgia"/>
              </a:rPr>
              <a:t>ΕΝΩΣΕΙ.</a:t>
            </a:r>
            <a:endParaRPr sz="1577">
              <a:latin typeface="Georgia"/>
              <a:cs typeface="Georgia"/>
            </a:endParaRPr>
          </a:p>
        </p:txBody>
      </p:sp>
      <p:pic>
        <p:nvPicPr>
          <p:cNvPr id="46" name="object 46"/>
          <p:cNvPicPr/>
          <p:nvPr/>
        </p:nvPicPr>
        <p:blipFill>
          <a:blip r:embed="rId31" cstate="print"/>
          <a:stretch>
            <a:fillRect/>
          </a:stretch>
        </p:blipFill>
        <p:spPr>
          <a:xfrm>
            <a:off x="11050456" y="4565622"/>
            <a:ext cx="760777" cy="760117"/>
          </a:xfrm>
          <a:prstGeom prst="rect">
            <a:avLst/>
          </a:prstGeom>
        </p:spPr>
      </p:pic>
    </p:spTree>
    <p:extLst>
      <p:ext uri="{BB962C8B-B14F-4D97-AF65-F5344CB8AC3E}">
        <p14:creationId xmlns:p14="http://schemas.microsoft.com/office/powerpoint/2010/main" val="490287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 name="object 2"/>
          <p:cNvSpPr txBox="1">
            <a:spLocks noGrp="1"/>
          </p:cNvSpPr>
          <p:nvPr>
            <p:ph type="title"/>
          </p:nvPr>
        </p:nvSpPr>
        <p:spPr>
          <a:xfrm>
            <a:off x="5407347" y="1061181"/>
            <a:ext cx="1253483" cy="438275"/>
          </a:xfrm>
          <a:prstGeom prst="rect">
            <a:avLst/>
          </a:prstGeom>
        </p:spPr>
        <p:txBody>
          <a:bodyPr vert="horz" wrap="square" lIns="0" tIns="7316" rIns="0" bIns="0" rtlCol="0" anchor="ctr">
            <a:spAutoFit/>
          </a:bodyPr>
          <a:lstStyle/>
          <a:p>
            <a:pPr marL="7701">
              <a:lnSpc>
                <a:spcPct val="100000"/>
              </a:lnSpc>
              <a:spcBef>
                <a:spcPts val="58"/>
              </a:spcBef>
            </a:pPr>
            <a:r>
              <a:rPr sz="2800" b="1" spc="103" dirty="0">
                <a:solidFill>
                  <a:srgbClr val="154390"/>
                </a:solidFill>
                <a:latin typeface="+mn-lt"/>
                <a:ea typeface="+mn-ea"/>
                <a:cs typeface="Arial"/>
              </a:rPr>
              <a:t>ΔΟΜΗ</a:t>
            </a:r>
          </a:p>
        </p:txBody>
      </p:sp>
      <p:sp>
        <p:nvSpPr>
          <p:cNvPr id="3" name="object 3"/>
          <p:cNvSpPr txBox="1"/>
          <p:nvPr/>
        </p:nvSpPr>
        <p:spPr>
          <a:xfrm>
            <a:off x="1256288" y="4735416"/>
            <a:ext cx="1963059" cy="246051"/>
          </a:xfrm>
          <a:prstGeom prst="rect">
            <a:avLst/>
          </a:prstGeom>
        </p:spPr>
        <p:txBody>
          <a:bodyPr vert="horz" wrap="square" lIns="0" tIns="8086" rIns="0" bIns="0" rtlCol="0">
            <a:spAutoFit/>
          </a:bodyPr>
          <a:lstStyle/>
          <a:p>
            <a:pPr marL="7701">
              <a:spcBef>
                <a:spcPts val="64"/>
              </a:spcBef>
            </a:pPr>
            <a:r>
              <a:rPr sz="1546" spc="69" dirty="0">
                <a:solidFill>
                  <a:srgbClr val="154390"/>
                </a:solidFill>
                <a:latin typeface="Arial"/>
                <a:cs typeface="Arial"/>
              </a:rPr>
              <a:t>Σχέδια</a:t>
            </a:r>
            <a:r>
              <a:rPr sz="1546" spc="-42" dirty="0">
                <a:solidFill>
                  <a:srgbClr val="154390"/>
                </a:solidFill>
                <a:latin typeface="Arial"/>
                <a:cs typeface="Arial"/>
              </a:rPr>
              <a:t> </a:t>
            </a:r>
            <a:r>
              <a:rPr sz="1546" spc="91" dirty="0">
                <a:solidFill>
                  <a:srgbClr val="154390"/>
                </a:solidFill>
                <a:latin typeface="Arial"/>
                <a:cs typeface="Arial"/>
              </a:rPr>
              <a:t>Αλληλεγγύης</a:t>
            </a:r>
            <a:endParaRPr sz="1546">
              <a:latin typeface="Arial"/>
              <a:cs typeface="Arial"/>
            </a:endParaRPr>
          </a:p>
        </p:txBody>
      </p:sp>
      <p:grpSp>
        <p:nvGrpSpPr>
          <p:cNvPr id="4" name="object 4"/>
          <p:cNvGrpSpPr/>
          <p:nvPr/>
        </p:nvGrpSpPr>
        <p:grpSpPr>
          <a:xfrm>
            <a:off x="1378590" y="2404839"/>
            <a:ext cx="1713537" cy="1713537"/>
            <a:chOff x="2272691" y="4364396"/>
            <a:chExt cx="2825750" cy="2825750"/>
          </a:xfrm>
        </p:grpSpPr>
        <p:pic>
          <p:nvPicPr>
            <p:cNvPr id="5" name="object 5"/>
            <p:cNvPicPr/>
            <p:nvPr/>
          </p:nvPicPr>
          <p:blipFill>
            <a:blip r:embed="rId3" cstate="print"/>
            <a:stretch>
              <a:fillRect/>
            </a:stretch>
          </p:blipFill>
          <p:spPr>
            <a:xfrm>
              <a:off x="2884906" y="5319743"/>
              <a:ext cx="1601207" cy="762573"/>
            </a:xfrm>
            <a:prstGeom prst="rect">
              <a:avLst/>
            </a:prstGeom>
          </p:spPr>
        </p:pic>
        <p:sp>
          <p:nvSpPr>
            <p:cNvPr id="6" name="object 6"/>
            <p:cNvSpPr/>
            <p:nvPr/>
          </p:nvSpPr>
          <p:spPr>
            <a:xfrm>
              <a:off x="2434701" y="4526405"/>
              <a:ext cx="2501900" cy="2501900"/>
            </a:xfrm>
            <a:custGeom>
              <a:avLst/>
              <a:gdLst/>
              <a:ahLst/>
              <a:cxnLst/>
              <a:rect l="l" t="t" r="r" b="b"/>
              <a:pathLst>
                <a:path w="2501900" h="2501900">
                  <a:moveTo>
                    <a:pt x="1359811" y="2496856"/>
                  </a:moveTo>
                  <a:lnTo>
                    <a:pt x="1407528" y="2491775"/>
                  </a:lnTo>
                  <a:lnTo>
                    <a:pt x="1454634" y="2484956"/>
                  </a:lnTo>
                  <a:lnTo>
                    <a:pt x="1501099" y="2476434"/>
                  </a:lnTo>
                  <a:lnTo>
                    <a:pt x="1546896" y="2466243"/>
                  </a:lnTo>
                  <a:lnTo>
                    <a:pt x="1591993" y="2454420"/>
                  </a:lnTo>
                  <a:lnTo>
                    <a:pt x="1636362" y="2440998"/>
                  </a:lnTo>
                  <a:lnTo>
                    <a:pt x="1679973" y="2426014"/>
                  </a:lnTo>
                  <a:lnTo>
                    <a:pt x="1722797" y="2409502"/>
                  </a:lnTo>
                  <a:lnTo>
                    <a:pt x="1764804" y="2391498"/>
                  </a:lnTo>
                  <a:lnTo>
                    <a:pt x="1805965" y="2372035"/>
                  </a:lnTo>
                  <a:lnTo>
                    <a:pt x="1846251" y="2351151"/>
                  </a:lnTo>
                  <a:lnTo>
                    <a:pt x="1885631" y="2328879"/>
                  </a:lnTo>
                  <a:lnTo>
                    <a:pt x="1924077" y="2305255"/>
                  </a:lnTo>
                  <a:lnTo>
                    <a:pt x="1961559" y="2280314"/>
                  </a:lnTo>
                  <a:lnTo>
                    <a:pt x="1998047" y="2254090"/>
                  </a:lnTo>
                  <a:lnTo>
                    <a:pt x="2033513" y="2226620"/>
                  </a:lnTo>
                  <a:lnTo>
                    <a:pt x="2067926" y="2197938"/>
                  </a:lnTo>
                  <a:lnTo>
                    <a:pt x="2101258" y="2168079"/>
                  </a:lnTo>
                  <a:lnTo>
                    <a:pt x="2133478" y="2137078"/>
                  </a:lnTo>
                  <a:lnTo>
                    <a:pt x="2164558" y="2104971"/>
                  </a:lnTo>
                  <a:lnTo>
                    <a:pt x="2194467" y="2071792"/>
                  </a:lnTo>
                  <a:lnTo>
                    <a:pt x="2223178" y="2037577"/>
                  </a:lnTo>
                  <a:lnTo>
                    <a:pt x="2250659" y="2002360"/>
                  </a:lnTo>
                  <a:lnTo>
                    <a:pt x="2276882" y="1966177"/>
                  </a:lnTo>
                  <a:lnTo>
                    <a:pt x="2301817" y="1929063"/>
                  </a:lnTo>
                  <a:lnTo>
                    <a:pt x="2325434" y="1891053"/>
                  </a:lnTo>
                  <a:lnTo>
                    <a:pt x="2347705" y="1852182"/>
                  </a:lnTo>
                  <a:lnTo>
                    <a:pt x="2368600" y="1812485"/>
                  </a:lnTo>
                  <a:lnTo>
                    <a:pt x="2388089" y="1771998"/>
                  </a:lnTo>
                  <a:lnTo>
                    <a:pt x="2406143" y="1730754"/>
                  </a:lnTo>
                  <a:lnTo>
                    <a:pt x="2422733" y="1688790"/>
                  </a:lnTo>
                  <a:lnTo>
                    <a:pt x="2437828" y="1646141"/>
                  </a:lnTo>
                  <a:lnTo>
                    <a:pt x="2451401" y="1602841"/>
                  </a:lnTo>
                  <a:lnTo>
                    <a:pt x="2463420" y="1558926"/>
                  </a:lnTo>
                  <a:lnTo>
                    <a:pt x="2473857" y="1514430"/>
                  </a:lnTo>
                  <a:lnTo>
                    <a:pt x="2482682" y="1469390"/>
                  </a:lnTo>
                  <a:lnTo>
                    <a:pt x="2489866" y="1423839"/>
                  </a:lnTo>
                  <a:lnTo>
                    <a:pt x="2495380" y="1377814"/>
                  </a:lnTo>
                  <a:lnTo>
                    <a:pt x="2499193" y="1331348"/>
                  </a:lnTo>
                  <a:lnTo>
                    <a:pt x="2501277" y="1284478"/>
                  </a:lnTo>
                  <a:lnTo>
                    <a:pt x="2501602" y="1237238"/>
                  </a:lnTo>
                  <a:lnTo>
                    <a:pt x="2500138" y="1189664"/>
                  </a:lnTo>
                  <a:lnTo>
                    <a:pt x="2496857" y="1141790"/>
                  </a:lnTo>
                  <a:lnTo>
                    <a:pt x="2491774" y="1094073"/>
                  </a:lnTo>
                  <a:lnTo>
                    <a:pt x="2484954" y="1046967"/>
                  </a:lnTo>
                  <a:lnTo>
                    <a:pt x="2476430" y="1000502"/>
                  </a:lnTo>
                  <a:lnTo>
                    <a:pt x="2466238" y="954705"/>
                  </a:lnTo>
                  <a:lnTo>
                    <a:pt x="2454414" y="909608"/>
                  </a:lnTo>
                  <a:lnTo>
                    <a:pt x="2440992" y="865239"/>
                  </a:lnTo>
                  <a:lnTo>
                    <a:pt x="2426007" y="821628"/>
                  </a:lnTo>
                  <a:lnTo>
                    <a:pt x="2409494" y="778804"/>
                  </a:lnTo>
                  <a:lnTo>
                    <a:pt x="2391489" y="736797"/>
                  </a:lnTo>
                  <a:lnTo>
                    <a:pt x="2372026" y="695636"/>
                  </a:lnTo>
                  <a:lnTo>
                    <a:pt x="2351141" y="655350"/>
                  </a:lnTo>
                  <a:lnTo>
                    <a:pt x="2328869" y="615970"/>
                  </a:lnTo>
                  <a:lnTo>
                    <a:pt x="2305245" y="577524"/>
                  </a:lnTo>
                  <a:lnTo>
                    <a:pt x="2280303" y="540042"/>
                  </a:lnTo>
                  <a:lnTo>
                    <a:pt x="2254080" y="503554"/>
                  </a:lnTo>
                  <a:lnTo>
                    <a:pt x="2226609" y="468088"/>
                  </a:lnTo>
                  <a:lnTo>
                    <a:pt x="2197927" y="433675"/>
                  </a:lnTo>
                  <a:lnTo>
                    <a:pt x="2168068" y="400344"/>
                  </a:lnTo>
                  <a:lnTo>
                    <a:pt x="2137067" y="368123"/>
                  </a:lnTo>
                  <a:lnTo>
                    <a:pt x="2104960" y="337043"/>
                  </a:lnTo>
                  <a:lnTo>
                    <a:pt x="2071781" y="307134"/>
                  </a:lnTo>
                  <a:lnTo>
                    <a:pt x="2037566" y="278423"/>
                  </a:lnTo>
                  <a:lnTo>
                    <a:pt x="2002349" y="250942"/>
                  </a:lnTo>
                  <a:lnTo>
                    <a:pt x="1966167" y="224719"/>
                  </a:lnTo>
                  <a:lnTo>
                    <a:pt x="1929053" y="199784"/>
                  </a:lnTo>
                  <a:lnTo>
                    <a:pt x="1891042" y="176167"/>
                  </a:lnTo>
                  <a:lnTo>
                    <a:pt x="1852171" y="153896"/>
                  </a:lnTo>
                  <a:lnTo>
                    <a:pt x="1812474" y="133001"/>
                  </a:lnTo>
                  <a:lnTo>
                    <a:pt x="1771987" y="113512"/>
                  </a:lnTo>
                  <a:lnTo>
                    <a:pt x="1730743" y="95458"/>
                  </a:lnTo>
                  <a:lnTo>
                    <a:pt x="1688779" y="78868"/>
                  </a:lnTo>
                  <a:lnTo>
                    <a:pt x="1646129" y="63773"/>
                  </a:lnTo>
                  <a:lnTo>
                    <a:pt x="1602829" y="50201"/>
                  </a:lnTo>
                  <a:lnTo>
                    <a:pt x="1558913" y="38181"/>
                  </a:lnTo>
                  <a:lnTo>
                    <a:pt x="1514417" y="27744"/>
                  </a:lnTo>
                  <a:lnTo>
                    <a:pt x="1469376" y="18919"/>
                  </a:lnTo>
                  <a:lnTo>
                    <a:pt x="1423825" y="11735"/>
                  </a:lnTo>
                  <a:lnTo>
                    <a:pt x="1377798" y="6222"/>
                  </a:lnTo>
                  <a:lnTo>
                    <a:pt x="1331332" y="2408"/>
                  </a:lnTo>
                  <a:lnTo>
                    <a:pt x="1284461" y="324"/>
                  </a:lnTo>
                  <a:lnTo>
                    <a:pt x="1237220" y="0"/>
                  </a:lnTo>
                  <a:lnTo>
                    <a:pt x="1189644" y="1463"/>
                  </a:lnTo>
                  <a:lnTo>
                    <a:pt x="1141768" y="4745"/>
                  </a:lnTo>
                  <a:lnTo>
                    <a:pt x="1094052" y="9826"/>
                  </a:lnTo>
                  <a:lnTo>
                    <a:pt x="1046946" y="16645"/>
                  </a:lnTo>
                  <a:lnTo>
                    <a:pt x="1000480" y="25167"/>
                  </a:lnTo>
                  <a:lnTo>
                    <a:pt x="954684" y="35358"/>
                  </a:lnTo>
                  <a:lnTo>
                    <a:pt x="909587" y="47181"/>
                  </a:lnTo>
                  <a:lnTo>
                    <a:pt x="865219" y="60603"/>
                  </a:lnTo>
                  <a:lnTo>
                    <a:pt x="821608" y="75587"/>
                  </a:lnTo>
                  <a:lnTo>
                    <a:pt x="778784" y="92099"/>
                  </a:lnTo>
                  <a:lnTo>
                    <a:pt x="736778" y="110103"/>
                  </a:lnTo>
                  <a:lnTo>
                    <a:pt x="695617" y="129566"/>
                  </a:lnTo>
                  <a:lnTo>
                    <a:pt x="655332" y="150450"/>
                  </a:lnTo>
                  <a:lnTo>
                    <a:pt x="615953" y="172722"/>
                  </a:lnTo>
                  <a:lnTo>
                    <a:pt x="577508" y="196346"/>
                  </a:lnTo>
                  <a:lnTo>
                    <a:pt x="540026" y="221287"/>
                  </a:lnTo>
                  <a:lnTo>
                    <a:pt x="503539" y="247511"/>
                  </a:lnTo>
                  <a:lnTo>
                    <a:pt x="468074" y="274981"/>
                  </a:lnTo>
                  <a:lnTo>
                    <a:pt x="433661" y="303663"/>
                  </a:lnTo>
                  <a:lnTo>
                    <a:pt x="400330" y="333522"/>
                  </a:lnTo>
                  <a:lnTo>
                    <a:pt x="368111" y="364523"/>
                  </a:lnTo>
                  <a:lnTo>
                    <a:pt x="337032" y="396630"/>
                  </a:lnTo>
                  <a:lnTo>
                    <a:pt x="307123" y="429809"/>
                  </a:lnTo>
                  <a:lnTo>
                    <a:pt x="278413" y="464024"/>
                  </a:lnTo>
                  <a:lnTo>
                    <a:pt x="250933" y="499241"/>
                  </a:lnTo>
                  <a:lnTo>
                    <a:pt x="224711" y="535424"/>
                  </a:lnTo>
                  <a:lnTo>
                    <a:pt x="199776" y="572538"/>
                  </a:lnTo>
                  <a:lnTo>
                    <a:pt x="176159" y="610548"/>
                  </a:lnTo>
                  <a:lnTo>
                    <a:pt x="153889" y="649419"/>
                  </a:lnTo>
                  <a:lnTo>
                    <a:pt x="132995" y="689116"/>
                  </a:lnTo>
                  <a:lnTo>
                    <a:pt x="113507" y="729603"/>
                  </a:lnTo>
                  <a:lnTo>
                    <a:pt x="95453" y="770847"/>
                  </a:lnTo>
                  <a:lnTo>
                    <a:pt x="78864" y="812811"/>
                  </a:lnTo>
                  <a:lnTo>
                    <a:pt x="63769" y="855460"/>
                  </a:lnTo>
                  <a:lnTo>
                    <a:pt x="50198" y="898760"/>
                  </a:lnTo>
                  <a:lnTo>
                    <a:pt x="38179" y="942675"/>
                  </a:lnTo>
                  <a:lnTo>
                    <a:pt x="27742" y="987170"/>
                  </a:lnTo>
                  <a:lnTo>
                    <a:pt x="18918" y="1032211"/>
                  </a:lnTo>
                  <a:lnTo>
                    <a:pt x="11734" y="1077762"/>
                  </a:lnTo>
                  <a:lnTo>
                    <a:pt x="6221" y="1123787"/>
                  </a:lnTo>
                  <a:lnTo>
                    <a:pt x="2408" y="1170253"/>
                  </a:lnTo>
                  <a:lnTo>
                    <a:pt x="324" y="1217123"/>
                  </a:lnTo>
                  <a:lnTo>
                    <a:pt x="0" y="1264363"/>
                  </a:lnTo>
                  <a:lnTo>
                    <a:pt x="1463" y="1311937"/>
                  </a:lnTo>
                  <a:lnTo>
                    <a:pt x="4745" y="1359811"/>
                  </a:lnTo>
                  <a:lnTo>
                    <a:pt x="9826" y="1407529"/>
                  </a:lnTo>
                  <a:lnTo>
                    <a:pt x="16645" y="1454636"/>
                  </a:lnTo>
                  <a:lnTo>
                    <a:pt x="25167" y="1501103"/>
                  </a:lnTo>
                  <a:lnTo>
                    <a:pt x="35358" y="1546901"/>
                  </a:lnTo>
                  <a:lnTo>
                    <a:pt x="47181" y="1591999"/>
                  </a:lnTo>
                  <a:lnTo>
                    <a:pt x="60603" y="1636369"/>
                  </a:lnTo>
                  <a:lnTo>
                    <a:pt x="75587" y="1679981"/>
                  </a:lnTo>
                  <a:lnTo>
                    <a:pt x="92099" y="1722805"/>
                  </a:lnTo>
                  <a:lnTo>
                    <a:pt x="110104" y="1764813"/>
                  </a:lnTo>
                  <a:lnTo>
                    <a:pt x="129566" y="1805974"/>
                  </a:lnTo>
                  <a:lnTo>
                    <a:pt x="150450" y="1846260"/>
                  </a:lnTo>
                  <a:lnTo>
                    <a:pt x="172722" y="1885640"/>
                  </a:lnTo>
                  <a:lnTo>
                    <a:pt x="196346" y="1924086"/>
                  </a:lnTo>
                  <a:lnTo>
                    <a:pt x="221287" y="1961568"/>
                  </a:lnTo>
                  <a:lnTo>
                    <a:pt x="247511" y="1998057"/>
                  </a:lnTo>
                  <a:lnTo>
                    <a:pt x="274981" y="2033522"/>
                  </a:lnTo>
                  <a:lnTo>
                    <a:pt x="303663" y="2067935"/>
                  </a:lnTo>
                  <a:lnTo>
                    <a:pt x="333522" y="2101267"/>
                  </a:lnTo>
                  <a:lnTo>
                    <a:pt x="364523" y="2133487"/>
                  </a:lnTo>
                  <a:lnTo>
                    <a:pt x="396630" y="2164566"/>
                  </a:lnTo>
                  <a:lnTo>
                    <a:pt x="429809" y="2194476"/>
                  </a:lnTo>
                  <a:lnTo>
                    <a:pt x="464024" y="2223185"/>
                  </a:lnTo>
                  <a:lnTo>
                    <a:pt x="499241" y="2250666"/>
                  </a:lnTo>
                  <a:lnTo>
                    <a:pt x="535424" y="2276889"/>
                  </a:lnTo>
                  <a:lnTo>
                    <a:pt x="572538" y="2301823"/>
                  </a:lnTo>
                  <a:lnTo>
                    <a:pt x="610548" y="2325440"/>
                  </a:lnTo>
                  <a:lnTo>
                    <a:pt x="649419" y="2347711"/>
                  </a:lnTo>
                  <a:lnTo>
                    <a:pt x="689116" y="2368605"/>
                  </a:lnTo>
                  <a:lnTo>
                    <a:pt x="729603" y="2388094"/>
                  </a:lnTo>
                  <a:lnTo>
                    <a:pt x="770847" y="2406147"/>
                  </a:lnTo>
                  <a:lnTo>
                    <a:pt x="812811" y="2422736"/>
                  </a:lnTo>
                  <a:lnTo>
                    <a:pt x="855460" y="2437831"/>
                  </a:lnTo>
                  <a:lnTo>
                    <a:pt x="898760" y="2451403"/>
                  </a:lnTo>
                  <a:lnTo>
                    <a:pt x="942675" y="2463422"/>
                  </a:lnTo>
                  <a:lnTo>
                    <a:pt x="987171" y="2473859"/>
                  </a:lnTo>
                  <a:lnTo>
                    <a:pt x="1032211" y="2482683"/>
                  </a:lnTo>
                  <a:lnTo>
                    <a:pt x="1077762" y="2489867"/>
                  </a:lnTo>
                  <a:lnTo>
                    <a:pt x="1123787" y="2495380"/>
                  </a:lnTo>
                  <a:lnTo>
                    <a:pt x="1170253" y="2499193"/>
                  </a:lnTo>
                  <a:lnTo>
                    <a:pt x="1217123" y="2501277"/>
                  </a:lnTo>
                  <a:lnTo>
                    <a:pt x="1264363" y="2501602"/>
                  </a:lnTo>
                  <a:lnTo>
                    <a:pt x="1311937" y="2500138"/>
                  </a:lnTo>
                  <a:lnTo>
                    <a:pt x="1359811" y="2496856"/>
                  </a:lnTo>
                  <a:close/>
                </a:path>
              </a:pathLst>
            </a:custGeom>
            <a:ln w="324018">
              <a:solidFill>
                <a:srgbClr val="154193"/>
              </a:solidFill>
            </a:ln>
          </p:spPr>
          <p:txBody>
            <a:bodyPr wrap="square" lIns="0" tIns="0" rIns="0" bIns="0" rtlCol="0"/>
            <a:lstStyle/>
            <a:p>
              <a:endParaRPr sz="1092"/>
            </a:p>
          </p:txBody>
        </p:sp>
      </p:grpSp>
      <p:grpSp>
        <p:nvGrpSpPr>
          <p:cNvPr id="7" name="object 7"/>
          <p:cNvGrpSpPr/>
          <p:nvPr/>
        </p:nvGrpSpPr>
        <p:grpSpPr>
          <a:xfrm>
            <a:off x="3716501" y="2244150"/>
            <a:ext cx="1804413" cy="1856781"/>
            <a:chOff x="6128081" y="4099405"/>
            <a:chExt cx="2975610" cy="3061970"/>
          </a:xfrm>
        </p:grpSpPr>
        <p:sp>
          <p:nvSpPr>
            <p:cNvPr id="8" name="object 8"/>
            <p:cNvSpPr/>
            <p:nvPr/>
          </p:nvSpPr>
          <p:spPr>
            <a:xfrm>
              <a:off x="6862697" y="5225673"/>
              <a:ext cx="819150" cy="1767205"/>
            </a:xfrm>
            <a:custGeom>
              <a:avLst/>
              <a:gdLst/>
              <a:ahLst/>
              <a:cxnLst/>
              <a:rect l="l" t="t" r="r" b="b"/>
              <a:pathLst>
                <a:path w="819150" h="1767204">
                  <a:moveTo>
                    <a:pt x="48474" y="0"/>
                  </a:moveTo>
                  <a:lnTo>
                    <a:pt x="37277" y="47103"/>
                  </a:lnTo>
                  <a:lnTo>
                    <a:pt x="27521" y="94570"/>
                  </a:lnTo>
                  <a:lnTo>
                    <a:pt x="19221" y="142366"/>
                  </a:lnTo>
                  <a:lnTo>
                    <a:pt x="12388" y="190456"/>
                  </a:lnTo>
                  <a:lnTo>
                    <a:pt x="7036" y="238808"/>
                  </a:lnTo>
                  <a:lnTo>
                    <a:pt x="3178" y="287386"/>
                  </a:lnTo>
                  <a:lnTo>
                    <a:pt x="828" y="336157"/>
                  </a:lnTo>
                  <a:lnTo>
                    <a:pt x="0" y="385086"/>
                  </a:lnTo>
                  <a:lnTo>
                    <a:pt x="705" y="434140"/>
                  </a:lnTo>
                  <a:lnTo>
                    <a:pt x="2958" y="483284"/>
                  </a:lnTo>
                  <a:lnTo>
                    <a:pt x="6771" y="532485"/>
                  </a:lnTo>
                  <a:lnTo>
                    <a:pt x="12159" y="581708"/>
                  </a:lnTo>
                  <a:lnTo>
                    <a:pt x="19133" y="630919"/>
                  </a:lnTo>
                  <a:lnTo>
                    <a:pt x="27708" y="680084"/>
                  </a:lnTo>
                  <a:lnTo>
                    <a:pt x="37897" y="729169"/>
                  </a:lnTo>
                  <a:lnTo>
                    <a:pt x="49713" y="778140"/>
                  </a:lnTo>
                  <a:lnTo>
                    <a:pt x="63170" y="826963"/>
                  </a:lnTo>
                  <a:lnTo>
                    <a:pt x="78280" y="875604"/>
                  </a:lnTo>
                  <a:lnTo>
                    <a:pt x="95056" y="924028"/>
                  </a:lnTo>
                  <a:lnTo>
                    <a:pt x="113513" y="972202"/>
                  </a:lnTo>
                  <a:lnTo>
                    <a:pt x="133663" y="1020092"/>
                  </a:lnTo>
                  <a:lnTo>
                    <a:pt x="155120" y="1066805"/>
                  </a:lnTo>
                  <a:lnTo>
                    <a:pt x="177903" y="1112485"/>
                  </a:lnTo>
                  <a:lnTo>
                    <a:pt x="201980" y="1157119"/>
                  </a:lnTo>
                  <a:lnTo>
                    <a:pt x="227316" y="1200694"/>
                  </a:lnTo>
                  <a:lnTo>
                    <a:pt x="253880" y="1243197"/>
                  </a:lnTo>
                  <a:lnTo>
                    <a:pt x="281637" y="1284616"/>
                  </a:lnTo>
                  <a:lnTo>
                    <a:pt x="310555" y="1324937"/>
                  </a:lnTo>
                  <a:lnTo>
                    <a:pt x="340601" y="1364148"/>
                  </a:lnTo>
                  <a:lnTo>
                    <a:pt x="371742" y="1402235"/>
                  </a:lnTo>
                  <a:lnTo>
                    <a:pt x="403944" y="1439186"/>
                  </a:lnTo>
                  <a:lnTo>
                    <a:pt x="437174" y="1474988"/>
                  </a:lnTo>
                  <a:lnTo>
                    <a:pt x="471401" y="1509628"/>
                  </a:lnTo>
                  <a:lnTo>
                    <a:pt x="506589" y="1543094"/>
                  </a:lnTo>
                  <a:lnTo>
                    <a:pt x="542707" y="1575371"/>
                  </a:lnTo>
                  <a:lnTo>
                    <a:pt x="579721" y="1606448"/>
                  </a:lnTo>
                  <a:lnTo>
                    <a:pt x="617598" y="1636312"/>
                  </a:lnTo>
                  <a:lnTo>
                    <a:pt x="656305" y="1664949"/>
                  </a:lnTo>
                  <a:lnTo>
                    <a:pt x="695809" y="1692347"/>
                  </a:lnTo>
                  <a:lnTo>
                    <a:pt x="736077" y="1718492"/>
                  </a:lnTo>
                  <a:lnTo>
                    <a:pt x="777076" y="1743373"/>
                  </a:lnTo>
                  <a:lnTo>
                    <a:pt x="818773" y="1766975"/>
                  </a:lnTo>
                </a:path>
              </a:pathLst>
            </a:custGeom>
            <a:ln w="337071">
              <a:solidFill>
                <a:srgbClr val="76B72A"/>
              </a:solidFill>
            </a:ln>
          </p:spPr>
          <p:txBody>
            <a:bodyPr wrap="square" lIns="0" tIns="0" rIns="0" bIns="0" rtlCol="0"/>
            <a:lstStyle/>
            <a:p>
              <a:endParaRPr sz="1092"/>
            </a:p>
          </p:txBody>
        </p:sp>
        <p:sp>
          <p:nvSpPr>
            <p:cNvPr id="9" name="object 9"/>
            <p:cNvSpPr/>
            <p:nvPr/>
          </p:nvSpPr>
          <p:spPr>
            <a:xfrm>
              <a:off x="6296617" y="5317251"/>
              <a:ext cx="561340" cy="735965"/>
            </a:xfrm>
            <a:custGeom>
              <a:avLst/>
              <a:gdLst/>
              <a:ahLst/>
              <a:cxnLst/>
              <a:rect l="l" t="t" r="r" b="b"/>
              <a:pathLst>
                <a:path w="561340" h="735964">
                  <a:moveTo>
                    <a:pt x="561089" y="0"/>
                  </a:moveTo>
                  <a:lnTo>
                    <a:pt x="521062" y="32318"/>
                  </a:lnTo>
                  <a:lnTo>
                    <a:pt x="481840" y="65856"/>
                  </a:lnTo>
                  <a:lnTo>
                    <a:pt x="443453" y="100606"/>
                  </a:lnTo>
                  <a:lnTo>
                    <a:pt x="405931" y="136562"/>
                  </a:lnTo>
                  <a:lnTo>
                    <a:pt x="369304" y="173716"/>
                  </a:lnTo>
                  <a:lnTo>
                    <a:pt x="333600" y="212063"/>
                  </a:lnTo>
                  <a:lnTo>
                    <a:pt x="298849" y="251594"/>
                  </a:lnTo>
                  <a:lnTo>
                    <a:pt x="265080" y="292305"/>
                  </a:lnTo>
                  <a:lnTo>
                    <a:pt x="232324" y="334187"/>
                  </a:lnTo>
                  <a:lnTo>
                    <a:pt x="200610" y="377235"/>
                  </a:lnTo>
                  <a:lnTo>
                    <a:pt x="169966" y="421441"/>
                  </a:lnTo>
                  <a:lnTo>
                    <a:pt x="140424" y="466799"/>
                  </a:lnTo>
                  <a:lnTo>
                    <a:pt x="113635" y="510570"/>
                  </a:lnTo>
                  <a:lnTo>
                    <a:pt x="88207" y="554787"/>
                  </a:lnTo>
                  <a:lnTo>
                    <a:pt x="64136" y="599429"/>
                  </a:lnTo>
                  <a:lnTo>
                    <a:pt x="41414" y="644469"/>
                  </a:lnTo>
                  <a:lnTo>
                    <a:pt x="20037" y="689883"/>
                  </a:lnTo>
                  <a:lnTo>
                    <a:pt x="0" y="735648"/>
                  </a:lnTo>
                </a:path>
              </a:pathLst>
            </a:custGeom>
            <a:ln w="337071">
              <a:solidFill>
                <a:srgbClr val="76B72A"/>
              </a:solidFill>
            </a:ln>
          </p:spPr>
          <p:txBody>
            <a:bodyPr wrap="square" lIns="0" tIns="0" rIns="0" bIns="0" rtlCol="0"/>
            <a:lstStyle/>
            <a:p>
              <a:endParaRPr sz="1092"/>
            </a:p>
          </p:txBody>
        </p:sp>
        <p:sp>
          <p:nvSpPr>
            <p:cNvPr id="10" name="object 10"/>
            <p:cNvSpPr/>
            <p:nvPr/>
          </p:nvSpPr>
          <p:spPr>
            <a:xfrm>
              <a:off x="6662606" y="4758829"/>
              <a:ext cx="1912620" cy="460375"/>
            </a:xfrm>
            <a:custGeom>
              <a:avLst/>
              <a:gdLst/>
              <a:ahLst/>
              <a:cxnLst/>
              <a:rect l="l" t="t" r="r" b="b"/>
              <a:pathLst>
                <a:path w="1912620" h="460375">
                  <a:moveTo>
                    <a:pt x="1912388" y="460215"/>
                  </a:moveTo>
                  <a:lnTo>
                    <a:pt x="1877632" y="426511"/>
                  </a:lnTo>
                  <a:lnTo>
                    <a:pt x="1841827" y="393859"/>
                  </a:lnTo>
                  <a:lnTo>
                    <a:pt x="1804994" y="362289"/>
                  </a:lnTo>
                  <a:lnTo>
                    <a:pt x="1767158" y="331829"/>
                  </a:lnTo>
                  <a:lnTo>
                    <a:pt x="1728339" y="302508"/>
                  </a:lnTo>
                  <a:lnTo>
                    <a:pt x="1688562" y="274355"/>
                  </a:lnTo>
                  <a:lnTo>
                    <a:pt x="1647848" y="247399"/>
                  </a:lnTo>
                  <a:lnTo>
                    <a:pt x="1606221" y="221669"/>
                  </a:lnTo>
                  <a:lnTo>
                    <a:pt x="1563702" y="197193"/>
                  </a:lnTo>
                  <a:lnTo>
                    <a:pt x="1520314" y="174001"/>
                  </a:lnTo>
                  <a:lnTo>
                    <a:pt x="1476080" y="152121"/>
                  </a:lnTo>
                  <a:lnTo>
                    <a:pt x="1431022" y="131583"/>
                  </a:lnTo>
                  <a:lnTo>
                    <a:pt x="1385163" y="112415"/>
                  </a:lnTo>
                  <a:lnTo>
                    <a:pt x="1338525" y="94646"/>
                  </a:lnTo>
                  <a:lnTo>
                    <a:pt x="1291132" y="78305"/>
                  </a:lnTo>
                  <a:lnTo>
                    <a:pt x="1243005" y="63421"/>
                  </a:lnTo>
                  <a:lnTo>
                    <a:pt x="1194167" y="50023"/>
                  </a:lnTo>
                  <a:lnTo>
                    <a:pt x="1144641" y="38139"/>
                  </a:lnTo>
                  <a:lnTo>
                    <a:pt x="1094450" y="27799"/>
                  </a:lnTo>
                  <a:lnTo>
                    <a:pt x="1043615" y="19031"/>
                  </a:lnTo>
                  <a:lnTo>
                    <a:pt x="992159" y="11865"/>
                  </a:lnTo>
                  <a:lnTo>
                    <a:pt x="941040" y="6417"/>
                  </a:lnTo>
                  <a:lnTo>
                    <a:pt x="890130" y="2639"/>
                  </a:lnTo>
                  <a:lnTo>
                    <a:pt x="839458" y="507"/>
                  </a:lnTo>
                  <a:lnTo>
                    <a:pt x="789053" y="0"/>
                  </a:lnTo>
                  <a:lnTo>
                    <a:pt x="738942" y="1095"/>
                  </a:lnTo>
                  <a:lnTo>
                    <a:pt x="689153" y="3772"/>
                  </a:lnTo>
                  <a:lnTo>
                    <a:pt x="639714" y="8008"/>
                  </a:lnTo>
                  <a:lnTo>
                    <a:pt x="590653" y="13781"/>
                  </a:lnTo>
                  <a:lnTo>
                    <a:pt x="541998" y="21070"/>
                  </a:lnTo>
                  <a:lnTo>
                    <a:pt x="493777" y="29852"/>
                  </a:lnTo>
                  <a:lnTo>
                    <a:pt x="446019" y="40106"/>
                  </a:lnTo>
                  <a:lnTo>
                    <a:pt x="398750" y="51810"/>
                  </a:lnTo>
                  <a:lnTo>
                    <a:pt x="351999" y="64942"/>
                  </a:lnTo>
                  <a:lnTo>
                    <a:pt x="305794" y="79481"/>
                  </a:lnTo>
                  <a:lnTo>
                    <a:pt x="260164" y="95403"/>
                  </a:lnTo>
                  <a:lnTo>
                    <a:pt x="215135" y="112688"/>
                  </a:lnTo>
                  <a:lnTo>
                    <a:pt x="170736" y="131313"/>
                  </a:lnTo>
                  <a:lnTo>
                    <a:pt x="126995" y="151257"/>
                  </a:lnTo>
                  <a:lnTo>
                    <a:pt x="83940" y="172498"/>
                  </a:lnTo>
                  <a:lnTo>
                    <a:pt x="41599" y="195013"/>
                  </a:lnTo>
                  <a:lnTo>
                    <a:pt x="0" y="218782"/>
                  </a:lnTo>
                </a:path>
              </a:pathLst>
            </a:custGeom>
            <a:ln w="337071">
              <a:solidFill>
                <a:srgbClr val="76B72A"/>
              </a:solidFill>
            </a:ln>
          </p:spPr>
          <p:txBody>
            <a:bodyPr wrap="square" lIns="0" tIns="0" rIns="0" bIns="0" rtlCol="0"/>
            <a:lstStyle/>
            <a:p>
              <a:endParaRPr sz="1092"/>
            </a:p>
          </p:txBody>
        </p:sp>
        <p:sp>
          <p:nvSpPr>
            <p:cNvPr id="11" name="object 11"/>
            <p:cNvSpPr/>
            <p:nvPr/>
          </p:nvSpPr>
          <p:spPr>
            <a:xfrm>
              <a:off x="8178282" y="4267941"/>
              <a:ext cx="345440" cy="858519"/>
            </a:xfrm>
            <a:custGeom>
              <a:avLst/>
              <a:gdLst/>
              <a:ahLst/>
              <a:cxnLst/>
              <a:rect l="l" t="t" r="r" b="b"/>
              <a:pathLst>
                <a:path w="345440" h="858520">
                  <a:moveTo>
                    <a:pt x="345363" y="858342"/>
                  </a:moveTo>
                  <a:lnTo>
                    <a:pt x="338053" y="807423"/>
                  </a:lnTo>
                  <a:lnTo>
                    <a:pt x="329282" y="756572"/>
                  </a:lnTo>
                  <a:lnTo>
                    <a:pt x="319043" y="705817"/>
                  </a:lnTo>
                  <a:lnTo>
                    <a:pt x="307325" y="655187"/>
                  </a:lnTo>
                  <a:lnTo>
                    <a:pt x="294120" y="604711"/>
                  </a:lnTo>
                  <a:lnTo>
                    <a:pt x="279418" y="554418"/>
                  </a:lnTo>
                  <a:lnTo>
                    <a:pt x="263210" y="504338"/>
                  </a:lnTo>
                  <a:lnTo>
                    <a:pt x="245487" y="454498"/>
                  </a:lnTo>
                  <a:lnTo>
                    <a:pt x="226239" y="404929"/>
                  </a:lnTo>
                  <a:lnTo>
                    <a:pt x="205457" y="355658"/>
                  </a:lnTo>
                  <a:lnTo>
                    <a:pt x="183132" y="306715"/>
                  </a:lnTo>
                  <a:lnTo>
                    <a:pt x="159255" y="258129"/>
                  </a:lnTo>
                  <a:lnTo>
                    <a:pt x="135327" y="212732"/>
                  </a:lnTo>
                  <a:lnTo>
                    <a:pt x="110321" y="168276"/>
                  </a:lnTo>
                  <a:lnTo>
                    <a:pt x="84262" y="124767"/>
                  </a:lnTo>
                  <a:lnTo>
                    <a:pt x="57173" y="82213"/>
                  </a:lnTo>
                  <a:lnTo>
                    <a:pt x="29077" y="40621"/>
                  </a:lnTo>
                  <a:lnTo>
                    <a:pt x="0" y="0"/>
                  </a:lnTo>
                </a:path>
              </a:pathLst>
            </a:custGeom>
            <a:ln w="337071">
              <a:solidFill>
                <a:srgbClr val="76B72A"/>
              </a:solidFill>
            </a:ln>
          </p:spPr>
          <p:txBody>
            <a:bodyPr wrap="square" lIns="0" tIns="0" rIns="0" bIns="0" rtlCol="0"/>
            <a:lstStyle/>
            <a:p>
              <a:endParaRPr sz="1092"/>
            </a:p>
          </p:txBody>
        </p:sp>
        <p:sp>
          <p:nvSpPr>
            <p:cNvPr id="12" name="object 12"/>
            <p:cNvSpPr/>
            <p:nvPr/>
          </p:nvSpPr>
          <p:spPr>
            <a:xfrm>
              <a:off x="7789103" y="5132079"/>
              <a:ext cx="1145540" cy="1550670"/>
            </a:xfrm>
            <a:custGeom>
              <a:avLst/>
              <a:gdLst/>
              <a:ahLst/>
              <a:cxnLst/>
              <a:rect l="l" t="t" r="r" b="b"/>
              <a:pathLst>
                <a:path w="1145540" h="1550670">
                  <a:moveTo>
                    <a:pt x="0" y="1550575"/>
                  </a:moveTo>
                  <a:lnTo>
                    <a:pt x="46389" y="1536719"/>
                  </a:lnTo>
                  <a:lnTo>
                    <a:pt x="92373" y="1521434"/>
                  </a:lnTo>
                  <a:lnTo>
                    <a:pt x="137915" y="1504724"/>
                  </a:lnTo>
                  <a:lnTo>
                    <a:pt x="182979" y="1486596"/>
                  </a:lnTo>
                  <a:lnTo>
                    <a:pt x="227529" y="1467055"/>
                  </a:lnTo>
                  <a:lnTo>
                    <a:pt x="271528" y="1446106"/>
                  </a:lnTo>
                  <a:lnTo>
                    <a:pt x="314940" y="1423756"/>
                  </a:lnTo>
                  <a:lnTo>
                    <a:pt x="357730" y="1400009"/>
                  </a:lnTo>
                  <a:lnTo>
                    <a:pt x="399860" y="1374871"/>
                  </a:lnTo>
                  <a:lnTo>
                    <a:pt x="441295" y="1348348"/>
                  </a:lnTo>
                  <a:lnTo>
                    <a:pt x="481998" y="1320445"/>
                  </a:lnTo>
                  <a:lnTo>
                    <a:pt x="521933" y="1291168"/>
                  </a:lnTo>
                  <a:lnTo>
                    <a:pt x="561064" y="1260522"/>
                  </a:lnTo>
                  <a:lnTo>
                    <a:pt x="599355" y="1228513"/>
                  </a:lnTo>
                  <a:lnTo>
                    <a:pt x="636769" y="1195146"/>
                  </a:lnTo>
                  <a:lnTo>
                    <a:pt x="673270" y="1160427"/>
                  </a:lnTo>
                  <a:lnTo>
                    <a:pt x="708822" y="1124362"/>
                  </a:lnTo>
                  <a:lnTo>
                    <a:pt x="743389" y="1086955"/>
                  </a:lnTo>
                  <a:lnTo>
                    <a:pt x="776934" y="1048213"/>
                  </a:lnTo>
                  <a:lnTo>
                    <a:pt x="809421" y="1008141"/>
                  </a:lnTo>
                  <a:lnTo>
                    <a:pt x="840814" y="966744"/>
                  </a:lnTo>
                  <a:lnTo>
                    <a:pt x="870546" y="924806"/>
                  </a:lnTo>
                  <a:lnTo>
                    <a:pt x="898719" y="882235"/>
                  </a:lnTo>
                  <a:lnTo>
                    <a:pt x="925339" y="839068"/>
                  </a:lnTo>
                  <a:lnTo>
                    <a:pt x="950411" y="795339"/>
                  </a:lnTo>
                  <a:lnTo>
                    <a:pt x="973941" y="751083"/>
                  </a:lnTo>
                  <a:lnTo>
                    <a:pt x="995933" y="706336"/>
                  </a:lnTo>
                  <a:lnTo>
                    <a:pt x="1016395" y="661132"/>
                  </a:lnTo>
                  <a:lnTo>
                    <a:pt x="1035330" y="615506"/>
                  </a:lnTo>
                  <a:lnTo>
                    <a:pt x="1052744" y="569494"/>
                  </a:lnTo>
                  <a:lnTo>
                    <a:pt x="1068643" y="523132"/>
                  </a:lnTo>
                  <a:lnTo>
                    <a:pt x="1083032" y="476453"/>
                  </a:lnTo>
                  <a:lnTo>
                    <a:pt x="1095917" y="429493"/>
                  </a:lnTo>
                  <a:lnTo>
                    <a:pt x="1107303" y="382287"/>
                  </a:lnTo>
                  <a:lnTo>
                    <a:pt x="1117195" y="334870"/>
                  </a:lnTo>
                  <a:lnTo>
                    <a:pt x="1125599" y="287278"/>
                  </a:lnTo>
                  <a:lnTo>
                    <a:pt x="1132520" y="239545"/>
                  </a:lnTo>
                  <a:lnTo>
                    <a:pt x="1137965" y="191706"/>
                  </a:lnTo>
                  <a:lnTo>
                    <a:pt x="1141937" y="143797"/>
                  </a:lnTo>
                  <a:lnTo>
                    <a:pt x="1144443" y="95853"/>
                  </a:lnTo>
                  <a:lnTo>
                    <a:pt x="1145488" y="47909"/>
                  </a:lnTo>
                  <a:lnTo>
                    <a:pt x="1145078" y="0"/>
                  </a:lnTo>
                </a:path>
              </a:pathLst>
            </a:custGeom>
            <a:ln w="337071">
              <a:solidFill>
                <a:srgbClr val="76B72A"/>
              </a:solidFill>
            </a:ln>
          </p:spPr>
          <p:txBody>
            <a:bodyPr wrap="square" lIns="0" tIns="0" rIns="0" bIns="0" rtlCol="0"/>
            <a:lstStyle/>
            <a:p>
              <a:endParaRPr sz="1092"/>
            </a:p>
          </p:txBody>
        </p:sp>
        <p:sp>
          <p:nvSpPr>
            <p:cNvPr id="13" name="object 13"/>
            <p:cNvSpPr/>
            <p:nvPr/>
          </p:nvSpPr>
          <p:spPr>
            <a:xfrm>
              <a:off x="7895141" y="6683157"/>
              <a:ext cx="918210" cy="132715"/>
            </a:xfrm>
            <a:custGeom>
              <a:avLst/>
              <a:gdLst/>
              <a:ahLst/>
              <a:cxnLst/>
              <a:rect l="l" t="t" r="r" b="b"/>
              <a:pathLst>
                <a:path w="918209" h="132715">
                  <a:moveTo>
                    <a:pt x="0" y="0"/>
                  </a:moveTo>
                  <a:lnTo>
                    <a:pt x="48005" y="18504"/>
                  </a:lnTo>
                  <a:lnTo>
                    <a:pt x="96663" y="35702"/>
                  </a:lnTo>
                  <a:lnTo>
                    <a:pt x="145953" y="51569"/>
                  </a:lnTo>
                  <a:lnTo>
                    <a:pt x="195853" y="66085"/>
                  </a:lnTo>
                  <a:lnTo>
                    <a:pt x="246345" y="79227"/>
                  </a:lnTo>
                  <a:lnTo>
                    <a:pt x="297406" y="90972"/>
                  </a:lnTo>
                  <a:lnTo>
                    <a:pt x="349018" y="101300"/>
                  </a:lnTo>
                  <a:lnTo>
                    <a:pt x="401160" y="110188"/>
                  </a:lnTo>
                  <a:lnTo>
                    <a:pt x="453811" y="117613"/>
                  </a:lnTo>
                  <a:lnTo>
                    <a:pt x="506951" y="123555"/>
                  </a:lnTo>
                  <a:lnTo>
                    <a:pt x="560560" y="127989"/>
                  </a:lnTo>
                  <a:lnTo>
                    <a:pt x="614616" y="130896"/>
                  </a:lnTo>
                  <a:lnTo>
                    <a:pt x="665915" y="132211"/>
                  </a:lnTo>
                  <a:lnTo>
                    <a:pt x="716925" y="132125"/>
                  </a:lnTo>
                  <a:lnTo>
                    <a:pt x="767625" y="130654"/>
                  </a:lnTo>
                  <a:lnTo>
                    <a:pt x="817995" y="127816"/>
                  </a:lnTo>
                  <a:lnTo>
                    <a:pt x="868015" y="123629"/>
                  </a:lnTo>
                  <a:lnTo>
                    <a:pt x="917667" y="118110"/>
                  </a:lnTo>
                </a:path>
              </a:pathLst>
            </a:custGeom>
            <a:ln w="337071">
              <a:solidFill>
                <a:srgbClr val="76B72A"/>
              </a:solidFill>
            </a:ln>
          </p:spPr>
          <p:txBody>
            <a:bodyPr wrap="square" lIns="0" tIns="0" rIns="0" bIns="0" rtlCol="0"/>
            <a:lstStyle/>
            <a:p>
              <a:endParaRPr sz="1092"/>
            </a:p>
          </p:txBody>
        </p:sp>
        <p:pic>
          <p:nvPicPr>
            <p:cNvPr id="14" name="object 14"/>
            <p:cNvPicPr/>
            <p:nvPr/>
          </p:nvPicPr>
          <p:blipFill>
            <a:blip r:embed="rId4" cstate="print"/>
            <a:stretch>
              <a:fillRect/>
            </a:stretch>
          </p:blipFill>
          <p:spPr>
            <a:xfrm>
              <a:off x="7352969" y="5196964"/>
              <a:ext cx="965986" cy="1008145"/>
            </a:xfrm>
            <a:prstGeom prst="rect">
              <a:avLst/>
            </a:prstGeom>
          </p:spPr>
        </p:pic>
      </p:grpSp>
      <p:sp>
        <p:nvSpPr>
          <p:cNvPr id="15" name="object 15"/>
          <p:cNvSpPr txBox="1"/>
          <p:nvPr/>
        </p:nvSpPr>
        <p:spPr>
          <a:xfrm>
            <a:off x="3605623" y="4735416"/>
            <a:ext cx="2038917" cy="246051"/>
          </a:xfrm>
          <a:prstGeom prst="rect">
            <a:avLst/>
          </a:prstGeom>
        </p:spPr>
        <p:txBody>
          <a:bodyPr vert="horz" wrap="square" lIns="0" tIns="8086" rIns="0" bIns="0" rtlCol="0">
            <a:spAutoFit/>
          </a:bodyPr>
          <a:lstStyle/>
          <a:p>
            <a:pPr marL="7701">
              <a:spcBef>
                <a:spcPts val="64"/>
              </a:spcBef>
            </a:pPr>
            <a:r>
              <a:rPr sz="1546" spc="69" dirty="0">
                <a:solidFill>
                  <a:srgbClr val="154390"/>
                </a:solidFill>
                <a:latin typeface="Arial"/>
                <a:cs typeface="Arial"/>
              </a:rPr>
              <a:t>Σχέδια</a:t>
            </a:r>
            <a:r>
              <a:rPr sz="1546" spc="-30" dirty="0">
                <a:solidFill>
                  <a:srgbClr val="154390"/>
                </a:solidFill>
                <a:latin typeface="Arial"/>
                <a:cs typeface="Arial"/>
              </a:rPr>
              <a:t> </a:t>
            </a:r>
            <a:r>
              <a:rPr sz="1546" spc="82" dirty="0">
                <a:solidFill>
                  <a:srgbClr val="154390"/>
                </a:solidFill>
                <a:latin typeface="Arial"/>
                <a:cs typeface="Arial"/>
              </a:rPr>
              <a:t>Εθελοντισμού</a:t>
            </a:r>
            <a:endParaRPr sz="1546">
              <a:latin typeface="Arial"/>
              <a:cs typeface="Arial"/>
            </a:endParaRPr>
          </a:p>
        </p:txBody>
      </p:sp>
      <p:grpSp>
        <p:nvGrpSpPr>
          <p:cNvPr id="16" name="object 16"/>
          <p:cNvGrpSpPr/>
          <p:nvPr/>
        </p:nvGrpSpPr>
        <p:grpSpPr>
          <a:xfrm>
            <a:off x="6412196" y="2240757"/>
            <a:ext cx="1796326" cy="1934949"/>
            <a:chOff x="10573480" y="4059149"/>
            <a:chExt cx="2962275" cy="3190875"/>
          </a:xfrm>
        </p:grpSpPr>
        <p:sp>
          <p:nvSpPr>
            <p:cNvPr id="17" name="object 17"/>
            <p:cNvSpPr/>
            <p:nvPr/>
          </p:nvSpPr>
          <p:spPr>
            <a:xfrm>
              <a:off x="10736165" y="4222677"/>
              <a:ext cx="494665" cy="2864485"/>
            </a:xfrm>
            <a:custGeom>
              <a:avLst/>
              <a:gdLst/>
              <a:ahLst/>
              <a:cxnLst/>
              <a:rect l="l" t="t" r="r" b="b"/>
              <a:pathLst>
                <a:path w="494665" h="2864484">
                  <a:moveTo>
                    <a:pt x="494173" y="0"/>
                  </a:moveTo>
                  <a:lnTo>
                    <a:pt x="464600" y="38673"/>
                  </a:lnTo>
                  <a:lnTo>
                    <a:pt x="435820" y="77976"/>
                  </a:lnTo>
                  <a:lnTo>
                    <a:pt x="407845" y="117894"/>
                  </a:lnTo>
                  <a:lnTo>
                    <a:pt x="380687" y="158416"/>
                  </a:lnTo>
                  <a:lnTo>
                    <a:pt x="354358" y="199530"/>
                  </a:lnTo>
                  <a:lnTo>
                    <a:pt x="328871" y="241225"/>
                  </a:lnTo>
                  <a:lnTo>
                    <a:pt x="304236" y="283488"/>
                  </a:lnTo>
                  <a:lnTo>
                    <a:pt x="280466" y="326307"/>
                  </a:lnTo>
                  <a:lnTo>
                    <a:pt x="257573" y="369670"/>
                  </a:lnTo>
                  <a:lnTo>
                    <a:pt x="235569" y="413566"/>
                  </a:lnTo>
                  <a:lnTo>
                    <a:pt x="214466" y="457982"/>
                  </a:lnTo>
                  <a:lnTo>
                    <a:pt x="194275" y="502907"/>
                  </a:lnTo>
                  <a:lnTo>
                    <a:pt x="175009" y="548327"/>
                  </a:lnTo>
                  <a:lnTo>
                    <a:pt x="156680" y="594233"/>
                  </a:lnTo>
                  <a:lnTo>
                    <a:pt x="139300" y="640610"/>
                  </a:lnTo>
                  <a:lnTo>
                    <a:pt x="122880" y="687449"/>
                  </a:lnTo>
                  <a:lnTo>
                    <a:pt x="107433" y="734735"/>
                  </a:lnTo>
                  <a:lnTo>
                    <a:pt x="92971" y="782459"/>
                  </a:lnTo>
                  <a:lnTo>
                    <a:pt x="79505" y="830606"/>
                  </a:lnTo>
                  <a:lnTo>
                    <a:pt x="67047" y="879167"/>
                  </a:lnTo>
                  <a:lnTo>
                    <a:pt x="55610" y="928128"/>
                  </a:lnTo>
                  <a:lnTo>
                    <a:pt x="45206" y="977478"/>
                  </a:lnTo>
                  <a:lnTo>
                    <a:pt x="35846" y="1027204"/>
                  </a:lnTo>
                  <a:lnTo>
                    <a:pt x="27542" y="1077295"/>
                  </a:lnTo>
                  <a:lnTo>
                    <a:pt x="20307" y="1127739"/>
                  </a:lnTo>
                  <a:lnTo>
                    <a:pt x="14152" y="1178524"/>
                  </a:lnTo>
                  <a:lnTo>
                    <a:pt x="9089" y="1229637"/>
                  </a:lnTo>
                  <a:lnTo>
                    <a:pt x="5130" y="1281068"/>
                  </a:lnTo>
                  <a:lnTo>
                    <a:pt x="2288" y="1332803"/>
                  </a:lnTo>
                  <a:lnTo>
                    <a:pt x="574" y="1384831"/>
                  </a:lnTo>
                  <a:lnTo>
                    <a:pt x="0" y="1437140"/>
                  </a:lnTo>
                  <a:lnTo>
                    <a:pt x="564" y="1489000"/>
                  </a:lnTo>
                  <a:lnTo>
                    <a:pt x="2249" y="1540584"/>
                  </a:lnTo>
                  <a:lnTo>
                    <a:pt x="5043" y="1591881"/>
                  </a:lnTo>
                  <a:lnTo>
                    <a:pt x="8934" y="1642878"/>
                  </a:lnTo>
                  <a:lnTo>
                    <a:pt x="13911" y="1693564"/>
                  </a:lnTo>
                  <a:lnTo>
                    <a:pt x="19962" y="1743927"/>
                  </a:lnTo>
                  <a:lnTo>
                    <a:pt x="27075" y="1793957"/>
                  </a:lnTo>
                  <a:lnTo>
                    <a:pt x="35239" y="1843640"/>
                  </a:lnTo>
                  <a:lnTo>
                    <a:pt x="44443" y="1892965"/>
                  </a:lnTo>
                  <a:lnTo>
                    <a:pt x="54673" y="1941921"/>
                  </a:lnTo>
                  <a:lnTo>
                    <a:pt x="65920" y="1990497"/>
                  </a:lnTo>
                  <a:lnTo>
                    <a:pt x="78170" y="2038679"/>
                  </a:lnTo>
                  <a:lnTo>
                    <a:pt x="91414" y="2086457"/>
                  </a:lnTo>
                  <a:lnTo>
                    <a:pt x="105637" y="2133820"/>
                  </a:lnTo>
                  <a:lnTo>
                    <a:pt x="120830" y="2180755"/>
                  </a:lnTo>
                  <a:lnTo>
                    <a:pt x="136981" y="2227250"/>
                  </a:lnTo>
                  <a:lnTo>
                    <a:pt x="154077" y="2273295"/>
                  </a:lnTo>
                  <a:lnTo>
                    <a:pt x="172108" y="2318877"/>
                  </a:lnTo>
                  <a:lnTo>
                    <a:pt x="191061" y="2363985"/>
                  </a:lnTo>
                  <a:lnTo>
                    <a:pt x="210925" y="2408606"/>
                  </a:lnTo>
                  <a:lnTo>
                    <a:pt x="231688" y="2452731"/>
                  </a:lnTo>
                  <a:lnTo>
                    <a:pt x="253339" y="2496346"/>
                  </a:lnTo>
                  <a:lnTo>
                    <a:pt x="275865" y="2539440"/>
                  </a:lnTo>
                  <a:lnTo>
                    <a:pt x="299256" y="2582002"/>
                  </a:lnTo>
                  <a:lnTo>
                    <a:pt x="323499" y="2624019"/>
                  </a:lnTo>
                  <a:lnTo>
                    <a:pt x="348584" y="2665481"/>
                  </a:lnTo>
                  <a:lnTo>
                    <a:pt x="374497" y="2706375"/>
                  </a:lnTo>
                  <a:lnTo>
                    <a:pt x="401229" y="2746690"/>
                  </a:lnTo>
                  <a:lnTo>
                    <a:pt x="428766" y="2786414"/>
                  </a:lnTo>
                  <a:lnTo>
                    <a:pt x="457098" y="2825535"/>
                  </a:lnTo>
                  <a:lnTo>
                    <a:pt x="486212" y="2864043"/>
                  </a:lnTo>
                </a:path>
              </a:pathLst>
            </a:custGeom>
            <a:ln w="325370">
              <a:solidFill>
                <a:srgbClr val="A71573"/>
              </a:solidFill>
            </a:ln>
          </p:spPr>
          <p:txBody>
            <a:bodyPr wrap="square" lIns="0" tIns="0" rIns="0" bIns="0" rtlCol="0"/>
            <a:lstStyle/>
            <a:p>
              <a:endParaRPr sz="1092"/>
            </a:p>
          </p:txBody>
        </p:sp>
        <p:sp>
          <p:nvSpPr>
            <p:cNvPr id="18" name="object 18"/>
            <p:cNvSpPr/>
            <p:nvPr/>
          </p:nvSpPr>
          <p:spPr>
            <a:xfrm>
              <a:off x="12878455" y="4221835"/>
              <a:ext cx="494665" cy="2864485"/>
            </a:xfrm>
            <a:custGeom>
              <a:avLst/>
              <a:gdLst/>
              <a:ahLst/>
              <a:cxnLst/>
              <a:rect l="l" t="t" r="r" b="b"/>
              <a:pathLst>
                <a:path w="494665" h="2864484">
                  <a:moveTo>
                    <a:pt x="0" y="2864043"/>
                  </a:moveTo>
                  <a:lnTo>
                    <a:pt x="29573" y="2825369"/>
                  </a:lnTo>
                  <a:lnTo>
                    <a:pt x="58352" y="2786066"/>
                  </a:lnTo>
                  <a:lnTo>
                    <a:pt x="86327" y="2746148"/>
                  </a:lnTo>
                  <a:lnTo>
                    <a:pt x="113485" y="2705625"/>
                  </a:lnTo>
                  <a:lnTo>
                    <a:pt x="139814" y="2664510"/>
                  </a:lnTo>
                  <a:lnTo>
                    <a:pt x="165301" y="2622815"/>
                  </a:lnTo>
                  <a:lnTo>
                    <a:pt x="189936" y="2580552"/>
                  </a:lnTo>
                  <a:lnTo>
                    <a:pt x="213706" y="2537732"/>
                  </a:lnTo>
                  <a:lnTo>
                    <a:pt x="236599" y="2494368"/>
                  </a:lnTo>
                  <a:lnTo>
                    <a:pt x="258603" y="2450471"/>
                  </a:lnTo>
                  <a:lnTo>
                    <a:pt x="279706" y="2406055"/>
                  </a:lnTo>
                  <a:lnTo>
                    <a:pt x="299897" y="2361130"/>
                  </a:lnTo>
                  <a:lnTo>
                    <a:pt x="319163" y="2315708"/>
                  </a:lnTo>
                  <a:lnTo>
                    <a:pt x="337492" y="2269802"/>
                  </a:lnTo>
                  <a:lnTo>
                    <a:pt x="354872" y="2223424"/>
                  </a:lnTo>
                  <a:lnTo>
                    <a:pt x="371292" y="2176585"/>
                  </a:lnTo>
                  <a:lnTo>
                    <a:pt x="386739" y="2129298"/>
                  </a:lnTo>
                  <a:lnTo>
                    <a:pt x="401201" y="2081574"/>
                  </a:lnTo>
                  <a:lnTo>
                    <a:pt x="414667" y="2033426"/>
                  </a:lnTo>
                  <a:lnTo>
                    <a:pt x="427125" y="1984866"/>
                  </a:lnTo>
                  <a:lnTo>
                    <a:pt x="438562" y="1935905"/>
                  </a:lnTo>
                  <a:lnTo>
                    <a:pt x="448966" y="1886555"/>
                  </a:lnTo>
                  <a:lnTo>
                    <a:pt x="458326" y="1836829"/>
                  </a:lnTo>
                  <a:lnTo>
                    <a:pt x="466630" y="1786738"/>
                  </a:lnTo>
                  <a:lnTo>
                    <a:pt x="473865" y="1736295"/>
                  </a:lnTo>
                  <a:lnTo>
                    <a:pt x="480021" y="1685511"/>
                  </a:lnTo>
                  <a:lnTo>
                    <a:pt x="485083" y="1634398"/>
                  </a:lnTo>
                  <a:lnTo>
                    <a:pt x="489042" y="1582969"/>
                  </a:lnTo>
                  <a:lnTo>
                    <a:pt x="491884" y="1531236"/>
                  </a:lnTo>
                  <a:lnTo>
                    <a:pt x="493598" y="1479209"/>
                  </a:lnTo>
                  <a:lnTo>
                    <a:pt x="494173" y="1426902"/>
                  </a:lnTo>
                  <a:lnTo>
                    <a:pt x="493608" y="1375042"/>
                  </a:lnTo>
                  <a:lnTo>
                    <a:pt x="491923" y="1323457"/>
                  </a:lnTo>
                  <a:lnTo>
                    <a:pt x="489130" y="1272161"/>
                  </a:lnTo>
                  <a:lnTo>
                    <a:pt x="485238" y="1221163"/>
                  </a:lnTo>
                  <a:lnTo>
                    <a:pt x="480261" y="1170477"/>
                  </a:lnTo>
                  <a:lnTo>
                    <a:pt x="474210" y="1120113"/>
                  </a:lnTo>
                  <a:lnTo>
                    <a:pt x="467097" y="1070083"/>
                  </a:lnTo>
                  <a:lnTo>
                    <a:pt x="458933" y="1020399"/>
                  </a:lnTo>
                  <a:lnTo>
                    <a:pt x="449729" y="971073"/>
                  </a:lnTo>
                  <a:lnTo>
                    <a:pt x="439499" y="922116"/>
                  </a:lnTo>
                  <a:lnTo>
                    <a:pt x="428252" y="873540"/>
                  </a:lnTo>
                  <a:lnTo>
                    <a:pt x="416002" y="825357"/>
                  </a:lnTo>
                  <a:lnTo>
                    <a:pt x="402759" y="777578"/>
                  </a:lnTo>
                  <a:lnTo>
                    <a:pt x="388535" y="730215"/>
                  </a:lnTo>
                  <a:lnTo>
                    <a:pt x="373342" y="683280"/>
                  </a:lnTo>
                  <a:lnTo>
                    <a:pt x="357191" y="636784"/>
                  </a:lnTo>
                  <a:lnTo>
                    <a:pt x="340095" y="590739"/>
                  </a:lnTo>
                  <a:lnTo>
                    <a:pt x="322064" y="545156"/>
                  </a:lnTo>
                  <a:lnTo>
                    <a:pt x="303111" y="500048"/>
                  </a:lnTo>
                  <a:lnTo>
                    <a:pt x="283247" y="455426"/>
                  </a:lnTo>
                  <a:lnTo>
                    <a:pt x="262484" y="411302"/>
                  </a:lnTo>
                  <a:lnTo>
                    <a:pt x="240834" y="367687"/>
                  </a:lnTo>
                  <a:lnTo>
                    <a:pt x="218307" y="324593"/>
                  </a:lnTo>
                  <a:lnTo>
                    <a:pt x="194916" y="282032"/>
                  </a:lnTo>
                  <a:lnTo>
                    <a:pt x="170673" y="240015"/>
                  </a:lnTo>
                  <a:lnTo>
                    <a:pt x="145588" y="198554"/>
                  </a:lnTo>
                  <a:lnTo>
                    <a:pt x="119675" y="157661"/>
                  </a:lnTo>
                  <a:lnTo>
                    <a:pt x="92943" y="117347"/>
                  </a:lnTo>
                  <a:lnTo>
                    <a:pt x="65406" y="77625"/>
                  </a:lnTo>
                  <a:lnTo>
                    <a:pt x="37074" y="38505"/>
                  </a:lnTo>
                  <a:lnTo>
                    <a:pt x="7960" y="0"/>
                  </a:lnTo>
                </a:path>
              </a:pathLst>
            </a:custGeom>
            <a:ln w="325370">
              <a:solidFill>
                <a:srgbClr val="A71573"/>
              </a:solidFill>
            </a:ln>
          </p:spPr>
          <p:txBody>
            <a:bodyPr wrap="square" lIns="0" tIns="0" rIns="0" bIns="0" rtlCol="0"/>
            <a:lstStyle/>
            <a:p>
              <a:endParaRPr sz="1092"/>
            </a:p>
          </p:txBody>
        </p:sp>
        <p:pic>
          <p:nvPicPr>
            <p:cNvPr id="19" name="object 19"/>
            <p:cNvPicPr/>
            <p:nvPr/>
          </p:nvPicPr>
          <p:blipFill>
            <a:blip r:embed="rId5" cstate="print"/>
            <a:stretch>
              <a:fillRect/>
            </a:stretch>
          </p:blipFill>
          <p:spPr>
            <a:xfrm>
              <a:off x="11404888" y="5139497"/>
              <a:ext cx="1299133" cy="1029560"/>
            </a:xfrm>
            <a:prstGeom prst="rect">
              <a:avLst/>
            </a:prstGeom>
          </p:spPr>
        </p:pic>
      </p:grpSp>
      <p:sp>
        <p:nvSpPr>
          <p:cNvPr id="20" name="object 20"/>
          <p:cNvSpPr txBox="1"/>
          <p:nvPr/>
        </p:nvSpPr>
        <p:spPr>
          <a:xfrm>
            <a:off x="6507369" y="4678270"/>
            <a:ext cx="1610725" cy="959708"/>
          </a:xfrm>
          <a:prstGeom prst="rect">
            <a:avLst/>
          </a:prstGeom>
        </p:spPr>
        <p:txBody>
          <a:bodyPr vert="horz" wrap="square" lIns="0" tIns="8086" rIns="0" bIns="0" rtlCol="0">
            <a:spAutoFit/>
          </a:bodyPr>
          <a:lstStyle/>
          <a:p>
            <a:pPr marL="7701" marR="3081" indent="-1925" algn="ctr">
              <a:spcBef>
                <a:spcPts val="64"/>
              </a:spcBef>
            </a:pPr>
            <a:r>
              <a:rPr sz="1546" spc="67" dirty="0">
                <a:solidFill>
                  <a:srgbClr val="154390"/>
                </a:solidFill>
                <a:latin typeface="Arial"/>
                <a:cs typeface="Arial"/>
              </a:rPr>
              <a:t>Ομαδικός </a:t>
            </a:r>
            <a:r>
              <a:rPr sz="1546" spc="69" dirty="0">
                <a:solidFill>
                  <a:srgbClr val="154390"/>
                </a:solidFill>
                <a:latin typeface="Arial"/>
                <a:cs typeface="Arial"/>
              </a:rPr>
              <a:t> </a:t>
            </a:r>
            <a:r>
              <a:rPr sz="1546" spc="97" dirty="0">
                <a:solidFill>
                  <a:srgbClr val="154390"/>
                </a:solidFill>
                <a:latin typeface="Arial"/>
                <a:cs typeface="Arial"/>
              </a:rPr>
              <a:t>εθελοντισμός</a:t>
            </a:r>
            <a:r>
              <a:rPr sz="1546" spc="-30" dirty="0">
                <a:solidFill>
                  <a:srgbClr val="154390"/>
                </a:solidFill>
                <a:latin typeface="Arial"/>
                <a:cs typeface="Arial"/>
              </a:rPr>
              <a:t> </a:t>
            </a:r>
            <a:r>
              <a:rPr sz="1546" spc="79" dirty="0">
                <a:solidFill>
                  <a:srgbClr val="154390"/>
                </a:solidFill>
                <a:latin typeface="Arial"/>
                <a:cs typeface="Arial"/>
              </a:rPr>
              <a:t>σε </a:t>
            </a:r>
            <a:r>
              <a:rPr sz="1546" spc="-421" dirty="0">
                <a:solidFill>
                  <a:srgbClr val="154390"/>
                </a:solidFill>
                <a:latin typeface="Arial"/>
                <a:cs typeface="Arial"/>
              </a:rPr>
              <a:t> </a:t>
            </a:r>
            <a:r>
              <a:rPr sz="1546" spc="112" dirty="0">
                <a:solidFill>
                  <a:srgbClr val="154390"/>
                </a:solidFill>
                <a:latin typeface="Arial"/>
                <a:cs typeface="Arial"/>
              </a:rPr>
              <a:t>τομείς </a:t>
            </a:r>
            <a:r>
              <a:rPr sz="1546" spc="79" dirty="0">
                <a:solidFill>
                  <a:srgbClr val="154390"/>
                </a:solidFill>
                <a:latin typeface="Arial"/>
                <a:cs typeface="Arial"/>
              </a:rPr>
              <a:t>υψηλής </a:t>
            </a:r>
            <a:r>
              <a:rPr sz="1546" spc="82" dirty="0">
                <a:solidFill>
                  <a:srgbClr val="154390"/>
                </a:solidFill>
                <a:latin typeface="Arial"/>
                <a:cs typeface="Arial"/>
              </a:rPr>
              <a:t> </a:t>
            </a:r>
            <a:r>
              <a:rPr sz="1546" spc="-221" dirty="0" smtClean="0">
                <a:solidFill>
                  <a:srgbClr val="154390"/>
                </a:solidFill>
                <a:latin typeface="Arial"/>
                <a:cs typeface="Arial"/>
              </a:rPr>
              <a:t>π</a:t>
            </a:r>
            <a:r>
              <a:rPr sz="1546" spc="64" dirty="0" smtClean="0">
                <a:solidFill>
                  <a:srgbClr val="154390"/>
                </a:solidFill>
                <a:latin typeface="Arial"/>
                <a:cs typeface="Arial"/>
              </a:rPr>
              <a:t>ρ</a:t>
            </a:r>
            <a:r>
              <a:rPr sz="1546" spc="82" dirty="0" smtClean="0">
                <a:solidFill>
                  <a:srgbClr val="154390"/>
                </a:solidFill>
                <a:latin typeface="Arial"/>
                <a:cs typeface="Arial"/>
              </a:rPr>
              <a:t>ο</a:t>
            </a:r>
            <a:r>
              <a:rPr sz="1546" spc="167" dirty="0" smtClean="0">
                <a:solidFill>
                  <a:srgbClr val="154390"/>
                </a:solidFill>
                <a:latin typeface="Arial"/>
                <a:cs typeface="Arial"/>
              </a:rPr>
              <a:t>τε</a:t>
            </a:r>
            <a:r>
              <a:rPr sz="1546" spc="64" dirty="0" smtClean="0">
                <a:solidFill>
                  <a:srgbClr val="154390"/>
                </a:solidFill>
                <a:latin typeface="Arial"/>
                <a:cs typeface="Arial"/>
              </a:rPr>
              <a:t>ρ</a:t>
            </a:r>
            <a:r>
              <a:rPr sz="1546" spc="49" dirty="0" smtClean="0">
                <a:solidFill>
                  <a:srgbClr val="154390"/>
                </a:solidFill>
                <a:latin typeface="Arial"/>
                <a:cs typeface="Arial"/>
              </a:rPr>
              <a:t>α</a:t>
            </a:r>
            <a:r>
              <a:rPr sz="1546" spc="82" dirty="0" smtClean="0">
                <a:solidFill>
                  <a:srgbClr val="154390"/>
                </a:solidFill>
                <a:latin typeface="Arial"/>
                <a:cs typeface="Arial"/>
              </a:rPr>
              <a:t>ιό</a:t>
            </a:r>
            <a:r>
              <a:rPr sz="1546" spc="103" dirty="0" smtClean="0">
                <a:solidFill>
                  <a:srgbClr val="154390"/>
                </a:solidFill>
                <a:latin typeface="Arial"/>
                <a:cs typeface="Arial"/>
              </a:rPr>
              <a:t>τ</a:t>
            </a:r>
            <a:r>
              <a:rPr sz="1546" spc="143" dirty="0" smtClean="0">
                <a:solidFill>
                  <a:srgbClr val="154390"/>
                </a:solidFill>
                <a:latin typeface="Arial"/>
                <a:cs typeface="Arial"/>
              </a:rPr>
              <a:t>η</a:t>
            </a:r>
            <a:r>
              <a:rPr sz="1546" spc="88" dirty="0" smtClean="0">
                <a:solidFill>
                  <a:srgbClr val="154390"/>
                </a:solidFill>
                <a:latin typeface="Arial"/>
                <a:cs typeface="Arial"/>
              </a:rPr>
              <a:t>τ</a:t>
            </a:r>
            <a:r>
              <a:rPr sz="1546" spc="124" dirty="0" smtClean="0">
                <a:solidFill>
                  <a:srgbClr val="154390"/>
                </a:solidFill>
                <a:latin typeface="Arial"/>
                <a:cs typeface="Arial"/>
              </a:rPr>
              <a:t>α</a:t>
            </a:r>
            <a:endParaRPr sz="1546" dirty="0">
              <a:latin typeface="Arial"/>
              <a:cs typeface="Arial"/>
            </a:endParaRPr>
          </a:p>
        </p:txBody>
      </p:sp>
      <p:grpSp>
        <p:nvGrpSpPr>
          <p:cNvPr id="21" name="object 21"/>
          <p:cNvGrpSpPr/>
          <p:nvPr/>
        </p:nvGrpSpPr>
        <p:grpSpPr>
          <a:xfrm>
            <a:off x="9099921" y="2361830"/>
            <a:ext cx="1713537" cy="1713537"/>
            <a:chOff x="15005738" y="4241468"/>
            <a:chExt cx="2825750" cy="2825750"/>
          </a:xfrm>
        </p:grpSpPr>
        <p:sp>
          <p:nvSpPr>
            <p:cNvPr id="22" name="object 22"/>
            <p:cNvSpPr/>
            <p:nvPr/>
          </p:nvSpPr>
          <p:spPr>
            <a:xfrm>
              <a:off x="15167747" y="4403477"/>
              <a:ext cx="2501900" cy="2501900"/>
            </a:xfrm>
            <a:custGeom>
              <a:avLst/>
              <a:gdLst/>
              <a:ahLst/>
              <a:cxnLst/>
              <a:rect l="l" t="t" r="r" b="b"/>
              <a:pathLst>
                <a:path w="2501900" h="2501900">
                  <a:moveTo>
                    <a:pt x="1359811" y="2496856"/>
                  </a:moveTo>
                  <a:lnTo>
                    <a:pt x="1407528" y="2491775"/>
                  </a:lnTo>
                  <a:lnTo>
                    <a:pt x="1454634" y="2484956"/>
                  </a:lnTo>
                  <a:lnTo>
                    <a:pt x="1501099" y="2476434"/>
                  </a:lnTo>
                  <a:lnTo>
                    <a:pt x="1546896" y="2466243"/>
                  </a:lnTo>
                  <a:lnTo>
                    <a:pt x="1591993" y="2454420"/>
                  </a:lnTo>
                  <a:lnTo>
                    <a:pt x="1636362" y="2440998"/>
                  </a:lnTo>
                  <a:lnTo>
                    <a:pt x="1679973" y="2426014"/>
                  </a:lnTo>
                  <a:lnTo>
                    <a:pt x="1722797" y="2409502"/>
                  </a:lnTo>
                  <a:lnTo>
                    <a:pt x="1764804" y="2391498"/>
                  </a:lnTo>
                  <a:lnTo>
                    <a:pt x="1805965" y="2372035"/>
                  </a:lnTo>
                  <a:lnTo>
                    <a:pt x="1846251" y="2351151"/>
                  </a:lnTo>
                  <a:lnTo>
                    <a:pt x="1885631" y="2328879"/>
                  </a:lnTo>
                  <a:lnTo>
                    <a:pt x="1924077" y="2305255"/>
                  </a:lnTo>
                  <a:lnTo>
                    <a:pt x="1961559" y="2280314"/>
                  </a:lnTo>
                  <a:lnTo>
                    <a:pt x="1998047" y="2254090"/>
                  </a:lnTo>
                  <a:lnTo>
                    <a:pt x="2033513" y="2226620"/>
                  </a:lnTo>
                  <a:lnTo>
                    <a:pt x="2067926" y="2197938"/>
                  </a:lnTo>
                  <a:lnTo>
                    <a:pt x="2101258" y="2168079"/>
                  </a:lnTo>
                  <a:lnTo>
                    <a:pt x="2133478" y="2137078"/>
                  </a:lnTo>
                  <a:lnTo>
                    <a:pt x="2164558" y="2104971"/>
                  </a:lnTo>
                  <a:lnTo>
                    <a:pt x="2194467" y="2071792"/>
                  </a:lnTo>
                  <a:lnTo>
                    <a:pt x="2223178" y="2037577"/>
                  </a:lnTo>
                  <a:lnTo>
                    <a:pt x="2250659" y="2002360"/>
                  </a:lnTo>
                  <a:lnTo>
                    <a:pt x="2276882" y="1966177"/>
                  </a:lnTo>
                  <a:lnTo>
                    <a:pt x="2301817" y="1929063"/>
                  </a:lnTo>
                  <a:lnTo>
                    <a:pt x="2325434" y="1891053"/>
                  </a:lnTo>
                  <a:lnTo>
                    <a:pt x="2347705" y="1852182"/>
                  </a:lnTo>
                  <a:lnTo>
                    <a:pt x="2368600" y="1812485"/>
                  </a:lnTo>
                  <a:lnTo>
                    <a:pt x="2388089" y="1771998"/>
                  </a:lnTo>
                  <a:lnTo>
                    <a:pt x="2406143" y="1730754"/>
                  </a:lnTo>
                  <a:lnTo>
                    <a:pt x="2422733" y="1688790"/>
                  </a:lnTo>
                  <a:lnTo>
                    <a:pt x="2437828" y="1646141"/>
                  </a:lnTo>
                  <a:lnTo>
                    <a:pt x="2451401" y="1602841"/>
                  </a:lnTo>
                  <a:lnTo>
                    <a:pt x="2463420" y="1558926"/>
                  </a:lnTo>
                  <a:lnTo>
                    <a:pt x="2473857" y="1514430"/>
                  </a:lnTo>
                  <a:lnTo>
                    <a:pt x="2482682" y="1469390"/>
                  </a:lnTo>
                  <a:lnTo>
                    <a:pt x="2489866" y="1423839"/>
                  </a:lnTo>
                  <a:lnTo>
                    <a:pt x="2495380" y="1377814"/>
                  </a:lnTo>
                  <a:lnTo>
                    <a:pt x="2499193" y="1331348"/>
                  </a:lnTo>
                  <a:lnTo>
                    <a:pt x="2501277" y="1284478"/>
                  </a:lnTo>
                  <a:lnTo>
                    <a:pt x="2501602" y="1237238"/>
                  </a:lnTo>
                  <a:lnTo>
                    <a:pt x="2500138" y="1189664"/>
                  </a:lnTo>
                  <a:lnTo>
                    <a:pt x="2496857" y="1141790"/>
                  </a:lnTo>
                  <a:lnTo>
                    <a:pt x="2491774" y="1094073"/>
                  </a:lnTo>
                  <a:lnTo>
                    <a:pt x="2484954" y="1046967"/>
                  </a:lnTo>
                  <a:lnTo>
                    <a:pt x="2476430" y="1000502"/>
                  </a:lnTo>
                  <a:lnTo>
                    <a:pt x="2466238" y="954705"/>
                  </a:lnTo>
                  <a:lnTo>
                    <a:pt x="2454414" y="909608"/>
                  </a:lnTo>
                  <a:lnTo>
                    <a:pt x="2440992" y="865239"/>
                  </a:lnTo>
                  <a:lnTo>
                    <a:pt x="2426007" y="821628"/>
                  </a:lnTo>
                  <a:lnTo>
                    <a:pt x="2409494" y="778804"/>
                  </a:lnTo>
                  <a:lnTo>
                    <a:pt x="2391489" y="736797"/>
                  </a:lnTo>
                  <a:lnTo>
                    <a:pt x="2372026" y="695636"/>
                  </a:lnTo>
                  <a:lnTo>
                    <a:pt x="2351141" y="655350"/>
                  </a:lnTo>
                  <a:lnTo>
                    <a:pt x="2328869" y="615970"/>
                  </a:lnTo>
                  <a:lnTo>
                    <a:pt x="2305245" y="577524"/>
                  </a:lnTo>
                  <a:lnTo>
                    <a:pt x="2280303" y="540042"/>
                  </a:lnTo>
                  <a:lnTo>
                    <a:pt x="2254080" y="503554"/>
                  </a:lnTo>
                  <a:lnTo>
                    <a:pt x="2226609" y="468088"/>
                  </a:lnTo>
                  <a:lnTo>
                    <a:pt x="2197927" y="433675"/>
                  </a:lnTo>
                  <a:lnTo>
                    <a:pt x="2168068" y="400344"/>
                  </a:lnTo>
                  <a:lnTo>
                    <a:pt x="2137067" y="368123"/>
                  </a:lnTo>
                  <a:lnTo>
                    <a:pt x="2104960" y="337043"/>
                  </a:lnTo>
                  <a:lnTo>
                    <a:pt x="2071781" y="307134"/>
                  </a:lnTo>
                  <a:lnTo>
                    <a:pt x="2037566" y="278423"/>
                  </a:lnTo>
                  <a:lnTo>
                    <a:pt x="2002349" y="250942"/>
                  </a:lnTo>
                  <a:lnTo>
                    <a:pt x="1966167" y="224719"/>
                  </a:lnTo>
                  <a:lnTo>
                    <a:pt x="1929053" y="199784"/>
                  </a:lnTo>
                  <a:lnTo>
                    <a:pt x="1891042" y="176167"/>
                  </a:lnTo>
                  <a:lnTo>
                    <a:pt x="1852171" y="153896"/>
                  </a:lnTo>
                  <a:lnTo>
                    <a:pt x="1812474" y="133001"/>
                  </a:lnTo>
                  <a:lnTo>
                    <a:pt x="1771987" y="113512"/>
                  </a:lnTo>
                  <a:lnTo>
                    <a:pt x="1730743" y="95458"/>
                  </a:lnTo>
                  <a:lnTo>
                    <a:pt x="1688779" y="78868"/>
                  </a:lnTo>
                  <a:lnTo>
                    <a:pt x="1646129" y="63773"/>
                  </a:lnTo>
                  <a:lnTo>
                    <a:pt x="1602829" y="50201"/>
                  </a:lnTo>
                  <a:lnTo>
                    <a:pt x="1558913" y="38181"/>
                  </a:lnTo>
                  <a:lnTo>
                    <a:pt x="1514417" y="27744"/>
                  </a:lnTo>
                  <a:lnTo>
                    <a:pt x="1469376" y="18919"/>
                  </a:lnTo>
                  <a:lnTo>
                    <a:pt x="1423825" y="11735"/>
                  </a:lnTo>
                  <a:lnTo>
                    <a:pt x="1377798" y="6222"/>
                  </a:lnTo>
                  <a:lnTo>
                    <a:pt x="1331332" y="2408"/>
                  </a:lnTo>
                  <a:lnTo>
                    <a:pt x="1284461" y="324"/>
                  </a:lnTo>
                  <a:lnTo>
                    <a:pt x="1237220" y="0"/>
                  </a:lnTo>
                  <a:lnTo>
                    <a:pt x="1189644" y="1463"/>
                  </a:lnTo>
                  <a:lnTo>
                    <a:pt x="1141768" y="4745"/>
                  </a:lnTo>
                  <a:lnTo>
                    <a:pt x="1094052" y="9826"/>
                  </a:lnTo>
                  <a:lnTo>
                    <a:pt x="1046946" y="16645"/>
                  </a:lnTo>
                  <a:lnTo>
                    <a:pt x="1000480" y="25167"/>
                  </a:lnTo>
                  <a:lnTo>
                    <a:pt x="954684" y="35358"/>
                  </a:lnTo>
                  <a:lnTo>
                    <a:pt x="909587" y="47181"/>
                  </a:lnTo>
                  <a:lnTo>
                    <a:pt x="865219" y="60603"/>
                  </a:lnTo>
                  <a:lnTo>
                    <a:pt x="821608" y="75587"/>
                  </a:lnTo>
                  <a:lnTo>
                    <a:pt x="778784" y="92099"/>
                  </a:lnTo>
                  <a:lnTo>
                    <a:pt x="736778" y="110103"/>
                  </a:lnTo>
                  <a:lnTo>
                    <a:pt x="695617" y="129566"/>
                  </a:lnTo>
                  <a:lnTo>
                    <a:pt x="655332" y="150450"/>
                  </a:lnTo>
                  <a:lnTo>
                    <a:pt x="615953" y="172722"/>
                  </a:lnTo>
                  <a:lnTo>
                    <a:pt x="577508" y="196346"/>
                  </a:lnTo>
                  <a:lnTo>
                    <a:pt x="540026" y="221287"/>
                  </a:lnTo>
                  <a:lnTo>
                    <a:pt x="503539" y="247511"/>
                  </a:lnTo>
                  <a:lnTo>
                    <a:pt x="468074" y="274981"/>
                  </a:lnTo>
                  <a:lnTo>
                    <a:pt x="433661" y="303663"/>
                  </a:lnTo>
                  <a:lnTo>
                    <a:pt x="400330" y="333522"/>
                  </a:lnTo>
                  <a:lnTo>
                    <a:pt x="368111" y="364523"/>
                  </a:lnTo>
                  <a:lnTo>
                    <a:pt x="337032" y="396630"/>
                  </a:lnTo>
                  <a:lnTo>
                    <a:pt x="307123" y="429809"/>
                  </a:lnTo>
                  <a:lnTo>
                    <a:pt x="278413" y="464024"/>
                  </a:lnTo>
                  <a:lnTo>
                    <a:pt x="250933" y="499241"/>
                  </a:lnTo>
                  <a:lnTo>
                    <a:pt x="224711" y="535424"/>
                  </a:lnTo>
                  <a:lnTo>
                    <a:pt x="199776" y="572538"/>
                  </a:lnTo>
                  <a:lnTo>
                    <a:pt x="176159" y="610548"/>
                  </a:lnTo>
                  <a:lnTo>
                    <a:pt x="153889" y="649419"/>
                  </a:lnTo>
                  <a:lnTo>
                    <a:pt x="132995" y="689116"/>
                  </a:lnTo>
                  <a:lnTo>
                    <a:pt x="113507" y="729603"/>
                  </a:lnTo>
                  <a:lnTo>
                    <a:pt x="95453" y="770847"/>
                  </a:lnTo>
                  <a:lnTo>
                    <a:pt x="78864" y="812811"/>
                  </a:lnTo>
                  <a:lnTo>
                    <a:pt x="63769" y="855460"/>
                  </a:lnTo>
                  <a:lnTo>
                    <a:pt x="50198" y="898760"/>
                  </a:lnTo>
                  <a:lnTo>
                    <a:pt x="38179" y="942675"/>
                  </a:lnTo>
                  <a:lnTo>
                    <a:pt x="27742" y="987170"/>
                  </a:lnTo>
                  <a:lnTo>
                    <a:pt x="18918" y="1032211"/>
                  </a:lnTo>
                  <a:lnTo>
                    <a:pt x="11734" y="1077762"/>
                  </a:lnTo>
                  <a:lnTo>
                    <a:pt x="6221" y="1123787"/>
                  </a:lnTo>
                  <a:lnTo>
                    <a:pt x="2408" y="1170253"/>
                  </a:lnTo>
                  <a:lnTo>
                    <a:pt x="324" y="1217123"/>
                  </a:lnTo>
                  <a:lnTo>
                    <a:pt x="0" y="1264363"/>
                  </a:lnTo>
                  <a:lnTo>
                    <a:pt x="1463" y="1311937"/>
                  </a:lnTo>
                  <a:lnTo>
                    <a:pt x="4745" y="1359811"/>
                  </a:lnTo>
                  <a:lnTo>
                    <a:pt x="9826" y="1407529"/>
                  </a:lnTo>
                  <a:lnTo>
                    <a:pt x="16645" y="1454636"/>
                  </a:lnTo>
                  <a:lnTo>
                    <a:pt x="25167" y="1501103"/>
                  </a:lnTo>
                  <a:lnTo>
                    <a:pt x="35358" y="1546901"/>
                  </a:lnTo>
                  <a:lnTo>
                    <a:pt x="47181" y="1591999"/>
                  </a:lnTo>
                  <a:lnTo>
                    <a:pt x="60603" y="1636369"/>
                  </a:lnTo>
                  <a:lnTo>
                    <a:pt x="75587" y="1679981"/>
                  </a:lnTo>
                  <a:lnTo>
                    <a:pt x="92099" y="1722805"/>
                  </a:lnTo>
                  <a:lnTo>
                    <a:pt x="110104" y="1764813"/>
                  </a:lnTo>
                  <a:lnTo>
                    <a:pt x="129566" y="1805974"/>
                  </a:lnTo>
                  <a:lnTo>
                    <a:pt x="150450" y="1846260"/>
                  </a:lnTo>
                  <a:lnTo>
                    <a:pt x="172722" y="1885640"/>
                  </a:lnTo>
                  <a:lnTo>
                    <a:pt x="196346" y="1924086"/>
                  </a:lnTo>
                  <a:lnTo>
                    <a:pt x="221287" y="1961568"/>
                  </a:lnTo>
                  <a:lnTo>
                    <a:pt x="247511" y="1998057"/>
                  </a:lnTo>
                  <a:lnTo>
                    <a:pt x="274981" y="2033522"/>
                  </a:lnTo>
                  <a:lnTo>
                    <a:pt x="303663" y="2067935"/>
                  </a:lnTo>
                  <a:lnTo>
                    <a:pt x="333522" y="2101267"/>
                  </a:lnTo>
                  <a:lnTo>
                    <a:pt x="364523" y="2133487"/>
                  </a:lnTo>
                  <a:lnTo>
                    <a:pt x="396630" y="2164566"/>
                  </a:lnTo>
                  <a:lnTo>
                    <a:pt x="429809" y="2194476"/>
                  </a:lnTo>
                  <a:lnTo>
                    <a:pt x="464024" y="2223185"/>
                  </a:lnTo>
                  <a:lnTo>
                    <a:pt x="499241" y="2250666"/>
                  </a:lnTo>
                  <a:lnTo>
                    <a:pt x="535424" y="2276889"/>
                  </a:lnTo>
                  <a:lnTo>
                    <a:pt x="572538" y="2301823"/>
                  </a:lnTo>
                  <a:lnTo>
                    <a:pt x="610548" y="2325440"/>
                  </a:lnTo>
                  <a:lnTo>
                    <a:pt x="649419" y="2347711"/>
                  </a:lnTo>
                  <a:lnTo>
                    <a:pt x="689116" y="2368605"/>
                  </a:lnTo>
                  <a:lnTo>
                    <a:pt x="729603" y="2388094"/>
                  </a:lnTo>
                  <a:lnTo>
                    <a:pt x="770847" y="2406147"/>
                  </a:lnTo>
                  <a:lnTo>
                    <a:pt x="812811" y="2422736"/>
                  </a:lnTo>
                  <a:lnTo>
                    <a:pt x="855460" y="2437831"/>
                  </a:lnTo>
                  <a:lnTo>
                    <a:pt x="898760" y="2451403"/>
                  </a:lnTo>
                  <a:lnTo>
                    <a:pt x="942675" y="2463422"/>
                  </a:lnTo>
                  <a:lnTo>
                    <a:pt x="987171" y="2473859"/>
                  </a:lnTo>
                  <a:lnTo>
                    <a:pt x="1032211" y="2482683"/>
                  </a:lnTo>
                  <a:lnTo>
                    <a:pt x="1077762" y="2489867"/>
                  </a:lnTo>
                  <a:lnTo>
                    <a:pt x="1123787" y="2495380"/>
                  </a:lnTo>
                  <a:lnTo>
                    <a:pt x="1170253" y="2499193"/>
                  </a:lnTo>
                  <a:lnTo>
                    <a:pt x="1217123" y="2501277"/>
                  </a:lnTo>
                  <a:lnTo>
                    <a:pt x="1264363" y="2501602"/>
                  </a:lnTo>
                  <a:lnTo>
                    <a:pt x="1311937" y="2500138"/>
                  </a:lnTo>
                  <a:lnTo>
                    <a:pt x="1359811" y="2496856"/>
                  </a:lnTo>
                  <a:close/>
                </a:path>
              </a:pathLst>
            </a:custGeom>
            <a:ln w="324018">
              <a:solidFill>
                <a:srgbClr val="FFFF00"/>
              </a:solidFill>
            </a:ln>
          </p:spPr>
          <p:txBody>
            <a:bodyPr wrap="square" lIns="0" tIns="0" rIns="0" bIns="0" rtlCol="0"/>
            <a:lstStyle/>
            <a:p>
              <a:endParaRPr sz="1092"/>
            </a:p>
          </p:txBody>
        </p:sp>
        <p:pic>
          <p:nvPicPr>
            <p:cNvPr id="23" name="object 23"/>
            <p:cNvPicPr/>
            <p:nvPr/>
          </p:nvPicPr>
          <p:blipFill>
            <a:blip r:embed="rId6" cstate="print"/>
            <a:stretch>
              <a:fillRect/>
            </a:stretch>
          </p:blipFill>
          <p:spPr>
            <a:xfrm>
              <a:off x="15819203" y="5133885"/>
              <a:ext cx="1198717" cy="1134290"/>
            </a:xfrm>
            <a:prstGeom prst="rect">
              <a:avLst/>
            </a:prstGeom>
          </p:spPr>
        </p:pic>
      </p:grpSp>
      <p:sp>
        <p:nvSpPr>
          <p:cNvPr id="24" name="object 24"/>
          <p:cNvSpPr txBox="1"/>
          <p:nvPr/>
        </p:nvSpPr>
        <p:spPr>
          <a:xfrm>
            <a:off x="8748762" y="4817960"/>
            <a:ext cx="2416665" cy="483936"/>
          </a:xfrm>
          <a:prstGeom prst="rect">
            <a:avLst/>
          </a:prstGeom>
        </p:spPr>
        <p:txBody>
          <a:bodyPr vert="horz" wrap="square" lIns="0" tIns="8086" rIns="0" bIns="0" rtlCol="0">
            <a:spAutoFit/>
          </a:bodyPr>
          <a:lstStyle/>
          <a:p>
            <a:pPr marL="7701" marR="3081" indent="196768">
              <a:spcBef>
                <a:spcPts val="64"/>
              </a:spcBef>
            </a:pPr>
            <a:r>
              <a:rPr sz="1546" spc="69" dirty="0">
                <a:solidFill>
                  <a:srgbClr val="154390"/>
                </a:solidFill>
                <a:latin typeface="Arial"/>
                <a:cs typeface="Arial"/>
              </a:rPr>
              <a:t>Σχέδια </a:t>
            </a:r>
            <a:r>
              <a:rPr sz="1546" spc="97" dirty="0">
                <a:solidFill>
                  <a:srgbClr val="154390"/>
                </a:solidFill>
                <a:latin typeface="Arial"/>
                <a:cs typeface="Arial"/>
              </a:rPr>
              <a:t>εθελοντισμού </a:t>
            </a:r>
            <a:r>
              <a:rPr sz="1546" spc="100" dirty="0">
                <a:solidFill>
                  <a:srgbClr val="154390"/>
                </a:solidFill>
                <a:latin typeface="Arial"/>
                <a:cs typeface="Arial"/>
              </a:rPr>
              <a:t> </a:t>
            </a:r>
            <a:r>
              <a:rPr sz="1546" spc="49" dirty="0">
                <a:solidFill>
                  <a:srgbClr val="154390"/>
                </a:solidFill>
                <a:latin typeface="Arial"/>
                <a:cs typeface="Arial"/>
              </a:rPr>
              <a:t>ανθρωπιστικής</a:t>
            </a:r>
            <a:r>
              <a:rPr sz="1546" spc="-15" dirty="0">
                <a:solidFill>
                  <a:srgbClr val="154390"/>
                </a:solidFill>
                <a:latin typeface="Arial"/>
                <a:cs typeface="Arial"/>
              </a:rPr>
              <a:t> </a:t>
            </a:r>
            <a:r>
              <a:rPr sz="1546" spc="79" dirty="0" smtClean="0">
                <a:solidFill>
                  <a:srgbClr val="154390"/>
                </a:solidFill>
                <a:latin typeface="Arial"/>
                <a:cs typeface="Arial"/>
              </a:rPr>
              <a:t>βοήθεια</a:t>
            </a:r>
            <a:endParaRPr sz="1546" dirty="0">
              <a:latin typeface="Arial"/>
              <a:cs typeface="Arial"/>
            </a:endParaRPr>
          </a:p>
        </p:txBody>
      </p:sp>
      <p:sp>
        <p:nvSpPr>
          <p:cNvPr id="25" name="object 25"/>
          <p:cNvSpPr txBox="1"/>
          <p:nvPr/>
        </p:nvSpPr>
        <p:spPr>
          <a:xfrm>
            <a:off x="8567419" y="6402353"/>
            <a:ext cx="2775160" cy="161404"/>
          </a:xfrm>
          <a:prstGeom prst="rect">
            <a:avLst/>
          </a:prstGeom>
        </p:spPr>
        <p:txBody>
          <a:bodyPr vert="horz" wrap="square" lIns="0" tIns="7316" rIns="0" bIns="0" rtlCol="0">
            <a:spAutoFit/>
          </a:bodyPr>
          <a:lstStyle/>
          <a:p>
            <a:pPr marL="7701">
              <a:spcBef>
                <a:spcPts val="58"/>
              </a:spcBef>
            </a:pPr>
            <a:r>
              <a:rPr sz="1001" spc="45" dirty="0">
                <a:solidFill>
                  <a:srgbClr val="154390"/>
                </a:solidFill>
                <a:latin typeface="Arial"/>
                <a:cs typeface="Arial"/>
              </a:rPr>
              <a:t>*</a:t>
            </a:r>
            <a:r>
              <a:rPr sz="1001" spc="45" dirty="0" err="1" smtClean="0">
                <a:solidFill>
                  <a:srgbClr val="154390"/>
                </a:solidFill>
                <a:latin typeface="Arial"/>
                <a:cs typeface="Arial"/>
              </a:rPr>
              <a:t>Δι</a:t>
            </a:r>
            <a:r>
              <a:rPr sz="1001" spc="45" dirty="0" smtClean="0">
                <a:solidFill>
                  <a:srgbClr val="154390"/>
                </a:solidFill>
                <a:latin typeface="Arial"/>
                <a:cs typeface="Arial"/>
              </a:rPr>
              <a:t>αχειίζονται</a:t>
            </a:r>
            <a:r>
              <a:rPr sz="1001" spc="-3" dirty="0" smtClean="0">
                <a:solidFill>
                  <a:srgbClr val="154390"/>
                </a:solidFill>
                <a:latin typeface="Arial"/>
                <a:cs typeface="Arial"/>
              </a:rPr>
              <a:t> </a:t>
            </a:r>
            <a:r>
              <a:rPr sz="1001" spc="-21" dirty="0">
                <a:solidFill>
                  <a:srgbClr val="154390"/>
                </a:solidFill>
                <a:latin typeface="Arial"/>
                <a:cs typeface="Arial"/>
              </a:rPr>
              <a:t>από</a:t>
            </a:r>
            <a:r>
              <a:rPr sz="1001" dirty="0">
                <a:solidFill>
                  <a:srgbClr val="154390"/>
                </a:solidFill>
                <a:latin typeface="Arial"/>
                <a:cs typeface="Arial"/>
              </a:rPr>
              <a:t> </a:t>
            </a:r>
            <a:r>
              <a:rPr sz="1001" spc="69" dirty="0">
                <a:solidFill>
                  <a:srgbClr val="154390"/>
                </a:solidFill>
                <a:latin typeface="Arial"/>
                <a:cs typeface="Arial"/>
              </a:rPr>
              <a:t>την</a:t>
            </a:r>
            <a:r>
              <a:rPr sz="1001" dirty="0">
                <a:solidFill>
                  <a:srgbClr val="154390"/>
                </a:solidFill>
                <a:latin typeface="Arial"/>
                <a:cs typeface="Arial"/>
              </a:rPr>
              <a:t> </a:t>
            </a:r>
            <a:r>
              <a:rPr sz="1001" spc="12" dirty="0">
                <a:solidFill>
                  <a:srgbClr val="154390"/>
                </a:solidFill>
                <a:latin typeface="Arial"/>
                <a:cs typeface="Arial"/>
              </a:rPr>
              <a:t>Ευρωπαϊκή</a:t>
            </a:r>
            <a:r>
              <a:rPr sz="1001" spc="-3" dirty="0">
                <a:solidFill>
                  <a:srgbClr val="154390"/>
                </a:solidFill>
                <a:latin typeface="Arial"/>
                <a:cs typeface="Arial"/>
              </a:rPr>
              <a:t> </a:t>
            </a:r>
            <a:r>
              <a:rPr sz="1001" dirty="0">
                <a:solidFill>
                  <a:srgbClr val="154390"/>
                </a:solidFill>
                <a:latin typeface="Arial"/>
                <a:cs typeface="Arial"/>
              </a:rPr>
              <a:t>Επιτροπή.</a:t>
            </a:r>
            <a:endParaRPr sz="1001" dirty="0">
              <a:latin typeface="Arial"/>
              <a:cs typeface="Arial"/>
            </a:endParaRPr>
          </a:p>
        </p:txBody>
      </p:sp>
    </p:spTree>
    <p:extLst>
      <p:ext uri="{BB962C8B-B14F-4D97-AF65-F5344CB8AC3E}">
        <p14:creationId xmlns:p14="http://schemas.microsoft.com/office/powerpoint/2010/main" val="3708001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9" y="0"/>
            <a:ext cx="5257372" cy="6857615"/>
            <a:chOff x="0" y="0"/>
            <a:chExt cx="10928350" cy="11308715"/>
          </a:xfrm>
        </p:grpSpPr>
        <p:pic>
          <p:nvPicPr>
            <p:cNvPr id="3" name="object 3"/>
            <p:cNvPicPr/>
            <p:nvPr/>
          </p:nvPicPr>
          <p:blipFill>
            <a:blip r:embed="rId2" cstate="print"/>
            <a:stretch>
              <a:fillRect/>
            </a:stretch>
          </p:blipFill>
          <p:spPr>
            <a:xfrm>
              <a:off x="0" y="0"/>
              <a:ext cx="10928253" cy="11308556"/>
            </a:xfrm>
            <a:prstGeom prst="rect">
              <a:avLst/>
            </a:prstGeom>
          </p:spPr>
        </p:pic>
        <p:sp>
          <p:nvSpPr>
            <p:cNvPr id="4" name="object 4"/>
            <p:cNvSpPr/>
            <p:nvPr/>
          </p:nvSpPr>
          <p:spPr>
            <a:xfrm>
              <a:off x="5687921" y="8401701"/>
              <a:ext cx="2423160" cy="418465"/>
            </a:xfrm>
            <a:custGeom>
              <a:avLst/>
              <a:gdLst/>
              <a:ahLst/>
              <a:cxnLst/>
              <a:rect l="l" t="t" r="r" b="b"/>
              <a:pathLst>
                <a:path w="2423159" h="418465">
                  <a:moveTo>
                    <a:pt x="0" y="0"/>
                  </a:moveTo>
                  <a:lnTo>
                    <a:pt x="39075" y="29755"/>
                  </a:lnTo>
                  <a:lnTo>
                    <a:pt x="78904" y="58555"/>
                  </a:lnTo>
                  <a:lnTo>
                    <a:pt x="119467" y="86380"/>
                  </a:lnTo>
                  <a:lnTo>
                    <a:pt x="160748" y="113214"/>
                  </a:lnTo>
                  <a:lnTo>
                    <a:pt x="202731" y="139040"/>
                  </a:lnTo>
                  <a:lnTo>
                    <a:pt x="245397" y="163840"/>
                  </a:lnTo>
                  <a:lnTo>
                    <a:pt x="288729" y="187598"/>
                  </a:lnTo>
                  <a:lnTo>
                    <a:pt x="332712" y="210296"/>
                  </a:lnTo>
                  <a:lnTo>
                    <a:pt x="377326" y="231918"/>
                  </a:lnTo>
                  <a:lnTo>
                    <a:pt x="422556" y="252445"/>
                  </a:lnTo>
                  <a:lnTo>
                    <a:pt x="468384" y="271861"/>
                  </a:lnTo>
                  <a:lnTo>
                    <a:pt x="514792" y="290149"/>
                  </a:lnTo>
                  <a:lnTo>
                    <a:pt x="561765" y="307291"/>
                  </a:lnTo>
                  <a:lnTo>
                    <a:pt x="609284" y="323270"/>
                  </a:lnTo>
                  <a:lnTo>
                    <a:pt x="657333" y="338070"/>
                  </a:lnTo>
                  <a:lnTo>
                    <a:pt x="705894" y="351673"/>
                  </a:lnTo>
                  <a:lnTo>
                    <a:pt x="754950" y="364062"/>
                  </a:lnTo>
                  <a:lnTo>
                    <a:pt x="804485" y="375219"/>
                  </a:lnTo>
                  <a:lnTo>
                    <a:pt x="854480" y="385128"/>
                  </a:lnTo>
                  <a:lnTo>
                    <a:pt x="904919" y="393772"/>
                  </a:lnTo>
                  <a:lnTo>
                    <a:pt x="955785" y="401133"/>
                  </a:lnTo>
                  <a:lnTo>
                    <a:pt x="1007060" y="407194"/>
                  </a:lnTo>
                  <a:lnTo>
                    <a:pt x="1058728" y="411938"/>
                  </a:lnTo>
                  <a:lnTo>
                    <a:pt x="1110771" y="415347"/>
                  </a:lnTo>
                  <a:lnTo>
                    <a:pt x="1163173" y="417406"/>
                  </a:lnTo>
                  <a:lnTo>
                    <a:pt x="1215915" y="418096"/>
                  </a:lnTo>
                  <a:lnTo>
                    <a:pt x="1268203" y="417418"/>
                  </a:lnTo>
                  <a:lnTo>
                    <a:pt x="1320156" y="415394"/>
                  </a:lnTo>
                  <a:lnTo>
                    <a:pt x="1371758" y="412042"/>
                  </a:lnTo>
                  <a:lnTo>
                    <a:pt x="1422992" y="407378"/>
                  </a:lnTo>
                  <a:lnTo>
                    <a:pt x="1473841" y="401420"/>
                  </a:lnTo>
                  <a:lnTo>
                    <a:pt x="1524288" y="394182"/>
                  </a:lnTo>
                  <a:lnTo>
                    <a:pt x="1574317" y="385684"/>
                  </a:lnTo>
                  <a:lnTo>
                    <a:pt x="1623911" y="375940"/>
                  </a:lnTo>
                  <a:lnTo>
                    <a:pt x="1673054" y="364969"/>
                  </a:lnTo>
                  <a:lnTo>
                    <a:pt x="1721728" y="352786"/>
                  </a:lnTo>
                  <a:lnTo>
                    <a:pt x="1769917" y="339408"/>
                  </a:lnTo>
                  <a:lnTo>
                    <a:pt x="1817604" y="324852"/>
                  </a:lnTo>
                  <a:lnTo>
                    <a:pt x="1864773" y="309135"/>
                  </a:lnTo>
                  <a:lnTo>
                    <a:pt x="1911406" y="292274"/>
                  </a:lnTo>
                  <a:lnTo>
                    <a:pt x="1957487" y="274285"/>
                  </a:lnTo>
                  <a:lnTo>
                    <a:pt x="2003000" y="255185"/>
                  </a:lnTo>
                  <a:lnTo>
                    <a:pt x="2047927" y="234990"/>
                  </a:lnTo>
                  <a:lnTo>
                    <a:pt x="2092252" y="213719"/>
                  </a:lnTo>
                  <a:lnTo>
                    <a:pt x="2135957" y="191386"/>
                  </a:lnTo>
                  <a:lnTo>
                    <a:pt x="2179028" y="168009"/>
                  </a:lnTo>
                  <a:lnTo>
                    <a:pt x="2221445" y="143605"/>
                  </a:lnTo>
                  <a:lnTo>
                    <a:pt x="2263194" y="118190"/>
                  </a:lnTo>
                  <a:lnTo>
                    <a:pt x="2304257" y="91782"/>
                  </a:lnTo>
                  <a:lnTo>
                    <a:pt x="2344617" y="64396"/>
                  </a:lnTo>
                  <a:lnTo>
                    <a:pt x="2384258" y="36050"/>
                  </a:lnTo>
                  <a:lnTo>
                    <a:pt x="2423164" y="6760"/>
                  </a:lnTo>
                </a:path>
              </a:pathLst>
            </a:custGeom>
            <a:ln w="325012">
              <a:solidFill>
                <a:srgbClr val="14ACE4"/>
              </a:solidFill>
            </a:ln>
          </p:spPr>
          <p:txBody>
            <a:bodyPr wrap="square" lIns="0" tIns="0" rIns="0" bIns="0" rtlCol="0"/>
            <a:lstStyle/>
            <a:p>
              <a:endParaRPr sz="1092"/>
            </a:p>
          </p:txBody>
        </p:sp>
        <p:sp>
          <p:nvSpPr>
            <p:cNvPr id="5" name="object 5"/>
            <p:cNvSpPr/>
            <p:nvPr/>
          </p:nvSpPr>
          <p:spPr>
            <a:xfrm>
              <a:off x="2810134" y="8183562"/>
              <a:ext cx="2423160" cy="418465"/>
            </a:xfrm>
            <a:custGeom>
              <a:avLst/>
              <a:gdLst/>
              <a:ahLst/>
              <a:cxnLst/>
              <a:rect l="l" t="t" r="r" b="b"/>
              <a:pathLst>
                <a:path w="2423160" h="418465">
                  <a:moveTo>
                    <a:pt x="0" y="0"/>
                  </a:moveTo>
                  <a:lnTo>
                    <a:pt x="39075" y="29758"/>
                  </a:lnTo>
                  <a:lnTo>
                    <a:pt x="78904" y="58559"/>
                  </a:lnTo>
                  <a:lnTo>
                    <a:pt x="119467" y="86387"/>
                  </a:lnTo>
                  <a:lnTo>
                    <a:pt x="160748" y="113223"/>
                  </a:lnTo>
                  <a:lnTo>
                    <a:pt x="202731" y="139050"/>
                  </a:lnTo>
                  <a:lnTo>
                    <a:pt x="245397" y="163852"/>
                  </a:lnTo>
                  <a:lnTo>
                    <a:pt x="288729" y="187611"/>
                  </a:lnTo>
                  <a:lnTo>
                    <a:pt x="332712" y="210311"/>
                  </a:lnTo>
                  <a:lnTo>
                    <a:pt x="377326" y="231933"/>
                  </a:lnTo>
                  <a:lnTo>
                    <a:pt x="422556" y="252461"/>
                  </a:lnTo>
                  <a:lnTo>
                    <a:pt x="468384" y="271878"/>
                  </a:lnTo>
                  <a:lnTo>
                    <a:pt x="514792" y="290167"/>
                  </a:lnTo>
                  <a:lnTo>
                    <a:pt x="561765" y="307310"/>
                  </a:lnTo>
                  <a:lnTo>
                    <a:pt x="609284" y="323290"/>
                  </a:lnTo>
                  <a:lnTo>
                    <a:pt x="657333" y="338090"/>
                  </a:lnTo>
                  <a:lnTo>
                    <a:pt x="705894" y="351693"/>
                  </a:lnTo>
                  <a:lnTo>
                    <a:pt x="754950" y="364083"/>
                  </a:lnTo>
                  <a:lnTo>
                    <a:pt x="804485" y="375240"/>
                  </a:lnTo>
                  <a:lnTo>
                    <a:pt x="854480" y="385150"/>
                  </a:lnTo>
                  <a:lnTo>
                    <a:pt x="904919" y="393793"/>
                  </a:lnTo>
                  <a:lnTo>
                    <a:pt x="955785" y="401154"/>
                  </a:lnTo>
                  <a:lnTo>
                    <a:pt x="1007060" y="407215"/>
                  </a:lnTo>
                  <a:lnTo>
                    <a:pt x="1058728" y="411959"/>
                  </a:lnTo>
                  <a:lnTo>
                    <a:pt x="1110771" y="415369"/>
                  </a:lnTo>
                  <a:lnTo>
                    <a:pt x="1163173" y="417427"/>
                  </a:lnTo>
                  <a:lnTo>
                    <a:pt x="1215915" y="418117"/>
                  </a:lnTo>
                  <a:lnTo>
                    <a:pt x="1268203" y="417439"/>
                  </a:lnTo>
                  <a:lnTo>
                    <a:pt x="1320156" y="415416"/>
                  </a:lnTo>
                  <a:lnTo>
                    <a:pt x="1371758" y="412064"/>
                  </a:lnTo>
                  <a:lnTo>
                    <a:pt x="1422992" y="407400"/>
                  </a:lnTo>
                  <a:lnTo>
                    <a:pt x="1473841" y="401441"/>
                  </a:lnTo>
                  <a:lnTo>
                    <a:pt x="1524288" y="394204"/>
                  </a:lnTo>
                  <a:lnTo>
                    <a:pt x="1574317" y="385705"/>
                  </a:lnTo>
                  <a:lnTo>
                    <a:pt x="1623911" y="375961"/>
                  </a:lnTo>
                  <a:lnTo>
                    <a:pt x="1673054" y="364989"/>
                  </a:lnTo>
                  <a:lnTo>
                    <a:pt x="1721728" y="352806"/>
                  </a:lnTo>
                  <a:lnTo>
                    <a:pt x="1769917" y="339428"/>
                  </a:lnTo>
                  <a:lnTo>
                    <a:pt x="1817604" y="324872"/>
                  </a:lnTo>
                  <a:lnTo>
                    <a:pt x="1864773" y="309154"/>
                  </a:lnTo>
                  <a:lnTo>
                    <a:pt x="1911406" y="292292"/>
                  </a:lnTo>
                  <a:lnTo>
                    <a:pt x="1957487" y="274302"/>
                  </a:lnTo>
                  <a:lnTo>
                    <a:pt x="2003000" y="255201"/>
                  </a:lnTo>
                  <a:lnTo>
                    <a:pt x="2047927" y="235006"/>
                  </a:lnTo>
                  <a:lnTo>
                    <a:pt x="2092252" y="213733"/>
                  </a:lnTo>
                  <a:lnTo>
                    <a:pt x="2135957" y="191399"/>
                  </a:lnTo>
                  <a:lnTo>
                    <a:pt x="2179028" y="168021"/>
                  </a:lnTo>
                  <a:lnTo>
                    <a:pt x="2221445" y="143615"/>
                  </a:lnTo>
                  <a:lnTo>
                    <a:pt x="2263194" y="118199"/>
                  </a:lnTo>
                  <a:lnTo>
                    <a:pt x="2304257" y="91788"/>
                  </a:lnTo>
                  <a:lnTo>
                    <a:pt x="2344617" y="64400"/>
                  </a:lnTo>
                  <a:lnTo>
                    <a:pt x="2384258" y="36052"/>
                  </a:lnTo>
                  <a:lnTo>
                    <a:pt x="2423164" y="6760"/>
                  </a:lnTo>
                </a:path>
              </a:pathLst>
            </a:custGeom>
            <a:ln w="325012">
              <a:solidFill>
                <a:srgbClr val="14ACE4"/>
              </a:solidFill>
            </a:ln>
          </p:spPr>
          <p:txBody>
            <a:bodyPr wrap="square" lIns="0" tIns="0" rIns="0" bIns="0" rtlCol="0"/>
            <a:lstStyle/>
            <a:p>
              <a:endParaRPr sz="1092"/>
            </a:p>
          </p:txBody>
        </p:sp>
        <p:sp>
          <p:nvSpPr>
            <p:cNvPr id="6" name="object 6"/>
            <p:cNvSpPr/>
            <p:nvPr/>
          </p:nvSpPr>
          <p:spPr>
            <a:xfrm>
              <a:off x="8111059" y="8000720"/>
              <a:ext cx="2424430" cy="418465"/>
            </a:xfrm>
            <a:custGeom>
              <a:avLst/>
              <a:gdLst/>
              <a:ahLst/>
              <a:cxnLst/>
              <a:rect l="l" t="t" r="r" b="b"/>
              <a:pathLst>
                <a:path w="2424429" h="418465">
                  <a:moveTo>
                    <a:pt x="2424117" y="418269"/>
                  </a:moveTo>
                  <a:lnTo>
                    <a:pt x="2385026" y="388501"/>
                  </a:lnTo>
                  <a:lnTo>
                    <a:pt x="2345182" y="359690"/>
                  </a:lnTo>
                  <a:lnTo>
                    <a:pt x="2304603" y="331853"/>
                  </a:lnTo>
                  <a:lnTo>
                    <a:pt x="2263305" y="305008"/>
                  </a:lnTo>
                  <a:lnTo>
                    <a:pt x="2221306" y="279171"/>
                  </a:lnTo>
                  <a:lnTo>
                    <a:pt x="2178623" y="254360"/>
                  </a:lnTo>
                  <a:lnTo>
                    <a:pt x="2135273" y="230593"/>
                  </a:lnTo>
                  <a:lnTo>
                    <a:pt x="2091274" y="207885"/>
                  </a:lnTo>
                  <a:lnTo>
                    <a:pt x="2046642" y="186255"/>
                  </a:lnTo>
                  <a:lnTo>
                    <a:pt x="2001394" y="165719"/>
                  </a:lnTo>
                  <a:lnTo>
                    <a:pt x="1955548" y="146295"/>
                  </a:lnTo>
                  <a:lnTo>
                    <a:pt x="1909121" y="128000"/>
                  </a:lnTo>
                  <a:lnTo>
                    <a:pt x="1862129" y="110850"/>
                  </a:lnTo>
                  <a:lnTo>
                    <a:pt x="1814591" y="94864"/>
                  </a:lnTo>
                  <a:lnTo>
                    <a:pt x="1766524" y="80058"/>
                  </a:lnTo>
                  <a:lnTo>
                    <a:pt x="1717943" y="66450"/>
                  </a:lnTo>
                  <a:lnTo>
                    <a:pt x="1668868" y="54056"/>
                  </a:lnTo>
                  <a:lnTo>
                    <a:pt x="1619314" y="42894"/>
                  </a:lnTo>
                  <a:lnTo>
                    <a:pt x="1569299" y="32981"/>
                  </a:lnTo>
                  <a:lnTo>
                    <a:pt x="1518840" y="24333"/>
                  </a:lnTo>
                  <a:lnTo>
                    <a:pt x="1467954" y="16970"/>
                  </a:lnTo>
                  <a:lnTo>
                    <a:pt x="1416659" y="10906"/>
                  </a:lnTo>
                  <a:lnTo>
                    <a:pt x="1364971" y="6160"/>
                  </a:lnTo>
                  <a:lnTo>
                    <a:pt x="1312908" y="2749"/>
                  </a:lnTo>
                  <a:lnTo>
                    <a:pt x="1260487" y="690"/>
                  </a:lnTo>
                  <a:lnTo>
                    <a:pt x="1207725" y="0"/>
                  </a:lnTo>
                  <a:lnTo>
                    <a:pt x="1155415" y="678"/>
                  </a:lnTo>
                  <a:lnTo>
                    <a:pt x="1103439" y="2702"/>
                  </a:lnTo>
                  <a:lnTo>
                    <a:pt x="1051815" y="6056"/>
                  </a:lnTo>
                  <a:lnTo>
                    <a:pt x="1000560" y="10721"/>
                  </a:lnTo>
                  <a:lnTo>
                    <a:pt x="949689" y="16683"/>
                  </a:lnTo>
                  <a:lnTo>
                    <a:pt x="899221" y="23923"/>
                  </a:lnTo>
                  <a:lnTo>
                    <a:pt x="849171" y="32426"/>
                  </a:lnTo>
                  <a:lnTo>
                    <a:pt x="799556" y="42173"/>
                  </a:lnTo>
                  <a:lnTo>
                    <a:pt x="750393" y="53150"/>
                  </a:lnTo>
                  <a:lnTo>
                    <a:pt x="701699" y="65339"/>
                  </a:lnTo>
                  <a:lnTo>
                    <a:pt x="653490" y="78722"/>
                  </a:lnTo>
                  <a:lnTo>
                    <a:pt x="605783" y="93285"/>
                  </a:lnTo>
                  <a:lnTo>
                    <a:pt x="558596" y="109009"/>
                  </a:lnTo>
                  <a:lnTo>
                    <a:pt x="511944" y="125878"/>
                  </a:lnTo>
                  <a:lnTo>
                    <a:pt x="465845" y="143875"/>
                  </a:lnTo>
                  <a:lnTo>
                    <a:pt x="420315" y="162984"/>
                  </a:lnTo>
                  <a:lnTo>
                    <a:pt x="375370" y="183188"/>
                  </a:lnTo>
                  <a:lnTo>
                    <a:pt x="331029" y="204470"/>
                  </a:lnTo>
                  <a:lnTo>
                    <a:pt x="287306" y="226813"/>
                  </a:lnTo>
                  <a:lnTo>
                    <a:pt x="244220" y="250202"/>
                  </a:lnTo>
                  <a:lnTo>
                    <a:pt x="201787" y="274617"/>
                  </a:lnTo>
                  <a:lnTo>
                    <a:pt x="160023" y="300045"/>
                  </a:lnTo>
                  <a:lnTo>
                    <a:pt x="118946" y="326466"/>
                  </a:lnTo>
                  <a:lnTo>
                    <a:pt x="78572" y="353866"/>
                  </a:lnTo>
                  <a:lnTo>
                    <a:pt x="38917" y="382226"/>
                  </a:lnTo>
                  <a:lnTo>
                    <a:pt x="0" y="411530"/>
                  </a:lnTo>
                </a:path>
              </a:pathLst>
            </a:custGeom>
            <a:ln w="325012">
              <a:solidFill>
                <a:srgbClr val="14ACE4"/>
              </a:solidFill>
            </a:ln>
          </p:spPr>
          <p:txBody>
            <a:bodyPr wrap="square" lIns="0" tIns="0" rIns="0" bIns="0" rtlCol="0"/>
            <a:lstStyle/>
            <a:p>
              <a:endParaRPr sz="1092"/>
            </a:p>
          </p:txBody>
        </p:sp>
        <p:sp>
          <p:nvSpPr>
            <p:cNvPr id="7" name="object 7"/>
            <p:cNvSpPr/>
            <p:nvPr/>
          </p:nvSpPr>
          <p:spPr>
            <a:xfrm>
              <a:off x="5232466" y="7782335"/>
              <a:ext cx="2423160" cy="418465"/>
            </a:xfrm>
            <a:custGeom>
              <a:avLst/>
              <a:gdLst/>
              <a:ahLst/>
              <a:cxnLst/>
              <a:rect l="l" t="t" r="r" b="b"/>
              <a:pathLst>
                <a:path w="2423159" h="418465">
                  <a:moveTo>
                    <a:pt x="2423164" y="418096"/>
                  </a:moveTo>
                  <a:lnTo>
                    <a:pt x="2384088" y="388340"/>
                  </a:lnTo>
                  <a:lnTo>
                    <a:pt x="2344259" y="359541"/>
                  </a:lnTo>
                  <a:lnTo>
                    <a:pt x="2303696" y="331715"/>
                  </a:lnTo>
                  <a:lnTo>
                    <a:pt x="2262415" y="304881"/>
                  </a:lnTo>
                  <a:lnTo>
                    <a:pt x="2220432" y="279055"/>
                  </a:lnTo>
                  <a:lnTo>
                    <a:pt x="2177766" y="254255"/>
                  </a:lnTo>
                  <a:lnTo>
                    <a:pt x="2134434" y="230497"/>
                  </a:lnTo>
                  <a:lnTo>
                    <a:pt x="2090452" y="207799"/>
                  </a:lnTo>
                  <a:lnTo>
                    <a:pt x="2045837" y="186178"/>
                  </a:lnTo>
                  <a:lnTo>
                    <a:pt x="2000607" y="165650"/>
                  </a:lnTo>
                  <a:lnTo>
                    <a:pt x="1954779" y="146234"/>
                  </a:lnTo>
                  <a:lnTo>
                    <a:pt x="1908371" y="127947"/>
                  </a:lnTo>
                  <a:lnTo>
                    <a:pt x="1861398" y="110804"/>
                  </a:lnTo>
                  <a:lnTo>
                    <a:pt x="1813879" y="94825"/>
                  </a:lnTo>
                  <a:lnTo>
                    <a:pt x="1765830" y="80025"/>
                  </a:lnTo>
                  <a:lnTo>
                    <a:pt x="1717269" y="66422"/>
                  </a:lnTo>
                  <a:lnTo>
                    <a:pt x="1668213" y="54033"/>
                  </a:lnTo>
                  <a:lnTo>
                    <a:pt x="1618679" y="42876"/>
                  </a:lnTo>
                  <a:lnTo>
                    <a:pt x="1568683" y="32967"/>
                  </a:lnTo>
                  <a:lnTo>
                    <a:pt x="1518244" y="24323"/>
                  </a:lnTo>
                  <a:lnTo>
                    <a:pt x="1467378" y="16963"/>
                  </a:lnTo>
                  <a:lnTo>
                    <a:pt x="1416103" y="10902"/>
                  </a:lnTo>
                  <a:lnTo>
                    <a:pt x="1364435" y="6158"/>
                  </a:lnTo>
                  <a:lnTo>
                    <a:pt x="1312392" y="2748"/>
                  </a:lnTo>
                  <a:lnTo>
                    <a:pt x="1259990" y="689"/>
                  </a:lnTo>
                  <a:lnTo>
                    <a:pt x="1207248" y="0"/>
                  </a:lnTo>
                  <a:lnTo>
                    <a:pt x="1154960" y="678"/>
                  </a:lnTo>
                  <a:lnTo>
                    <a:pt x="1103007" y="2701"/>
                  </a:lnTo>
                  <a:lnTo>
                    <a:pt x="1051405" y="6053"/>
                  </a:lnTo>
                  <a:lnTo>
                    <a:pt x="1000171" y="10717"/>
                  </a:lnTo>
                  <a:lnTo>
                    <a:pt x="949322" y="16676"/>
                  </a:lnTo>
                  <a:lnTo>
                    <a:pt x="898875" y="23913"/>
                  </a:lnTo>
                  <a:lnTo>
                    <a:pt x="848846" y="32411"/>
                  </a:lnTo>
                  <a:lnTo>
                    <a:pt x="799252" y="42155"/>
                  </a:lnTo>
                  <a:lnTo>
                    <a:pt x="750109" y="53127"/>
                  </a:lnTo>
                  <a:lnTo>
                    <a:pt x="701435" y="65310"/>
                  </a:lnTo>
                  <a:lnTo>
                    <a:pt x="653246" y="78687"/>
                  </a:lnTo>
                  <a:lnTo>
                    <a:pt x="605559" y="93243"/>
                  </a:lnTo>
                  <a:lnTo>
                    <a:pt x="558390" y="108960"/>
                  </a:lnTo>
                  <a:lnTo>
                    <a:pt x="511757" y="125821"/>
                  </a:lnTo>
                  <a:lnTo>
                    <a:pt x="465676" y="143810"/>
                  </a:lnTo>
                  <a:lnTo>
                    <a:pt x="420163" y="162910"/>
                  </a:lnTo>
                  <a:lnTo>
                    <a:pt x="375236" y="183105"/>
                  </a:lnTo>
                  <a:lnTo>
                    <a:pt x="330911" y="204377"/>
                  </a:lnTo>
                  <a:lnTo>
                    <a:pt x="287206" y="226709"/>
                  </a:lnTo>
                  <a:lnTo>
                    <a:pt x="244135" y="250086"/>
                  </a:lnTo>
                  <a:lnTo>
                    <a:pt x="201718" y="274490"/>
                  </a:lnTo>
                  <a:lnTo>
                    <a:pt x="159969" y="299905"/>
                  </a:lnTo>
                  <a:lnTo>
                    <a:pt x="118906" y="326314"/>
                  </a:lnTo>
                  <a:lnTo>
                    <a:pt x="78546" y="353699"/>
                  </a:lnTo>
                  <a:lnTo>
                    <a:pt x="38905" y="382046"/>
                  </a:lnTo>
                  <a:lnTo>
                    <a:pt x="0" y="411335"/>
                  </a:lnTo>
                </a:path>
              </a:pathLst>
            </a:custGeom>
            <a:ln w="325012">
              <a:solidFill>
                <a:srgbClr val="14ACE4"/>
              </a:solidFill>
            </a:ln>
          </p:spPr>
          <p:txBody>
            <a:bodyPr wrap="square" lIns="0" tIns="0" rIns="0" bIns="0" rtlCol="0"/>
            <a:lstStyle/>
            <a:p>
              <a:endParaRPr sz="1092"/>
            </a:p>
          </p:txBody>
        </p:sp>
      </p:grpSp>
      <p:sp>
        <p:nvSpPr>
          <p:cNvPr id="8" name="object 8"/>
          <p:cNvSpPr txBox="1">
            <a:spLocks noGrp="1"/>
          </p:cNvSpPr>
          <p:nvPr>
            <p:ph type="title"/>
          </p:nvPr>
        </p:nvSpPr>
        <p:spPr>
          <a:xfrm>
            <a:off x="6535647" y="423736"/>
            <a:ext cx="4593021" cy="438275"/>
          </a:xfrm>
          <a:prstGeom prst="rect">
            <a:avLst/>
          </a:prstGeom>
        </p:spPr>
        <p:txBody>
          <a:bodyPr vert="horz" wrap="square" lIns="0" tIns="7316" rIns="0" bIns="0" rtlCol="0" anchor="ctr">
            <a:spAutoFit/>
          </a:bodyPr>
          <a:lstStyle/>
          <a:p>
            <a:pPr marL="7701">
              <a:lnSpc>
                <a:spcPct val="100000"/>
              </a:lnSpc>
              <a:spcBef>
                <a:spcPts val="58"/>
              </a:spcBef>
            </a:pPr>
            <a:r>
              <a:rPr sz="2800" b="1" spc="103" dirty="0">
                <a:solidFill>
                  <a:srgbClr val="154390"/>
                </a:solidFill>
                <a:latin typeface="+mn-lt"/>
                <a:ea typeface="+mn-ea"/>
                <a:cs typeface="Arial"/>
              </a:rPr>
              <a:t>ΣΧΕΔΙΑ ΑΛΛΗΛΕΓΓΥΗΣ</a:t>
            </a:r>
          </a:p>
        </p:txBody>
      </p:sp>
      <p:sp>
        <p:nvSpPr>
          <p:cNvPr id="9" name="object 9"/>
          <p:cNvSpPr txBox="1"/>
          <p:nvPr/>
        </p:nvSpPr>
        <p:spPr>
          <a:xfrm>
            <a:off x="5404105" y="798003"/>
            <a:ext cx="6670206" cy="6383692"/>
          </a:xfrm>
          <a:prstGeom prst="rect">
            <a:avLst/>
          </a:prstGeom>
        </p:spPr>
        <p:txBody>
          <a:bodyPr vert="horz" wrap="square" lIns="0" tIns="86254" rIns="0" bIns="0" rtlCol="0">
            <a:spAutoFit/>
          </a:bodyPr>
          <a:lstStyle/>
          <a:p>
            <a:pPr marL="381406" indent="-342900" algn="just">
              <a:spcBef>
                <a:spcPts val="679"/>
              </a:spcBef>
              <a:buFont typeface="Arial" panose="020B0604020202020204" pitchFamily="34" charset="0"/>
              <a:buChar char="•"/>
            </a:pPr>
            <a:r>
              <a:rPr lang="el-GR" sz="2000" spc="-5" dirty="0" smtClean="0">
                <a:solidFill>
                  <a:srgbClr val="154390"/>
                </a:solidFill>
                <a:cs typeface="Arial"/>
              </a:rPr>
              <a:t>Δραστηριότητες οι οποίες οργανώνονται</a:t>
            </a:r>
            <a:r>
              <a:rPr lang="el-GR" sz="2000" spc="-5" dirty="0">
                <a:solidFill>
                  <a:srgbClr val="154390"/>
                </a:solidFill>
                <a:cs typeface="Arial"/>
              </a:rPr>
              <a:t>, υλοποιούνται και προωθούνται σε εθνικό επίπεδο από τους ίδιους τους νέους. </a:t>
            </a:r>
            <a:endParaRPr lang="el-GR" sz="2000" spc="-5" dirty="0" smtClean="0">
              <a:solidFill>
                <a:srgbClr val="154390"/>
              </a:solidFill>
              <a:cs typeface="Arial"/>
            </a:endParaRPr>
          </a:p>
          <a:p>
            <a:pPr marL="381406" indent="-342900" algn="just">
              <a:spcBef>
                <a:spcPts val="679"/>
              </a:spcBef>
              <a:buFont typeface="Arial" panose="020B0604020202020204" pitchFamily="34" charset="0"/>
              <a:buChar char="•"/>
            </a:pPr>
            <a:r>
              <a:rPr lang="el-GR" sz="2000" spc="-5" dirty="0" smtClean="0">
                <a:solidFill>
                  <a:srgbClr val="154390"/>
                </a:solidFill>
                <a:cs typeface="Arial"/>
              </a:rPr>
              <a:t>Ομάδες </a:t>
            </a:r>
            <a:r>
              <a:rPr lang="el-GR" sz="2000" spc="-5" dirty="0">
                <a:solidFill>
                  <a:srgbClr val="154390"/>
                </a:solidFill>
                <a:cs typeface="Arial"/>
              </a:rPr>
              <a:t>τουλάχιστον 5 νέων από 18 έως 30 ετών, όπου μέσα από συγκεκριμένες δραστηριότητες αντιμετωπίζουν βασικές προκλήσεις της τοπικής τους κοινότητας. </a:t>
            </a:r>
            <a:endParaRPr lang="el-GR" sz="2000" spc="-5" dirty="0" smtClean="0">
              <a:solidFill>
                <a:srgbClr val="154390"/>
              </a:solidFill>
              <a:cs typeface="Arial"/>
            </a:endParaRPr>
          </a:p>
          <a:p>
            <a:pPr marL="381406" indent="-342900" algn="just">
              <a:spcBef>
                <a:spcPts val="679"/>
              </a:spcBef>
              <a:buFont typeface="Arial" panose="020B0604020202020204" pitchFamily="34" charset="0"/>
              <a:buChar char="•"/>
            </a:pPr>
            <a:r>
              <a:rPr lang="el-GR" sz="2000" spc="-5" dirty="0" smtClean="0">
                <a:solidFill>
                  <a:srgbClr val="154390"/>
                </a:solidFill>
                <a:cs typeface="Arial"/>
              </a:rPr>
              <a:t>Η </a:t>
            </a:r>
            <a:r>
              <a:rPr lang="el-GR" sz="2000" spc="-5" dirty="0">
                <a:solidFill>
                  <a:srgbClr val="154390"/>
                </a:solidFill>
                <a:cs typeface="Arial"/>
              </a:rPr>
              <a:t>συμμετοχή σε ένα σχέδιο αλληλεγγύης είναι μια σημαντική μη τυπική μαθησιακή εμπειρία μέσω της οποίας οι νέοι μπορούν να ενισχύσουν την προσωπική, εκπαιδευτική και κοινωνική τους </a:t>
            </a:r>
            <a:r>
              <a:rPr lang="el-GR" sz="2000" spc="-5" dirty="0" smtClean="0">
                <a:solidFill>
                  <a:srgbClr val="154390"/>
                </a:solidFill>
                <a:cs typeface="Arial"/>
              </a:rPr>
              <a:t>ανάπτυξη.</a:t>
            </a:r>
          </a:p>
          <a:p>
            <a:pPr marL="381406" indent="-342900" algn="just">
              <a:spcBef>
                <a:spcPts val="679"/>
              </a:spcBef>
              <a:buFont typeface="Arial" panose="020B0604020202020204" pitchFamily="34" charset="0"/>
              <a:buChar char="•"/>
            </a:pPr>
            <a:r>
              <a:rPr sz="2000" spc="-5" dirty="0" err="1">
                <a:solidFill>
                  <a:srgbClr val="154390"/>
                </a:solidFill>
                <a:cs typeface="Arial"/>
              </a:rPr>
              <a:t>Διάρκει</a:t>
            </a:r>
            <a:r>
              <a:rPr sz="2000" spc="-5" dirty="0">
                <a:solidFill>
                  <a:srgbClr val="154390"/>
                </a:solidFill>
                <a:cs typeface="Arial"/>
              </a:rPr>
              <a:t>α</a:t>
            </a:r>
            <a:r>
              <a:rPr lang="el-GR" sz="2000" spc="-5" dirty="0">
                <a:solidFill>
                  <a:srgbClr val="154390"/>
                </a:solidFill>
                <a:cs typeface="Arial"/>
              </a:rPr>
              <a:t>: </a:t>
            </a:r>
            <a:r>
              <a:rPr sz="2000" spc="-5" dirty="0">
                <a:solidFill>
                  <a:srgbClr val="154390"/>
                </a:solidFill>
                <a:cs typeface="Arial"/>
              </a:rPr>
              <a:t>2-12 </a:t>
            </a:r>
            <a:r>
              <a:rPr sz="2000" spc="-5" dirty="0" err="1" smtClean="0">
                <a:solidFill>
                  <a:srgbClr val="154390"/>
                </a:solidFill>
                <a:cs typeface="Arial"/>
              </a:rPr>
              <a:t>μήνες</a:t>
            </a:r>
            <a:r>
              <a:rPr lang="el-GR" sz="2000" spc="-5" dirty="0" smtClean="0">
                <a:solidFill>
                  <a:srgbClr val="154390"/>
                </a:solidFill>
                <a:cs typeface="Arial"/>
              </a:rPr>
              <a:t>.</a:t>
            </a:r>
            <a:endParaRPr lang="en-US" sz="2000" spc="-5" dirty="0" smtClean="0">
              <a:solidFill>
                <a:srgbClr val="154390"/>
              </a:solidFill>
              <a:cs typeface="Arial"/>
            </a:endParaRPr>
          </a:p>
          <a:p>
            <a:pPr marL="381406" indent="-342900" algn="just">
              <a:spcBef>
                <a:spcPts val="679"/>
              </a:spcBef>
              <a:buFont typeface="Arial" panose="020B0604020202020204" pitchFamily="34" charset="0"/>
              <a:buChar char="•"/>
            </a:pPr>
            <a:endParaRPr lang="en-US" sz="2000" spc="-5" dirty="0">
              <a:solidFill>
                <a:srgbClr val="154390"/>
              </a:solidFill>
              <a:cs typeface="Arial"/>
            </a:endParaRPr>
          </a:p>
          <a:p>
            <a:r>
              <a:rPr lang="el-GR" sz="2000" b="1" spc="-5" dirty="0">
                <a:solidFill>
                  <a:srgbClr val="154390"/>
                </a:solidFill>
                <a:cs typeface="Arial"/>
              </a:rPr>
              <a:t>Τι είδους χρηματοδοτική στήριξη θα λάβω;</a:t>
            </a:r>
          </a:p>
          <a:p>
            <a:pPr marL="342900" indent="-342900">
              <a:buFont typeface="Arial" panose="020B0604020202020204" pitchFamily="34" charset="0"/>
              <a:buChar char="•"/>
            </a:pPr>
            <a:r>
              <a:rPr lang="el-GR" sz="2000" spc="-5" dirty="0" smtClean="0">
                <a:solidFill>
                  <a:srgbClr val="154390"/>
                </a:solidFill>
                <a:cs typeface="Arial"/>
              </a:rPr>
              <a:t>500</a:t>
            </a:r>
            <a:r>
              <a:rPr lang="el-GR" sz="2000" spc="-5" dirty="0">
                <a:solidFill>
                  <a:srgbClr val="154390"/>
                </a:solidFill>
                <a:cs typeface="Arial"/>
              </a:rPr>
              <a:t> ευρώ τον μήνα για την κάλυψη του κόστους διαχείρισης και υλοποίησης του σχεδίου</a:t>
            </a:r>
            <a:r>
              <a:rPr lang="el-GR" sz="2000" spc="-5" dirty="0" smtClean="0">
                <a:solidFill>
                  <a:srgbClr val="154390"/>
                </a:solidFill>
                <a:cs typeface="Arial"/>
              </a:rPr>
              <a:t>.</a:t>
            </a:r>
            <a:endParaRPr lang="en-US" sz="2000" spc="-5" dirty="0" smtClean="0">
              <a:solidFill>
                <a:srgbClr val="154390"/>
              </a:solidFill>
              <a:cs typeface="Arial"/>
            </a:endParaRPr>
          </a:p>
          <a:p>
            <a:pPr marL="342900" indent="-342900">
              <a:buFont typeface="Arial" panose="020B0604020202020204" pitchFamily="34" charset="0"/>
              <a:buChar char="•"/>
            </a:pPr>
            <a:r>
              <a:rPr lang="el-GR" sz="2000" spc="-5" dirty="0" smtClean="0">
                <a:solidFill>
                  <a:srgbClr val="154390"/>
                </a:solidFill>
                <a:cs typeface="Arial"/>
              </a:rPr>
              <a:t>Δαπάνες για καθοδηγητή</a:t>
            </a:r>
            <a:endParaRPr lang="el-GR" sz="2000" spc="-5" dirty="0">
              <a:solidFill>
                <a:srgbClr val="154390"/>
              </a:solidFill>
              <a:cs typeface="Arial"/>
            </a:endParaRPr>
          </a:p>
          <a:p>
            <a:pPr marL="381406" indent="-342900" algn="just">
              <a:spcBef>
                <a:spcPts val="679"/>
              </a:spcBef>
              <a:buFont typeface="Arial" panose="020B0604020202020204" pitchFamily="34" charset="0"/>
              <a:buChar char="•"/>
            </a:pPr>
            <a:endParaRPr sz="2000" spc="-5" dirty="0">
              <a:solidFill>
                <a:srgbClr val="154390"/>
              </a:solidFill>
              <a:cs typeface="Arial"/>
            </a:endParaRPr>
          </a:p>
          <a:p>
            <a:pPr>
              <a:lnSpc>
                <a:spcPct val="100000"/>
              </a:lnSpc>
              <a:buClr>
                <a:srgbClr val="10ADE4"/>
              </a:buClr>
            </a:pPr>
            <a:endParaRPr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22066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5938345" y="0"/>
            <a:ext cx="6253320" cy="6857615"/>
            <a:chOff x="8208797" y="0"/>
            <a:chExt cx="11895455" cy="11308715"/>
          </a:xfrm>
        </p:grpSpPr>
        <p:pic>
          <p:nvPicPr>
            <p:cNvPr id="3" name="object 3"/>
            <p:cNvPicPr/>
            <p:nvPr/>
          </p:nvPicPr>
          <p:blipFill>
            <a:blip r:embed="rId2" cstate="print"/>
            <a:stretch>
              <a:fillRect/>
            </a:stretch>
          </p:blipFill>
          <p:spPr>
            <a:xfrm>
              <a:off x="8208797" y="0"/>
              <a:ext cx="11895302" cy="11308556"/>
            </a:xfrm>
            <a:prstGeom prst="rect">
              <a:avLst/>
            </a:prstGeom>
          </p:spPr>
        </p:pic>
        <p:sp>
          <p:nvSpPr>
            <p:cNvPr id="4" name="object 4"/>
            <p:cNvSpPr/>
            <p:nvPr/>
          </p:nvSpPr>
          <p:spPr>
            <a:xfrm>
              <a:off x="16562402" y="5157874"/>
              <a:ext cx="2725420" cy="5269865"/>
            </a:xfrm>
            <a:custGeom>
              <a:avLst/>
              <a:gdLst/>
              <a:ahLst/>
              <a:cxnLst/>
              <a:rect l="l" t="t" r="r" b="b"/>
              <a:pathLst>
                <a:path w="2725419" h="5269865">
                  <a:moveTo>
                    <a:pt x="2673347" y="0"/>
                  </a:moveTo>
                  <a:lnTo>
                    <a:pt x="2682363" y="47840"/>
                  </a:lnTo>
                  <a:lnTo>
                    <a:pt x="2690534" y="95856"/>
                  </a:lnTo>
                  <a:lnTo>
                    <a:pt x="2697855" y="144036"/>
                  </a:lnTo>
                  <a:lnTo>
                    <a:pt x="2704323" y="192369"/>
                  </a:lnTo>
                  <a:lnTo>
                    <a:pt x="2709934" y="240843"/>
                  </a:lnTo>
                  <a:lnTo>
                    <a:pt x="2714683" y="289446"/>
                  </a:lnTo>
                  <a:lnTo>
                    <a:pt x="2718568" y="338166"/>
                  </a:lnTo>
                  <a:lnTo>
                    <a:pt x="2721583" y="386992"/>
                  </a:lnTo>
                  <a:lnTo>
                    <a:pt x="2723725" y="435912"/>
                  </a:lnTo>
                  <a:lnTo>
                    <a:pt x="2724991" y="484914"/>
                  </a:lnTo>
                  <a:lnTo>
                    <a:pt x="2725376" y="533988"/>
                  </a:lnTo>
                  <a:lnTo>
                    <a:pt x="2724876" y="583120"/>
                  </a:lnTo>
                  <a:lnTo>
                    <a:pt x="2723488" y="632299"/>
                  </a:lnTo>
                  <a:lnTo>
                    <a:pt x="2721207" y="681514"/>
                  </a:lnTo>
                  <a:lnTo>
                    <a:pt x="2718030" y="730753"/>
                  </a:lnTo>
                  <a:lnTo>
                    <a:pt x="2713952" y="780005"/>
                  </a:lnTo>
                  <a:lnTo>
                    <a:pt x="2708971" y="829256"/>
                  </a:lnTo>
                  <a:lnTo>
                    <a:pt x="2703081" y="878497"/>
                  </a:lnTo>
                  <a:lnTo>
                    <a:pt x="2696279" y="927715"/>
                  </a:lnTo>
                  <a:lnTo>
                    <a:pt x="2688561" y="976898"/>
                  </a:lnTo>
                  <a:lnTo>
                    <a:pt x="2679923" y="1026035"/>
                  </a:lnTo>
                  <a:lnTo>
                    <a:pt x="2670361" y="1075114"/>
                  </a:lnTo>
                  <a:lnTo>
                    <a:pt x="2659872" y="1124124"/>
                  </a:lnTo>
                  <a:lnTo>
                    <a:pt x="2648450" y="1173052"/>
                  </a:lnTo>
                  <a:lnTo>
                    <a:pt x="2636094" y="1221887"/>
                  </a:lnTo>
                  <a:lnTo>
                    <a:pt x="2622798" y="1270618"/>
                  </a:lnTo>
                  <a:lnTo>
                    <a:pt x="2608558" y="1319232"/>
                  </a:lnTo>
                  <a:lnTo>
                    <a:pt x="2593371" y="1367718"/>
                  </a:lnTo>
                  <a:lnTo>
                    <a:pt x="2577233" y="1416064"/>
                  </a:lnTo>
                  <a:lnTo>
                    <a:pt x="2560140" y="1464259"/>
                  </a:lnTo>
                  <a:lnTo>
                    <a:pt x="2542088" y="1512291"/>
                  </a:lnTo>
                  <a:lnTo>
                    <a:pt x="2523073" y="1560148"/>
                  </a:lnTo>
                  <a:lnTo>
                    <a:pt x="2503091" y="1607818"/>
                  </a:lnTo>
                  <a:lnTo>
                    <a:pt x="2482138" y="1655291"/>
                  </a:lnTo>
                  <a:lnTo>
                    <a:pt x="2460210" y="1702553"/>
                  </a:lnTo>
                  <a:lnTo>
                    <a:pt x="2437304" y="1749594"/>
                  </a:lnTo>
                  <a:lnTo>
                    <a:pt x="2413311" y="1796599"/>
                  </a:lnTo>
                  <a:lnTo>
                    <a:pt x="2388538" y="1842945"/>
                  </a:lnTo>
                  <a:lnTo>
                    <a:pt x="2362996" y="1888629"/>
                  </a:lnTo>
                  <a:lnTo>
                    <a:pt x="2336697" y="1933647"/>
                  </a:lnTo>
                  <a:lnTo>
                    <a:pt x="2309651" y="1977996"/>
                  </a:lnTo>
                  <a:lnTo>
                    <a:pt x="2281870" y="2021672"/>
                  </a:lnTo>
                  <a:lnTo>
                    <a:pt x="2253365" y="2064672"/>
                  </a:lnTo>
                  <a:lnTo>
                    <a:pt x="2224147" y="2106992"/>
                  </a:lnTo>
                  <a:lnTo>
                    <a:pt x="2194227" y="2148629"/>
                  </a:lnTo>
                  <a:lnTo>
                    <a:pt x="2163617" y="2189579"/>
                  </a:lnTo>
                  <a:lnTo>
                    <a:pt x="2132327" y="2229839"/>
                  </a:lnTo>
                  <a:lnTo>
                    <a:pt x="2100369" y="2269405"/>
                  </a:lnTo>
                  <a:lnTo>
                    <a:pt x="2067755" y="2308274"/>
                  </a:lnTo>
                  <a:lnTo>
                    <a:pt x="2034495" y="2346442"/>
                  </a:lnTo>
                  <a:lnTo>
                    <a:pt x="2000600" y="2383907"/>
                  </a:lnTo>
                  <a:lnTo>
                    <a:pt x="1966081" y="2420664"/>
                  </a:lnTo>
                  <a:lnTo>
                    <a:pt x="1930951" y="2456709"/>
                  </a:lnTo>
                  <a:lnTo>
                    <a:pt x="1895220" y="2492040"/>
                  </a:lnTo>
                  <a:lnTo>
                    <a:pt x="1858899" y="2526654"/>
                  </a:lnTo>
                  <a:lnTo>
                    <a:pt x="1821999" y="2560545"/>
                  </a:lnTo>
                  <a:lnTo>
                    <a:pt x="1784532" y="2593712"/>
                  </a:lnTo>
                  <a:lnTo>
                    <a:pt x="1746508" y="2626150"/>
                  </a:lnTo>
                  <a:lnTo>
                    <a:pt x="1707940" y="2657856"/>
                  </a:lnTo>
                  <a:lnTo>
                    <a:pt x="1668838" y="2688827"/>
                  </a:lnTo>
                  <a:lnTo>
                    <a:pt x="1629213" y="2719059"/>
                  </a:lnTo>
                  <a:lnTo>
                    <a:pt x="1589077" y="2748549"/>
                  </a:lnTo>
                  <a:lnTo>
                    <a:pt x="1548440" y="2777293"/>
                  </a:lnTo>
                  <a:lnTo>
                    <a:pt x="1507314" y="2805287"/>
                  </a:lnTo>
                  <a:lnTo>
                    <a:pt x="1465711" y="2832529"/>
                  </a:lnTo>
                  <a:lnTo>
                    <a:pt x="1423640" y="2859014"/>
                  </a:lnTo>
                  <a:lnTo>
                    <a:pt x="1381115" y="2884740"/>
                  </a:lnTo>
                  <a:lnTo>
                    <a:pt x="1338144" y="2909702"/>
                  </a:lnTo>
                  <a:lnTo>
                    <a:pt x="1294741" y="2933897"/>
                  </a:lnTo>
                  <a:lnTo>
                    <a:pt x="1250916" y="2957323"/>
                  </a:lnTo>
                  <a:lnTo>
                    <a:pt x="1206680" y="2979974"/>
                  </a:lnTo>
                  <a:lnTo>
                    <a:pt x="1162044" y="3001849"/>
                  </a:lnTo>
                  <a:lnTo>
                    <a:pt x="1118924" y="3023604"/>
                  </a:lnTo>
                  <a:lnTo>
                    <a:pt x="1076324" y="3046314"/>
                  </a:lnTo>
                  <a:lnTo>
                    <a:pt x="1034263" y="3069972"/>
                  </a:lnTo>
                  <a:lnTo>
                    <a:pt x="992759" y="3094573"/>
                  </a:lnTo>
                  <a:lnTo>
                    <a:pt x="951828" y="3120112"/>
                  </a:lnTo>
                  <a:lnTo>
                    <a:pt x="911489" y="3146583"/>
                  </a:lnTo>
                  <a:lnTo>
                    <a:pt x="871758" y="3173981"/>
                  </a:lnTo>
                  <a:lnTo>
                    <a:pt x="832653" y="3202300"/>
                  </a:lnTo>
                  <a:lnTo>
                    <a:pt x="794191" y="3231535"/>
                  </a:lnTo>
                  <a:lnTo>
                    <a:pt x="756389" y="3261681"/>
                  </a:lnTo>
                  <a:lnTo>
                    <a:pt x="719266" y="3292731"/>
                  </a:lnTo>
                  <a:lnTo>
                    <a:pt x="682839" y="3324682"/>
                  </a:lnTo>
                  <a:lnTo>
                    <a:pt x="647124" y="3357526"/>
                  </a:lnTo>
                  <a:lnTo>
                    <a:pt x="612140" y="3391259"/>
                  </a:lnTo>
                  <a:lnTo>
                    <a:pt x="577903" y="3425875"/>
                  </a:lnTo>
                  <a:lnTo>
                    <a:pt x="544431" y="3461370"/>
                  </a:lnTo>
                  <a:lnTo>
                    <a:pt x="511742" y="3497736"/>
                  </a:lnTo>
                  <a:lnTo>
                    <a:pt x="479853" y="3534970"/>
                  </a:lnTo>
                  <a:lnTo>
                    <a:pt x="448781" y="3573064"/>
                  </a:lnTo>
                  <a:lnTo>
                    <a:pt x="418544" y="3612015"/>
                  </a:lnTo>
                  <a:lnTo>
                    <a:pt x="389159" y="3651817"/>
                  </a:lnTo>
                  <a:lnTo>
                    <a:pt x="360644" y="3692464"/>
                  </a:lnTo>
                  <a:lnTo>
                    <a:pt x="333015" y="3733950"/>
                  </a:lnTo>
                  <a:lnTo>
                    <a:pt x="306291" y="3776271"/>
                  </a:lnTo>
                  <a:lnTo>
                    <a:pt x="280489" y="3819420"/>
                  </a:lnTo>
                  <a:lnTo>
                    <a:pt x="255626" y="3863393"/>
                  </a:lnTo>
                  <a:lnTo>
                    <a:pt x="231719" y="3908184"/>
                  </a:lnTo>
                  <a:lnTo>
                    <a:pt x="208786" y="3953787"/>
                  </a:lnTo>
                  <a:lnTo>
                    <a:pt x="186417" y="4001142"/>
                  </a:lnTo>
                  <a:lnTo>
                    <a:pt x="165352" y="4048776"/>
                  </a:lnTo>
                  <a:lnTo>
                    <a:pt x="145585" y="4096667"/>
                  </a:lnTo>
                  <a:lnTo>
                    <a:pt x="127109" y="4144796"/>
                  </a:lnTo>
                  <a:lnTo>
                    <a:pt x="109917" y="4193142"/>
                  </a:lnTo>
                  <a:lnTo>
                    <a:pt x="94001" y="4241684"/>
                  </a:lnTo>
                  <a:lnTo>
                    <a:pt x="79355" y="4290401"/>
                  </a:lnTo>
                  <a:lnTo>
                    <a:pt x="65971" y="4339273"/>
                  </a:lnTo>
                  <a:lnTo>
                    <a:pt x="53842" y="4388279"/>
                  </a:lnTo>
                  <a:lnTo>
                    <a:pt x="42961" y="4437399"/>
                  </a:lnTo>
                  <a:lnTo>
                    <a:pt x="33322" y="4486611"/>
                  </a:lnTo>
                  <a:lnTo>
                    <a:pt x="24916" y="4535895"/>
                  </a:lnTo>
                  <a:lnTo>
                    <a:pt x="17738" y="4585231"/>
                  </a:lnTo>
                  <a:lnTo>
                    <a:pt x="11779" y="4634597"/>
                  </a:lnTo>
                  <a:lnTo>
                    <a:pt x="7033" y="4683973"/>
                  </a:lnTo>
                  <a:lnTo>
                    <a:pt x="3492" y="4733339"/>
                  </a:lnTo>
                  <a:lnTo>
                    <a:pt x="1150" y="4782673"/>
                  </a:lnTo>
                  <a:lnTo>
                    <a:pt x="0" y="4831956"/>
                  </a:lnTo>
                  <a:lnTo>
                    <a:pt x="33" y="4881165"/>
                  </a:lnTo>
                  <a:lnTo>
                    <a:pt x="1244" y="4930282"/>
                  </a:lnTo>
                  <a:lnTo>
                    <a:pt x="3625" y="4979284"/>
                  </a:lnTo>
                  <a:lnTo>
                    <a:pt x="7169" y="5028152"/>
                  </a:lnTo>
                  <a:lnTo>
                    <a:pt x="11869" y="5076864"/>
                  </a:lnTo>
                  <a:lnTo>
                    <a:pt x="17718" y="5125401"/>
                  </a:lnTo>
                  <a:lnTo>
                    <a:pt x="24709" y="5173740"/>
                  </a:lnTo>
                  <a:lnTo>
                    <a:pt x="32834" y="5221863"/>
                  </a:lnTo>
                  <a:lnTo>
                    <a:pt x="42087" y="5269747"/>
                  </a:lnTo>
                </a:path>
              </a:pathLst>
            </a:custGeom>
            <a:ln w="449890">
              <a:solidFill>
                <a:srgbClr val="76B72A"/>
              </a:solidFill>
            </a:ln>
          </p:spPr>
          <p:txBody>
            <a:bodyPr wrap="square" lIns="0" tIns="0" rIns="0" bIns="0" rtlCol="0"/>
            <a:lstStyle/>
            <a:p>
              <a:endParaRPr sz="1092"/>
            </a:p>
          </p:txBody>
        </p:sp>
        <p:sp>
          <p:nvSpPr>
            <p:cNvPr id="5" name="object 5"/>
            <p:cNvSpPr/>
            <p:nvPr/>
          </p:nvSpPr>
          <p:spPr>
            <a:xfrm>
              <a:off x="17248628" y="5263818"/>
              <a:ext cx="2141220" cy="2582545"/>
            </a:xfrm>
            <a:custGeom>
              <a:avLst/>
              <a:gdLst/>
              <a:ahLst/>
              <a:cxnLst/>
              <a:rect l="l" t="t" r="r" b="b"/>
              <a:pathLst>
                <a:path w="2141219" h="2582545">
                  <a:moveTo>
                    <a:pt x="2140729" y="0"/>
                  </a:moveTo>
                  <a:lnTo>
                    <a:pt x="2092892" y="11054"/>
                  </a:lnTo>
                  <a:lnTo>
                    <a:pt x="2045239" y="22968"/>
                  </a:lnTo>
                  <a:lnTo>
                    <a:pt x="1997780" y="35740"/>
                  </a:lnTo>
                  <a:lnTo>
                    <a:pt x="1950529" y="49369"/>
                  </a:lnTo>
                  <a:lnTo>
                    <a:pt x="1903499" y="63853"/>
                  </a:lnTo>
                  <a:lnTo>
                    <a:pt x="1856701" y="79192"/>
                  </a:lnTo>
                  <a:lnTo>
                    <a:pt x="1810149" y="95383"/>
                  </a:lnTo>
                  <a:lnTo>
                    <a:pt x="1763855" y="112427"/>
                  </a:lnTo>
                  <a:lnTo>
                    <a:pt x="1717832" y="130321"/>
                  </a:lnTo>
                  <a:lnTo>
                    <a:pt x="1672093" y="149064"/>
                  </a:lnTo>
                  <a:lnTo>
                    <a:pt x="1626649" y="168656"/>
                  </a:lnTo>
                  <a:lnTo>
                    <a:pt x="1581513" y="189095"/>
                  </a:lnTo>
                  <a:lnTo>
                    <a:pt x="1536699" y="210379"/>
                  </a:lnTo>
                  <a:lnTo>
                    <a:pt x="1492219" y="232508"/>
                  </a:lnTo>
                  <a:lnTo>
                    <a:pt x="1448085" y="255481"/>
                  </a:lnTo>
                  <a:lnTo>
                    <a:pt x="1404310" y="279296"/>
                  </a:lnTo>
                  <a:lnTo>
                    <a:pt x="1360906" y="303951"/>
                  </a:lnTo>
                  <a:lnTo>
                    <a:pt x="1317886" y="329447"/>
                  </a:lnTo>
                  <a:lnTo>
                    <a:pt x="1275263" y="355781"/>
                  </a:lnTo>
                  <a:lnTo>
                    <a:pt x="1233050" y="382952"/>
                  </a:lnTo>
                  <a:lnTo>
                    <a:pt x="1191258" y="410960"/>
                  </a:lnTo>
                  <a:lnTo>
                    <a:pt x="1149901" y="439802"/>
                  </a:lnTo>
                  <a:lnTo>
                    <a:pt x="1108991" y="469478"/>
                  </a:lnTo>
                  <a:lnTo>
                    <a:pt x="1068541" y="499987"/>
                  </a:lnTo>
                  <a:lnTo>
                    <a:pt x="1028562" y="531327"/>
                  </a:lnTo>
                  <a:lnTo>
                    <a:pt x="989069" y="563496"/>
                  </a:lnTo>
                  <a:lnTo>
                    <a:pt x="950074" y="596495"/>
                  </a:lnTo>
                  <a:lnTo>
                    <a:pt x="911588" y="630322"/>
                  </a:lnTo>
                  <a:lnTo>
                    <a:pt x="873625" y="664975"/>
                  </a:lnTo>
                  <a:lnTo>
                    <a:pt x="836197" y="700453"/>
                  </a:lnTo>
                  <a:lnTo>
                    <a:pt x="799318" y="736755"/>
                  </a:lnTo>
                  <a:lnTo>
                    <a:pt x="762998" y="773880"/>
                  </a:lnTo>
                  <a:lnTo>
                    <a:pt x="727252" y="811826"/>
                  </a:lnTo>
                  <a:lnTo>
                    <a:pt x="692091" y="850593"/>
                  </a:lnTo>
                  <a:lnTo>
                    <a:pt x="657529" y="890179"/>
                  </a:lnTo>
                  <a:lnTo>
                    <a:pt x="623578" y="930583"/>
                  </a:lnTo>
                  <a:lnTo>
                    <a:pt x="590676" y="971268"/>
                  </a:lnTo>
                  <a:lnTo>
                    <a:pt x="558677" y="1012388"/>
                  </a:lnTo>
                  <a:lnTo>
                    <a:pt x="527581" y="1053933"/>
                  </a:lnTo>
                  <a:lnTo>
                    <a:pt x="497387" y="1095889"/>
                  </a:lnTo>
                  <a:lnTo>
                    <a:pt x="468093" y="1138243"/>
                  </a:lnTo>
                  <a:lnTo>
                    <a:pt x="439697" y="1180985"/>
                  </a:lnTo>
                  <a:lnTo>
                    <a:pt x="412200" y="1224101"/>
                  </a:lnTo>
                  <a:lnTo>
                    <a:pt x="385599" y="1267580"/>
                  </a:lnTo>
                  <a:lnTo>
                    <a:pt x="359894" y="1311409"/>
                  </a:lnTo>
                  <a:lnTo>
                    <a:pt x="335082" y="1355575"/>
                  </a:lnTo>
                  <a:lnTo>
                    <a:pt x="311164" y="1400067"/>
                  </a:lnTo>
                  <a:lnTo>
                    <a:pt x="288138" y="1444872"/>
                  </a:lnTo>
                  <a:lnTo>
                    <a:pt x="266003" y="1489978"/>
                  </a:lnTo>
                  <a:lnTo>
                    <a:pt x="244757" y="1535373"/>
                  </a:lnTo>
                  <a:lnTo>
                    <a:pt x="224399" y="1581044"/>
                  </a:lnTo>
                  <a:lnTo>
                    <a:pt x="204929" y="1626980"/>
                  </a:lnTo>
                  <a:lnTo>
                    <a:pt x="186344" y="1673167"/>
                  </a:lnTo>
                  <a:lnTo>
                    <a:pt x="168645" y="1719593"/>
                  </a:lnTo>
                  <a:lnTo>
                    <a:pt x="151829" y="1766248"/>
                  </a:lnTo>
                  <a:lnTo>
                    <a:pt x="135895" y="1813117"/>
                  </a:lnTo>
                  <a:lnTo>
                    <a:pt x="120843" y="1860188"/>
                  </a:lnTo>
                  <a:lnTo>
                    <a:pt x="106670" y="1907451"/>
                  </a:lnTo>
                  <a:lnTo>
                    <a:pt x="93377" y="1954891"/>
                  </a:lnTo>
                  <a:lnTo>
                    <a:pt x="80961" y="2002498"/>
                  </a:lnTo>
                  <a:lnTo>
                    <a:pt x="69422" y="2050258"/>
                  </a:lnTo>
                  <a:lnTo>
                    <a:pt x="58758" y="2098159"/>
                  </a:lnTo>
                  <a:lnTo>
                    <a:pt x="48968" y="2146190"/>
                  </a:lnTo>
                  <a:lnTo>
                    <a:pt x="40051" y="2194337"/>
                  </a:lnTo>
                  <a:lnTo>
                    <a:pt x="32006" y="2242590"/>
                  </a:lnTo>
                  <a:lnTo>
                    <a:pt x="24831" y="2290934"/>
                  </a:lnTo>
                  <a:lnTo>
                    <a:pt x="18526" y="2339358"/>
                  </a:lnTo>
                  <a:lnTo>
                    <a:pt x="13089" y="2387850"/>
                  </a:lnTo>
                  <a:lnTo>
                    <a:pt x="8519" y="2436398"/>
                  </a:lnTo>
                  <a:lnTo>
                    <a:pt x="4815" y="2484989"/>
                  </a:lnTo>
                  <a:lnTo>
                    <a:pt x="1975" y="2533611"/>
                  </a:lnTo>
                  <a:lnTo>
                    <a:pt x="0" y="2582251"/>
                  </a:lnTo>
                </a:path>
              </a:pathLst>
            </a:custGeom>
            <a:ln w="449890">
              <a:solidFill>
                <a:srgbClr val="76B72A"/>
              </a:solidFill>
            </a:ln>
          </p:spPr>
          <p:txBody>
            <a:bodyPr wrap="square" lIns="0" tIns="0" rIns="0" bIns="0" rtlCol="0"/>
            <a:lstStyle/>
            <a:p>
              <a:endParaRPr sz="1092"/>
            </a:p>
          </p:txBody>
        </p:sp>
      </p:grpSp>
      <p:sp>
        <p:nvSpPr>
          <p:cNvPr id="6" name="object 6"/>
          <p:cNvSpPr txBox="1">
            <a:spLocks noGrp="1"/>
          </p:cNvSpPr>
          <p:nvPr>
            <p:ph type="title"/>
          </p:nvPr>
        </p:nvSpPr>
        <p:spPr>
          <a:xfrm>
            <a:off x="507040" y="358593"/>
            <a:ext cx="5179057" cy="769584"/>
          </a:xfrm>
          <a:prstGeom prst="rect">
            <a:avLst/>
          </a:prstGeom>
        </p:spPr>
        <p:txBody>
          <a:bodyPr vert="horz" wrap="square" lIns="0" tIns="7316" rIns="0" bIns="0" rtlCol="0" anchor="ctr">
            <a:spAutoFit/>
          </a:bodyPr>
          <a:lstStyle/>
          <a:p>
            <a:pPr algn="ctr">
              <a:lnSpc>
                <a:spcPct val="100000"/>
              </a:lnSpc>
              <a:spcBef>
                <a:spcPts val="58"/>
              </a:spcBef>
            </a:pPr>
            <a:r>
              <a:rPr sz="2800" b="1" spc="103" dirty="0">
                <a:solidFill>
                  <a:srgbClr val="154390"/>
                </a:solidFill>
                <a:latin typeface="+mn-lt"/>
                <a:ea typeface="+mn-ea"/>
                <a:cs typeface="Arial"/>
              </a:rPr>
              <a:t>ΣΧΕΔΙΑ ΕΘΕΛΟΝΤΙΣΜΟΥ</a:t>
            </a:r>
          </a:p>
          <a:p>
            <a:pPr algn="ctr">
              <a:lnSpc>
                <a:spcPct val="100000"/>
              </a:lnSpc>
              <a:spcBef>
                <a:spcPts val="15"/>
              </a:spcBef>
            </a:pPr>
            <a:endParaRPr sz="2153" dirty="0"/>
          </a:p>
        </p:txBody>
      </p:sp>
      <p:sp>
        <p:nvSpPr>
          <p:cNvPr id="7" name="object 7"/>
          <p:cNvSpPr txBox="1"/>
          <p:nvPr/>
        </p:nvSpPr>
        <p:spPr>
          <a:xfrm>
            <a:off x="317854" y="1432977"/>
            <a:ext cx="5002196" cy="4421185"/>
          </a:xfrm>
          <a:prstGeom prst="rect">
            <a:avLst/>
          </a:prstGeom>
        </p:spPr>
        <p:txBody>
          <a:bodyPr vert="horz" wrap="square" lIns="0" tIns="9627" rIns="0" bIns="0" rtlCol="0">
            <a:spAutoFit/>
          </a:bodyPr>
          <a:lstStyle/>
          <a:p>
            <a:pPr marL="372165" marR="29650" indent="-342900" algn="just">
              <a:lnSpc>
                <a:spcPct val="100400"/>
              </a:lnSpc>
              <a:spcBef>
                <a:spcPts val="76"/>
              </a:spcBef>
              <a:buFont typeface="Arial" panose="020B0604020202020204" pitchFamily="34" charset="0"/>
              <a:buChar char="•"/>
            </a:pPr>
            <a:r>
              <a:rPr lang="el-GR" sz="2000" spc="-5" dirty="0">
                <a:solidFill>
                  <a:srgbClr val="154390"/>
                </a:solidFill>
                <a:cs typeface="Arial"/>
              </a:rPr>
              <a:t>Τα σχέδια εθελοντισμού προσφέρουν τη δυνατότητα σε νέους 18-30 ετών  να πάρουν μέρος σε δραστηριότητες εθελοντισμού και να βοηθήσουν  στην αντιμετώπιση κοινωνικών </a:t>
            </a:r>
            <a:r>
              <a:rPr lang="el-GR" sz="2000" spc="-5" dirty="0" smtClean="0">
                <a:solidFill>
                  <a:srgbClr val="154390"/>
                </a:solidFill>
                <a:cs typeface="Arial"/>
              </a:rPr>
              <a:t>ζητημάτων (ένταξη, πολυμορφία, βιωσιμότητα, προστασία περιβάλλοντος κ.α.)</a:t>
            </a:r>
            <a:endParaRPr lang="el-GR" sz="2000" spc="-5" dirty="0">
              <a:solidFill>
                <a:srgbClr val="154390"/>
              </a:solidFill>
              <a:cs typeface="Arial"/>
            </a:endParaRPr>
          </a:p>
          <a:p>
            <a:pPr marL="347136" marR="3081" indent="-342900" algn="just">
              <a:lnSpc>
                <a:spcPct val="100400"/>
              </a:lnSpc>
              <a:spcBef>
                <a:spcPts val="849"/>
              </a:spcBef>
              <a:buFont typeface="Arial" panose="020B0604020202020204" pitchFamily="34" charset="0"/>
              <a:buChar char="•"/>
            </a:pPr>
            <a:r>
              <a:rPr lang="el-GR" sz="2000" spc="-5" dirty="0">
                <a:solidFill>
                  <a:srgbClr val="154390"/>
                </a:solidFill>
                <a:cs typeface="Arial"/>
              </a:rPr>
              <a:t>Ο εθελοντισμός πραγματοποιείται σε χώρα διαφορετική από τη χώρα του  εθελοντή, ενώ υπάρχει και η δυνατότητα για in-</a:t>
            </a:r>
            <a:r>
              <a:rPr lang="el-GR" sz="2000" spc="-5" dirty="0" err="1">
                <a:solidFill>
                  <a:srgbClr val="154390"/>
                </a:solidFill>
                <a:cs typeface="Arial"/>
              </a:rPr>
              <a:t>country</a:t>
            </a:r>
            <a:r>
              <a:rPr lang="el-GR" sz="2000" spc="-5" dirty="0">
                <a:solidFill>
                  <a:srgbClr val="154390"/>
                </a:solidFill>
                <a:cs typeface="Arial"/>
              </a:rPr>
              <a:t> εθελοντισμό σε  συγκεκριμένες περιπτώσεις, στις οποίες θα πρέπει να φαίνεται ξεκάθαρα η  ευρωπαϊκή προστιθέμενη αξία</a:t>
            </a:r>
            <a:r>
              <a:rPr lang="el-GR" sz="2000" spc="-5" dirty="0" smtClean="0">
                <a:solidFill>
                  <a:srgbClr val="154390"/>
                </a:solidFill>
                <a:cs typeface="Arial"/>
              </a:rPr>
              <a:t>.</a:t>
            </a:r>
            <a:endParaRPr lang="el-GR" sz="2000" spc="-5" dirty="0">
              <a:solidFill>
                <a:srgbClr val="154390"/>
              </a:solidFill>
              <a:cs typeface="Arial"/>
            </a:endParaRPr>
          </a:p>
        </p:txBody>
      </p:sp>
    </p:spTree>
    <p:extLst>
      <p:ext uri="{BB962C8B-B14F-4D97-AF65-F5344CB8AC3E}">
        <p14:creationId xmlns:p14="http://schemas.microsoft.com/office/powerpoint/2010/main" val="154464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 name="object 2"/>
          <p:cNvSpPr/>
          <p:nvPr/>
        </p:nvSpPr>
        <p:spPr>
          <a:xfrm>
            <a:off x="757108" y="936352"/>
            <a:ext cx="10317035" cy="2405498"/>
          </a:xfrm>
          <a:custGeom>
            <a:avLst/>
            <a:gdLst/>
            <a:ahLst/>
            <a:cxnLst/>
            <a:rect l="l" t="t" r="r" b="b"/>
            <a:pathLst>
              <a:path w="17013555" h="3966845">
                <a:moveTo>
                  <a:pt x="0" y="0"/>
                </a:moveTo>
                <a:lnTo>
                  <a:pt x="17013094" y="0"/>
                </a:lnTo>
                <a:lnTo>
                  <a:pt x="17013094" y="3966256"/>
                </a:lnTo>
                <a:lnTo>
                  <a:pt x="0" y="3966256"/>
                </a:lnTo>
                <a:lnTo>
                  <a:pt x="0" y="0"/>
                </a:lnTo>
                <a:close/>
              </a:path>
            </a:pathLst>
          </a:custGeom>
          <a:solidFill>
            <a:srgbClr val="000000">
              <a:alpha val="2699"/>
            </a:srgbClr>
          </a:solidFill>
        </p:spPr>
        <p:txBody>
          <a:bodyPr wrap="square" lIns="0" tIns="0" rIns="0" bIns="0" rtlCol="0"/>
          <a:lstStyle/>
          <a:p>
            <a:endParaRPr sz="2000" dirty="0"/>
          </a:p>
        </p:txBody>
      </p:sp>
      <p:sp>
        <p:nvSpPr>
          <p:cNvPr id="3" name="object 3"/>
          <p:cNvSpPr txBox="1">
            <a:spLocks noGrp="1"/>
          </p:cNvSpPr>
          <p:nvPr>
            <p:ph type="title"/>
          </p:nvPr>
        </p:nvSpPr>
        <p:spPr>
          <a:xfrm>
            <a:off x="3599273" y="414574"/>
            <a:ext cx="4991592" cy="438275"/>
          </a:xfrm>
          <a:prstGeom prst="rect">
            <a:avLst/>
          </a:prstGeom>
        </p:spPr>
        <p:txBody>
          <a:bodyPr vert="horz" wrap="square" lIns="0" tIns="7316" rIns="0" bIns="0" rtlCol="0" anchor="ctr">
            <a:spAutoFit/>
          </a:bodyPr>
          <a:lstStyle/>
          <a:p>
            <a:pPr marL="7701">
              <a:lnSpc>
                <a:spcPct val="100000"/>
              </a:lnSpc>
              <a:spcBef>
                <a:spcPts val="58"/>
              </a:spcBef>
            </a:pPr>
            <a:r>
              <a:rPr sz="2800" b="1" spc="103" dirty="0">
                <a:solidFill>
                  <a:srgbClr val="154390"/>
                </a:solidFill>
                <a:latin typeface="+mn-lt"/>
                <a:ea typeface="+mn-ea"/>
                <a:cs typeface="Arial"/>
              </a:rPr>
              <a:t>ΣΧΕΔΙΑ ΕΘΕΛΟΝΤΙΣΜΟΥ</a:t>
            </a:r>
          </a:p>
        </p:txBody>
      </p:sp>
      <p:sp>
        <p:nvSpPr>
          <p:cNvPr id="4" name="object 4"/>
          <p:cNvSpPr txBox="1"/>
          <p:nvPr/>
        </p:nvSpPr>
        <p:spPr>
          <a:xfrm>
            <a:off x="4384194" y="1109063"/>
            <a:ext cx="3378171" cy="316719"/>
          </a:xfrm>
          <a:prstGeom prst="rect">
            <a:avLst/>
          </a:prstGeom>
        </p:spPr>
        <p:txBody>
          <a:bodyPr vert="horz" wrap="square" lIns="0" tIns="8856" rIns="0" bIns="0" rtlCol="0">
            <a:spAutoFit/>
          </a:bodyPr>
          <a:lstStyle/>
          <a:p>
            <a:pPr>
              <a:spcBef>
                <a:spcPts val="69"/>
              </a:spcBef>
            </a:pPr>
            <a:r>
              <a:rPr sz="2000" spc="15" dirty="0">
                <a:solidFill>
                  <a:srgbClr val="10ADE4"/>
                </a:solidFill>
                <a:cs typeface="Arial"/>
              </a:rPr>
              <a:t>ΑΤΟΜΙΚΟΣ</a:t>
            </a:r>
            <a:r>
              <a:rPr sz="2000" spc="-21" dirty="0">
                <a:solidFill>
                  <a:srgbClr val="10ADE4"/>
                </a:solidFill>
                <a:cs typeface="Arial"/>
              </a:rPr>
              <a:t> </a:t>
            </a:r>
            <a:r>
              <a:rPr sz="2000" spc="9" dirty="0">
                <a:solidFill>
                  <a:srgbClr val="10ADE4"/>
                </a:solidFill>
                <a:cs typeface="Arial"/>
              </a:rPr>
              <a:t>ΕΘΕΛΟΝΤΙΣΜΟΣ</a:t>
            </a:r>
            <a:endParaRPr sz="2000" dirty="0">
              <a:cs typeface="Arial"/>
            </a:endParaRPr>
          </a:p>
        </p:txBody>
      </p:sp>
      <p:sp>
        <p:nvSpPr>
          <p:cNvPr id="5" name="object 5"/>
          <p:cNvSpPr txBox="1"/>
          <p:nvPr/>
        </p:nvSpPr>
        <p:spPr>
          <a:xfrm>
            <a:off x="5406925" y="1570631"/>
            <a:ext cx="1332708" cy="287109"/>
          </a:xfrm>
          <a:prstGeom prst="rect">
            <a:avLst/>
          </a:prstGeom>
        </p:spPr>
        <p:txBody>
          <a:bodyPr vert="horz" wrap="square" lIns="0" tIns="10012" rIns="0" bIns="0" rtlCol="0">
            <a:spAutoFit/>
          </a:bodyPr>
          <a:lstStyle/>
          <a:p>
            <a:pPr marL="15403">
              <a:spcBef>
                <a:spcPts val="79"/>
              </a:spcBef>
            </a:pPr>
            <a:r>
              <a:rPr spc="91" baseline="-48076" dirty="0">
                <a:solidFill>
                  <a:srgbClr val="FFFFFF"/>
                </a:solidFill>
                <a:cs typeface="Arial"/>
              </a:rPr>
              <a:t>ω</a:t>
            </a:r>
            <a:r>
              <a:rPr spc="61" dirty="0">
                <a:solidFill>
                  <a:srgbClr val="154390"/>
                </a:solidFill>
                <a:cs typeface="Arial"/>
              </a:rPr>
              <a:t>Διάρκεια</a:t>
            </a:r>
            <a:r>
              <a:rPr spc="91" baseline="-48076" dirty="0">
                <a:solidFill>
                  <a:srgbClr val="FFFFFF"/>
                </a:solidFill>
                <a:cs typeface="Arial"/>
              </a:rPr>
              <a:t>ω</a:t>
            </a:r>
            <a:endParaRPr baseline="-48076" dirty="0">
              <a:cs typeface="Arial"/>
            </a:endParaRPr>
          </a:p>
        </p:txBody>
      </p:sp>
      <p:sp>
        <p:nvSpPr>
          <p:cNvPr id="6" name="object 6"/>
          <p:cNvSpPr txBox="1"/>
          <p:nvPr/>
        </p:nvSpPr>
        <p:spPr>
          <a:xfrm>
            <a:off x="1216459" y="1852731"/>
            <a:ext cx="9713639" cy="1347059"/>
          </a:xfrm>
          <a:prstGeom prst="rect">
            <a:avLst/>
          </a:prstGeom>
        </p:spPr>
        <p:txBody>
          <a:bodyPr vert="horz" wrap="square" lIns="0" tIns="122451" rIns="0" bIns="0" rtlCol="0">
            <a:spAutoFit/>
          </a:bodyPr>
          <a:lstStyle/>
          <a:p>
            <a:pPr marR="18868" algn="ctr">
              <a:spcBef>
                <a:spcPts val="964"/>
              </a:spcBef>
            </a:pPr>
            <a:r>
              <a:rPr lang="en-US" spc="15" dirty="0">
                <a:solidFill>
                  <a:srgbClr val="154390"/>
                </a:solidFill>
                <a:cs typeface="Arial"/>
              </a:rPr>
              <a:t>2- 12 </a:t>
            </a:r>
            <a:r>
              <a:rPr lang="el-GR" spc="15" dirty="0">
                <a:solidFill>
                  <a:srgbClr val="154390"/>
                </a:solidFill>
                <a:cs typeface="Arial"/>
              </a:rPr>
              <a:t>μήνες</a:t>
            </a:r>
            <a:endParaRPr spc="15" dirty="0">
              <a:solidFill>
                <a:srgbClr val="154390"/>
              </a:solidFill>
              <a:cs typeface="Arial"/>
            </a:endParaRPr>
          </a:p>
          <a:p>
            <a:pPr marL="15403" marR="18483" algn="ctr">
              <a:lnSpc>
                <a:spcPct val="100400"/>
              </a:lnSpc>
              <a:spcBef>
                <a:spcPts val="901"/>
              </a:spcBef>
            </a:pPr>
            <a:r>
              <a:rPr spc="91" dirty="0">
                <a:solidFill>
                  <a:srgbClr val="154390"/>
                </a:solidFill>
                <a:cs typeface="Arial"/>
              </a:rPr>
              <a:t>Στην</a:t>
            </a:r>
            <a:r>
              <a:rPr spc="15" dirty="0">
                <a:solidFill>
                  <a:srgbClr val="154390"/>
                </a:solidFill>
                <a:cs typeface="Arial"/>
              </a:rPr>
              <a:t> </a:t>
            </a:r>
            <a:r>
              <a:rPr spc="18" dirty="0">
                <a:solidFill>
                  <a:srgbClr val="154390"/>
                </a:solidFill>
                <a:cs typeface="Arial"/>
              </a:rPr>
              <a:t>περίπτωση</a:t>
            </a:r>
            <a:r>
              <a:rPr spc="15" dirty="0">
                <a:solidFill>
                  <a:srgbClr val="154390"/>
                </a:solidFill>
                <a:cs typeface="Arial"/>
              </a:rPr>
              <a:t> </a:t>
            </a:r>
            <a:r>
              <a:rPr spc="97" dirty="0">
                <a:solidFill>
                  <a:srgbClr val="154390"/>
                </a:solidFill>
                <a:cs typeface="Arial"/>
              </a:rPr>
              <a:t>συμμετοχής</a:t>
            </a:r>
            <a:r>
              <a:rPr spc="15" dirty="0">
                <a:solidFill>
                  <a:srgbClr val="154390"/>
                </a:solidFill>
                <a:cs typeface="Arial"/>
              </a:rPr>
              <a:t> </a:t>
            </a:r>
            <a:r>
              <a:rPr spc="91" dirty="0">
                <a:solidFill>
                  <a:srgbClr val="154390"/>
                </a:solidFill>
                <a:cs typeface="Arial"/>
              </a:rPr>
              <a:t>νέων</a:t>
            </a:r>
            <a:r>
              <a:rPr spc="15" dirty="0">
                <a:solidFill>
                  <a:srgbClr val="154390"/>
                </a:solidFill>
                <a:cs typeface="Arial"/>
              </a:rPr>
              <a:t> </a:t>
            </a:r>
            <a:r>
              <a:rPr spc="124" dirty="0">
                <a:solidFill>
                  <a:srgbClr val="154390"/>
                </a:solidFill>
                <a:cs typeface="Arial"/>
              </a:rPr>
              <a:t>με</a:t>
            </a:r>
            <a:r>
              <a:rPr spc="15" dirty="0">
                <a:solidFill>
                  <a:srgbClr val="154390"/>
                </a:solidFill>
                <a:cs typeface="Arial"/>
              </a:rPr>
              <a:t> </a:t>
            </a:r>
            <a:r>
              <a:rPr spc="127" dirty="0">
                <a:solidFill>
                  <a:srgbClr val="154390"/>
                </a:solidFill>
                <a:cs typeface="Arial"/>
              </a:rPr>
              <a:t>λιγότερες</a:t>
            </a:r>
            <a:r>
              <a:rPr spc="15" dirty="0">
                <a:solidFill>
                  <a:srgbClr val="154390"/>
                </a:solidFill>
                <a:cs typeface="Arial"/>
              </a:rPr>
              <a:t> </a:t>
            </a:r>
            <a:r>
              <a:rPr spc="103" dirty="0">
                <a:solidFill>
                  <a:srgbClr val="154390"/>
                </a:solidFill>
                <a:cs typeface="Arial"/>
              </a:rPr>
              <a:t>ευκαιρίες,</a:t>
            </a:r>
            <a:r>
              <a:rPr spc="15" dirty="0">
                <a:solidFill>
                  <a:srgbClr val="154390"/>
                </a:solidFill>
                <a:cs typeface="Arial"/>
              </a:rPr>
              <a:t> </a:t>
            </a:r>
            <a:r>
              <a:rPr spc="100" dirty="0">
                <a:solidFill>
                  <a:srgbClr val="154390"/>
                </a:solidFill>
                <a:cs typeface="Arial"/>
              </a:rPr>
              <a:t>ο</a:t>
            </a:r>
            <a:r>
              <a:rPr spc="15" dirty="0">
                <a:solidFill>
                  <a:srgbClr val="154390"/>
                </a:solidFill>
                <a:cs typeface="Arial"/>
              </a:rPr>
              <a:t> </a:t>
            </a:r>
            <a:r>
              <a:rPr spc="100" dirty="0">
                <a:solidFill>
                  <a:srgbClr val="154390"/>
                </a:solidFill>
                <a:cs typeface="Arial"/>
              </a:rPr>
              <a:t>ατομικός</a:t>
            </a:r>
            <a:r>
              <a:rPr spc="15" dirty="0">
                <a:solidFill>
                  <a:srgbClr val="154390"/>
                </a:solidFill>
                <a:cs typeface="Arial"/>
              </a:rPr>
              <a:t> </a:t>
            </a:r>
            <a:r>
              <a:rPr spc="109" dirty="0">
                <a:solidFill>
                  <a:srgbClr val="154390"/>
                </a:solidFill>
                <a:cs typeface="Arial"/>
              </a:rPr>
              <a:t>εθελοντισμός</a:t>
            </a:r>
            <a:r>
              <a:rPr spc="15" dirty="0">
                <a:solidFill>
                  <a:srgbClr val="154390"/>
                </a:solidFill>
                <a:cs typeface="Arial"/>
              </a:rPr>
              <a:t> </a:t>
            </a:r>
            <a:r>
              <a:rPr spc="49" dirty="0">
                <a:solidFill>
                  <a:srgbClr val="154390"/>
                </a:solidFill>
                <a:cs typeface="Arial"/>
              </a:rPr>
              <a:t>μπορεί</a:t>
            </a:r>
            <a:r>
              <a:rPr spc="15" dirty="0">
                <a:solidFill>
                  <a:srgbClr val="154390"/>
                </a:solidFill>
                <a:cs typeface="Arial"/>
              </a:rPr>
              <a:t> </a:t>
            </a:r>
            <a:r>
              <a:rPr spc="82" dirty="0">
                <a:solidFill>
                  <a:srgbClr val="154390"/>
                </a:solidFill>
                <a:cs typeface="Arial"/>
              </a:rPr>
              <a:t>να</a:t>
            </a:r>
            <a:r>
              <a:rPr spc="15" dirty="0">
                <a:solidFill>
                  <a:srgbClr val="154390"/>
                </a:solidFill>
                <a:cs typeface="Arial"/>
              </a:rPr>
              <a:t> </a:t>
            </a:r>
            <a:r>
              <a:rPr spc="130" dirty="0">
                <a:solidFill>
                  <a:srgbClr val="154390"/>
                </a:solidFill>
                <a:cs typeface="Arial"/>
              </a:rPr>
              <a:t>έχει </a:t>
            </a:r>
            <a:r>
              <a:rPr spc="-431" dirty="0">
                <a:solidFill>
                  <a:srgbClr val="154390"/>
                </a:solidFill>
                <a:cs typeface="Arial"/>
              </a:rPr>
              <a:t> </a:t>
            </a:r>
            <a:r>
              <a:rPr spc="94" dirty="0">
                <a:solidFill>
                  <a:srgbClr val="154390"/>
                </a:solidFill>
                <a:cs typeface="Arial"/>
              </a:rPr>
              <a:t>διάρκεια </a:t>
            </a:r>
            <a:r>
              <a:rPr spc="-18" dirty="0">
                <a:solidFill>
                  <a:srgbClr val="154390"/>
                </a:solidFill>
                <a:cs typeface="Arial"/>
              </a:rPr>
              <a:t>από </a:t>
            </a:r>
            <a:r>
              <a:rPr spc="12" dirty="0">
                <a:solidFill>
                  <a:srgbClr val="154390"/>
                </a:solidFill>
                <a:cs typeface="Arial"/>
              </a:rPr>
              <a:t>2 </a:t>
            </a:r>
            <a:r>
              <a:rPr spc="109" dirty="0">
                <a:solidFill>
                  <a:srgbClr val="154390"/>
                </a:solidFill>
                <a:cs typeface="Arial"/>
              </a:rPr>
              <a:t>εβδομάδες </a:t>
            </a:r>
            <a:r>
              <a:rPr spc="97" dirty="0">
                <a:solidFill>
                  <a:srgbClr val="154390"/>
                </a:solidFill>
                <a:cs typeface="Arial"/>
              </a:rPr>
              <a:t>έως </a:t>
            </a:r>
            <a:r>
              <a:rPr spc="12" dirty="0">
                <a:solidFill>
                  <a:srgbClr val="154390"/>
                </a:solidFill>
                <a:cs typeface="Arial"/>
              </a:rPr>
              <a:t>2 </a:t>
            </a:r>
            <a:r>
              <a:rPr spc="97" dirty="0">
                <a:solidFill>
                  <a:srgbClr val="154390"/>
                </a:solidFill>
                <a:cs typeface="Arial"/>
              </a:rPr>
              <a:t>μήνες, </a:t>
            </a:r>
            <a:r>
              <a:rPr spc="67" dirty="0">
                <a:solidFill>
                  <a:srgbClr val="154390"/>
                </a:solidFill>
                <a:cs typeface="Arial"/>
              </a:rPr>
              <a:t>χωρίς </a:t>
            </a:r>
            <a:r>
              <a:rPr spc="82" dirty="0">
                <a:solidFill>
                  <a:srgbClr val="154390"/>
                </a:solidFill>
                <a:cs typeface="Arial"/>
              </a:rPr>
              <a:t>να </a:t>
            </a:r>
            <a:r>
              <a:rPr spc="73" dirty="0">
                <a:solidFill>
                  <a:srgbClr val="154390"/>
                </a:solidFill>
                <a:cs typeface="Arial"/>
              </a:rPr>
              <a:t>συμπεριλαμβάνονται </a:t>
            </a:r>
            <a:r>
              <a:rPr spc="91" dirty="0">
                <a:solidFill>
                  <a:srgbClr val="154390"/>
                </a:solidFill>
                <a:cs typeface="Arial"/>
              </a:rPr>
              <a:t>στη </a:t>
            </a:r>
            <a:r>
              <a:rPr spc="94" dirty="0">
                <a:solidFill>
                  <a:srgbClr val="154390"/>
                </a:solidFill>
                <a:cs typeface="Arial"/>
              </a:rPr>
              <a:t>διάρκεια οι </a:t>
            </a:r>
            <a:r>
              <a:rPr spc="121" dirty="0">
                <a:solidFill>
                  <a:srgbClr val="154390"/>
                </a:solidFill>
                <a:cs typeface="Arial"/>
              </a:rPr>
              <a:t>ημέρες </a:t>
            </a:r>
            <a:r>
              <a:rPr spc="124" dirty="0">
                <a:solidFill>
                  <a:srgbClr val="154390"/>
                </a:solidFill>
                <a:cs typeface="Arial"/>
              </a:rPr>
              <a:t> </a:t>
            </a:r>
            <a:r>
              <a:rPr spc="91" dirty="0">
                <a:solidFill>
                  <a:srgbClr val="154390"/>
                </a:solidFill>
                <a:cs typeface="Arial"/>
              </a:rPr>
              <a:t>μετακίνησης.</a:t>
            </a:r>
            <a:endParaRPr dirty="0">
              <a:cs typeface="Arial"/>
            </a:endParaRPr>
          </a:p>
        </p:txBody>
      </p:sp>
      <p:sp>
        <p:nvSpPr>
          <p:cNvPr id="7" name="object 7"/>
          <p:cNvSpPr txBox="1"/>
          <p:nvPr/>
        </p:nvSpPr>
        <p:spPr>
          <a:xfrm>
            <a:off x="757108" y="3082109"/>
            <a:ext cx="10317035" cy="2810138"/>
          </a:xfrm>
          <a:prstGeom prst="rect">
            <a:avLst/>
          </a:prstGeom>
          <a:solidFill>
            <a:srgbClr val="000000">
              <a:alpha val="2699"/>
            </a:srgbClr>
          </a:solidFill>
        </p:spPr>
        <p:txBody>
          <a:bodyPr vert="horz" wrap="square" lIns="0" tIns="217561" rIns="0" bIns="0" rtlCol="0">
            <a:spAutoFit/>
          </a:bodyPr>
          <a:lstStyle/>
          <a:p>
            <a:pPr marL="2310" algn="ctr">
              <a:spcBef>
                <a:spcPts val="1713"/>
              </a:spcBef>
            </a:pPr>
            <a:r>
              <a:rPr sz="2000" spc="27" dirty="0">
                <a:solidFill>
                  <a:srgbClr val="10ADE4"/>
                </a:solidFill>
                <a:cs typeface="Arial"/>
              </a:rPr>
              <a:t>ΟΜΑΔΙΚΟΣ</a:t>
            </a:r>
            <a:r>
              <a:rPr sz="2000" spc="-6" dirty="0">
                <a:solidFill>
                  <a:srgbClr val="10ADE4"/>
                </a:solidFill>
                <a:cs typeface="Arial"/>
              </a:rPr>
              <a:t> </a:t>
            </a:r>
            <a:r>
              <a:rPr sz="2000" spc="9" dirty="0">
                <a:solidFill>
                  <a:srgbClr val="10ADE4"/>
                </a:solidFill>
                <a:cs typeface="Arial"/>
              </a:rPr>
              <a:t>ΕΘΕΛΟΝΤΙΣΜΟΣ</a:t>
            </a:r>
            <a:endParaRPr sz="2000" dirty="0">
              <a:cs typeface="Arial"/>
            </a:endParaRPr>
          </a:p>
          <a:p>
            <a:pPr algn="ctr">
              <a:lnSpc>
                <a:spcPts val="2256"/>
              </a:lnSpc>
              <a:spcBef>
                <a:spcPts val="982"/>
              </a:spcBef>
            </a:pPr>
            <a:r>
              <a:rPr spc="109" dirty="0">
                <a:solidFill>
                  <a:srgbClr val="154390"/>
                </a:solidFill>
                <a:cs typeface="Arial"/>
              </a:rPr>
              <a:t>Διάρκεια</a:t>
            </a:r>
            <a:endParaRPr dirty="0">
              <a:cs typeface="Arial"/>
            </a:endParaRPr>
          </a:p>
          <a:p>
            <a:pPr marL="3851" algn="ctr">
              <a:lnSpc>
                <a:spcPts val="1892"/>
              </a:lnSpc>
            </a:pPr>
            <a:r>
              <a:rPr spc="12" dirty="0">
                <a:solidFill>
                  <a:srgbClr val="154390"/>
                </a:solidFill>
                <a:cs typeface="Arial"/>
              </a:rPr>
              <a:t>2</a:t>
            </a:r>
            <a:r>
              <a:rPr spc="3" dirty="0">
                <a:solidFill>
                  <a:srgbClr val="154390"/>
                </a:solidFill>
                <a:cs typeface="Arial"/>
              </a:rPr>
              <a:t> </a:t>
            </a:r>
            <a:r>
              <a:rPr spc="109" dirty="0">
                <a:solidFill>
                  <a:srgbClr val="154390"/>
                </a:solidFill>
                <a:cs typeface="Arial"/>
              </a:rPr>
              <a:t>εβδομάδες</a:t>
            </a:r>
            <a:r>
              <a:rPr spc="6" dirty="0">
                <a:solidFill>
                  <a:srgbClr val="154390"/>
                </a:solidFill>
                <a:cs typeface="Arial"/>
              </a:rPr>
              <a:t> </a:t>
            </a:r>
            <a:r>
              <a:rPr spc="97" dirty="0">
                <a:solidFill>
                  <a:srgbClr val="154390"/>
                </a:solidFill>
                <a:cs typeface="Arial"/>
              </a:rPr>
              <a:t>έως</a:t>
            </a:r>
            <a:r>
              <a:rPr spc="3" dirty="0">
                <a:solidFill>
                  <a:srgbClr val="154390"/>
                </a:solidFill>
                <a:cs typeface="Arial"/>
              </a:rPr>
              <a:t> </a:t>
            </a:r>
            <a:r>
              <a:rPr spc="85" dirty="0">
                <a:solidFill>
                  <a:srgbClr val="154390"/>
                </a:solidFill>
                <a:cs typeface="Arial"/>
              </a:rPr>
              <a:t>και</a:t>
            </a:r>
            <a:r>
              <a:rPr spc="6" dirty="0">
                <a:solidFill>
                  <a:srgbClr val="154390"/>
                </a:solidFill>
                <a:cs typeface="Arial"/>
              </a:rPr>
              <a:t> </a:t>
            </a:r>
            <a:r>
              <a:rPr spc="12" dirty="0">
                <a:solidFill>
                  <a:srgbClr val="154390"/>
                </a:solidFill>
                <a:cs typeface="Arial"/>
              </a:rPr>
              <a:t>2</a:t>
            </a:r>
            <a:r>
              <a:rPr spc="6" dirty="0">
                <a:solidFill>
                  <a:srgbClr val="154390"/>
                </a:solidFill>
                <a:cs typeface="Arial"/>
              </a:rPr>
              <a:t> </a:t>
            </a:r>
            <a:r>
              <a:rPr spc="115" dirty="0">
                <a:solidFill>
                  <a:srgbClr val="154390"/>
                </a:solidFill>
                <a:cs typeface="Arial"/>
              </a:rPr>
              <a:t>μήνες</a:t>
            </a:r>
            <a:endParaRPr dirty="0">
              <a:cs typeface="Arial"/>
            </a:endParaRPr>
          </a:p>
          <a:p>
            <a:pPr marL="469008" marR="409708" algn="ctr">
              <a:lnSpc>
                <a:spcPct val="100400"/>
              </a:lnSpc>
              <a:spcBef>
                <a:spcPts val="901"/>
              </a:spcBef>
            </a:pPr>
            <a:r>
              <a:rPr spc="115" dirty="0">
                <a:solidFill>
                  <a:srgbClr val="154390"/>
                </a:solidFill>
                <a:cs typeface="Arial"/>
              </a:rPr>
              <a:t>Δίνει</a:t>
            </a:r>
            <a:r>
              <a:rPr spc="6" dirty="0">
                <a:solidFill>
                  <a:srgbClr val="154390"/>
                </a:solidFill>
                <a:cs typeface="Arial"/>
              </a:rPr>
              <a:t> </a:t>
            </a:r>
            <a:r>
              <a:rPr spc="136" dirty="0">
                <a:solidFill>
                  <a:srgbClr val="154390"/>
                </a:solidFill>
                <a:cs typeface="Arial"/>
              </a:rPr>
              <a:t>τη</a:t>
            </a:r>
            <a:r>
              <a:rPr spc="9" dirty="0">
                <a:solidFill>
                  <a:srgbClr val="154390"/>
                </a:solidFill>
                <a:cs typeface="Arial"/>
              </a:rPr>
              <a:t> </a:t>
            </a:r>
            <a:r>
              <a:rPr spc="115" dirty="0">
                <a:solidFill>
                  <a:srgbClr val="154390"/>
                </a:solidFill>
                <a:cs typeface="Arial"/>
              </a:rPr>
              <a:t>δυνατότητα</a:t>
            </a:r>
            <a:r>
              <a:rPr spc="9" dirty="0">
                <a:solidFill>
                  <a:srgbClr val="154390"/>
                </a:solidFill>
                <a:cs typeface="Arial"/>
              </a:rPr>
              <a:t> </a:t>
            </a:r>
            <a:r>
              <a:rPr spc="94" dirty="0">
                <a:solidFill>
                  <a:srgbClr val="154390"/>
                </a:solidFill>
                <a:cs typeface="Arial"/>
              </a:rPr>
              <a:t>σε</a:t>
            </a:r>
            <a:r>
              <a:rPr spc="9" dirty="0">
                <a:solidFill>
                  <a:srgbClr val="154390"/>
                </a:solidFill>
                <a:cs typeface="Arial"/>
              </a:rPr>
              <a:t> </a:t>
            </a:r>
            <a:r>
              <a:rPr spc="124" dirty="0">
                <a:solidFill>
                  <a:srgbClr val="154390"/>
                </a:solidFill>
                <a:cs typeface="Arial"/>
              </a:rPr>
              <a:t>νέους</a:t>
            </a:r>
            <a:r>
              <a:rPr spc="6" dirty="0">
                <a:solidFill>
                  <a:srgbClr val="154390"/>
                </a:solidFill>
                <a:cs typeface="Arial"/>
              </a:rPr>
              <a:t> </a:t>
            </a:r>
            <a:r>
              <a:rPr spc="-18" dirty="0">
                <a:solidFill>
                  <a:srgbClr val="154390"/>
                </a:solidFill>
                <a:cs typeface="Arial"/>
              </a:rPr>
              <a:t>από</a:t>
            </a:r>
            <a:r>
              <a:rPr spc="9" dirty="0">
                <a:solidFill>
                  <a:srgbClr val="154390"/>
                </a:solidFill>
                <a:cs typeface="Arial"/>
              </a:rPr>
              <a:t> </a:t>
            </a:r>
            <a:r>
              <a:rPr spc="97" dirty="0">
                <a:solidFill>
                  <a:srgbClr val="154390"/>
                </a:solidFill>
                <a:cs typeface="Arial"/>
              </a:rPr>
              <a:t>τουλάχιστον</a:t>
            </a:r>
            <a:r>
              <a:rPr spc="9" dirty="0">
                <a:solidFill>
                  <a:srgbClr val="154390"/>
                </a:solidFill>
                <a:cs typeface="Arial"/>
              </a:rPr>
              <a:t> </a:t>
            </a:r>
            <a:r>
              <a:rPr spc="12" dirty="0">
                <a:solidFill>
                  <a:srgbClr val="154390"/>
                </a:solidFill>
                <a:cs typeface="Arial"/>
              </a:rPr>
              <a:t>2</a:t>
            </a:r>
            <a:r>
              <a:rPr spc="9" dirty="0">
                <a:solidFill>
                  <a:srgbClr val="154390"/>
                </a:solidFill>
                <a:cs typeface="Arial"/>
              </a:rPr>
              <a:t> </a:t>
            </a:r>
            <a:r>
              <a:rPr spc="118" dirty="0">
                <a:solidFill>
                  <a:srgbClr val="154390"/>
                </a:solidFill>
                <a:cs typeface="Arial"/>
              </a:rPr>
              <a:t>διαφορετικές</a:t>
            </a:r>
            <a:r>
              <a:rPr spc="9" dirty="0">
                <a:solidFill>
                  <a:srgbClr val="154390"/>
                </a:solidFill>
                <a:cs typeface="Arial"/>
              </a:rPr>
              <a:t> </a:t>
            </a:r>
            <a:r>
              <a:rPr spc="85" dirty="0">
                <a:solidFill>
                  <a:srgbClr val="154390"/>
                </a:solidFill>
                <a:cs typeface="Arial"/>
              </a:rPr>
              <a:t>χώρες</a:t>
            </a:r>
            <a:r>
              <a:rPr spc="6" dirty="0">
                <a:solidFill>
                  <a:srgbClr val="154390"/>
                </a:solidFill>
                <a:cs typeface="Arial"/>
              </a:rPr>
              <a:t> </a:t>
            </a:r>
            <a:r>
              <a:rPr spc="82" dirty="0">
                <a:solidFill>
                  <a:srgbClr val="154390"/>
                </a:solidFill>
                <a:cs typeface="Arial"/>
              </a:rPr>
              <a:t>να</a:t>
            </a:r>
            <a:r>
              <a:rPr spc="9" dirty="0">
                <a:solidFill>
                  <a:srgbClr val="154390"/>
                </a:solidFill>
                <a:cs typeface="Arial"/>
              </a:rPr>
              <a:t> </a:t>
            </a:r>
            <a:r>
              <a:rPr spc="94" dirty="0">
                <a:solidFill>
                  <a:srgbClr val="154390"/>
                </a:solidFill>
                <a:cs typeface="Arial"/>
              </a:rPr>
              <a:t>κάνουν</a:t>
            </a:r>
            <a:r>
              <a:rPr spc="9" dirty="0">
                <a:solidFill>
                  <a:srgbClr val="154390"/>
                </a:solidFill>
                <a:cs typeface="Arial"/>
              </a:rPr>
              <a:t> </a:t>
            </a:r>
            <a:r>
              <a:rPr spc="124" dirty="0">
                <a:solidFill>
                  <a:srgbClr val="154390"/>
                </a:solidFill>
                <a:cs typeface="Arial"/>
              </a:rPr>
              <a:t>την</a:t>
            </a:r>
            <a:r>
              <a:rPr spc="9" dirty="0">
                <a:solidFill>
                  <a:srgbClr val="154390"/>
                </a:solidFill>
                <a:cs typeface="Arial"/>
              </a:rPr>
              <a:t> </a:t>
            </a:r>
            <a:r>
              <a:rPr spc="124" dirty="0">
                <a:solidFill>
                  <a:srgbClr val="154390"/>
                </a:solidFill>
                <a:cs typeface="Arial"/>
              </a:rPr>
              <a:t>εθελοντική </a:t>
            </a:r>
            <a:r>
              <a:rPr spc="-431" dirty="0">
                <a:solidFill>
                  <a:srgbClr val="154390"/>
                </a:solidFill>
                <a:cs typeface="Arial"/>
              </a:rPr>
              <a:t> </a:t>
            </a:r>
            <a:r>
              <a:rPr spc="82" dirty="0">
                <a:solidFill>
                  <a:srgbClr val="154390"/>
                </a:solidFill>
                <a:cs typeface="Arial"/>
              </a:rPr>
              <a:t>εργασία</a:t>
            </a:r>
            <a:r>
              <a:rPr spc="6" dirty="0">
                <a:solidFill>
                  <a:srgbClr val="154390"/>
                </a:solidFill>
                <a:cs typeface="Arial"/>
              </a:rPr>
              <a:t> </a:t>
            </a:r>
            <a:r>
              <a:rPr spc="127" dirty="0">
                <a:solidFill>
                  <a:srgbClr val="154390"/>
                </a:solidFill>
                <a:cs typeface="Arial"/>
              </a:rPr>
              <a:t>τους</a:t>
            </a:r>
            <a:r>
              <a:rPr spc="3" dirty="0">
                <a:solidFill>
                  <a:srgbClr val="154390"/>
                </a:solidFill>
                <a:cs typeface="Arial"/>
              </a:rPr>
              <a:t> </a:t>
            </a:r>
            <a:r>
              <a:rPr spc="45" dirty="0">
                <a:solidFill>
                  <a:srgbClr val="154390"/>
                </a:solidFill>
                <a:cs typeface="Arial"/>
              </a:rPr>
              <a:t>μαζί.</a:t>
            </a:r>
            <a:r>
              <a:rPr spc="6" dirty="0">
                <a:solidFill>
                  <a:srgbClr val="154390"/>
                </a:solidFill>
                <a:cs typeface="Arial"/>
              </a:rPr>
              <a:t> </a:t>
            </a:r>
            <a:r>
              <a:rPr spc="55" dirty="0">
                <a:solidFill>
                  <a:srgbClr val="154390"/>
                </a:solidFill>
                <a:cs typeface="Arial"/>
              </a:rPr>
              <a:t>Οι</a:t>
            </a:r>
            <a:r>
              <a:rPr spc="6" dirty="0">
                <a:solidFill>
                  <a:srgbClr val="154390"/>
                </a:solidFill>
                <a:cs typeface="Arial"/>
              </a:rPr>
              <a:t> </a:t>
            </a:r>
            <a:r>
              <a:rPr spc="106" dirty="0">
                <a:solidFill>
                  <a:srgbClr val="154390"/>
                </a:solidFill>
                <a:cs typeface="Arial"/>
              </a:rPr>
              <a:t>ομάδες</a:t>
            </a:r>
            <a:r>
              <a:rPr spc="6" dirty="0">
                <a:solidFill>
                  <a:srgbClr val="154390"/>
                </a:solidFill>
                <a:cs typeface="Arial"/>
              </a:rPr>
              <a:t> </a:t>
            </a:r>
            <a:r>
              <a:rPr spc="88" dirty="0">
                <a:solidFill>
                  <a:srgbClr val="154390"/>
                </a:solidFill>
                <a:cs typeface="Arial"/>
              </a:rPr>
              <a:t>αποτελούνται</a:t>
            </a:r>
            <a:r>
              <a:rPr spc="6" dirty="0">
                <a:solidFill>
                  <a:srgbClr val="154390"/>
                </a:solidFill>
                <a:cs typeface="Arial"/>
              </a:rPr>
              <a:t> </a:t>
            </a:r>
            <a:r>
              <a:rPr spc="-18" dirty="0">
                <a:solidFill>
                  <a:srgbClr val="154390"/>
                </a:solidFill>
                <a:cs typeface="Arial"/>
              </a:rPr>
              <a:t>από</a:t>
            </a:r>
            <a:r>
              <a:rPr spc="6" dirty="0">
                <a:solidFill>
                  <a:srgbClr val="154390"/>
                </a:solidFill>
                <a:cs typeface="Arial"/>
              </a:rPr>
              <a:t> </a:t>
            </a:r>
            <a:r>
              <a:rPr spc="12" dirty="0">
                <a:solidFill>
                  <a:srgbClr val="154390"/>
                </a:solidFill>
                <a:cs typeface="Arial"/>
              </a:rPr>
              <a:t>10</a:t>
            </a:r>
            <a:r>
              <a:rPr spc="6" dirty="0">
                <a:solidFill>
                  <a:srgbClr val="154390"/>
                </a:solidFill>
                <a:cs typeface="Arial"/>
              </a:rPr>
              <a:t> </a:t>
            </a:r>
            <a:r>
              <a:rPr spc="97" dirty="0">
                <a:solidFill>
                  <a:srgbClr val="154390"/>
                </a:solidFill>
                <a:cs typeface="Arial"/>
              </a:rPr>
              <a:t>έως</a:t>
            </a:r>
            <a:r>
              <a:rPr spc="6" dirty="0">
                <a:solidFill>
                  <a:srgbClr val="154390"/>
                </a:solidFill>
                <a:cs typeface="Arial"/>
              </a:rPr>
              <a:t> </a:t>
            </a:r>
            <a:r>
              <a:rPr spc="85" dirty="0">
                <a:solidFill>
                  <a:srgbClr val="154390"/>
                </a:solidFill>
                <a:cs typeface="Arial"/>
              </a:rPr>
              <a:t>και</a:t>
            </a:r>
            <a:r>
              <a:rPr spc="6" dirty="0">
                <a:solidFill>
                  <a:srgbClr val="154390"/>
                </a:solidFill>
                <a:cs typeface="Arial"/>
              </a:rPr>
              <a:t> </a:t>
            </a:r>
            <a:r>
              <a:rPr spc="12" dirty="0">
                <a:solidFill>
                  <a:srgbClr val="154390"/>
                </a:solidFill>
                <a:cs typeface="Arial"/>
              </a:rPr>
              <a:t>40</a:t>
            </a:r>
            <a:r>
              <a:rPr spc="6" dirty="0">
                <a:solidFill>
                  <a:srgbClr val="154390"/>
                </a:solidFill>
                <a:cs typeface="Arial"/>
              </a:rPr>
              <a:t> </a:t>
            </a:r>
            <a:r>
              <a:rPr spc="127" dirty="0">
                <a:solidFill>
                  <a:srgbClr val="154390"/>
                </a:solidFill>
                <a:cs typeface="Arial"/>
              </a:rPr>
              <a:t>εθελοντές,</a:t>
            </a:r>
            <a:r>
              <a:rPr spc="6" dirty="0">
                <a:solidFill>
                  <a:srgbClr val="154390"/>
                </a:solidFill>
                <a:cs typeface="Arial"/>
              </a:rPr>
              <a:t> </a:t>
            </a:r>
            <a:r>
              <a:rPr spc="100" dirty="0">
                <a:solidFill>
                  <a:srgbClr val="154390"/>
                </a:solidFill>
                <a:cs typeface="Arial"/>
              </a:rPr>
              <a:t>η</a:t>
            </a:r>
            <a:r>
              <a:rPr spc="6" dirty="0">
                <a:solidFill>
                  <a:srgbClr val="154390"/>
                </a:solidFill>
                <a:cs typeface="Arial"/>
              </a:rPr>
              <a:t> </a:t>
            </a:r>
            <a:r>
              <a:rPr spc="85" dirty="0">
                <a:solidFill>
                  <a:srgbClr val="154390"/>
                </a:solidFill>
                <a:cs typeface="Arial"/>
              </a:rPr>
              <a:t>καθεμία.</a:t>
            </a:r>
            <a:endParaRPr dirty="0">
              <a:cs typeface="Arial"/>
            </a:endParaRPr>
          </a:p>
          <a:p>
            <a:pPr marL="1021959" marR="1023885" algn="ctr">
              <a:lnSpc>
                <a:spcPct val="100400"/>
              </a:lnSpc>
              <a:spcBef>
                <a:spcPts val="901"/>
              </a:spcBef>
            </a:pPr>
            <a:r>
              <a:rPr spc="100" dirty="0">
                <a:solidFill>
                  <a:srgbClr val="154390"/>
                </a:solidFill>
                <a:cs typeface="Arial"/>
              </a:rPr>
              <a:t>Δύναται</a:t>
            </a:r>
            <a:r>
              <a:rPr spc="6" dirty="0">
                <a:solidFill>
                  <a:srgbClr val="154390"/>
                </a:solidFill>
                <a:cs typeface="Arial"/>
              </a:rPr>
              <a:t> </a:t>
            </a:r>
            <a:r>
              <a:rPr spc="82" dirty="0">
                <a:solidFill>
                  <a:srgbClr val="154390"/>
                </a:solidFill>
                <a:cs typeface="Arial"/>
              </a:rPr>
              <a:t>να</a:t>
            </a:r>
            <a:r>
              <a:rPr spc="9" dirty="0">
                <a:solidFill>
                  <a:srgbClr val="154390"/>
                </a:solidFill>
                <a:cs typeface="Arial"/>
              </a:rPr>
              <a:t> </a:t>
            </a:r>
            <a:r>
              <a:rPr spc="69" dirty="0">
                <a:solidFill>
                  <a:srgbClr val="154390"/>
                </a:solidFill>
                <a:cs typeface="Arial"/>
              </a:rPr>
              <a:t>υλοποιηθούν</a:t>
            </a:r>
            <a:r>
              <a:rPr spc="9" dirty="0">
                <a:solidFill>
                  <a:srgbClr val="154390"/>
                </a:solidFill>
                <a:cs typeface="Arial"/>
              </a:rPr>
              <a:t> </a:t>
            </a:r>
            <a:r>
              <a:rPr spc="61" dirty="0">
                <a:solidFill>
                  <a:srgbClr val="154390"/>
                </a:solidFill>
                <a:cs typeface="Arial"/>
              </a:rPr>
              <a:t>προπαρασκευαστικές</a:t>
            </a:r>
            <a:r>
              <a:rPr spc="9" dirty="0">
                <a:solidFill>
                  <a:srgbClr val="154390"/>
                </a:solidFill>
                <a:cs typeface="Arial"/>
              </a:rPr>
              <a:t> </a:t>
            </a:r>
            <a:r>
              <a:rPr spc="79" dirty="0">
                <a:solidFill>
                  <a:srgbClr val="154390"/>
                </a:solidFill>
                <a:cs typeface="Arial"/>
              </a:rPr>
              <a:t>επισκέψεις</a:t>
            </a:r>
            <a:r>
              <a:rPr spc="6" dirty="0">
                <a:solidFill>
                  <a:srgbClr val="154390"/>
                </a:solidFill>
                <a:cs typeface="Arial"/>
              </a:rPr>
              <a:t> </a:t>
            </a:r>
            <a:r>
              <a:rPr spc="94" dirty="0">
                <a:solidFill>
                  <a:srgbClr val="154390"/>
                </a:solidFill>
                <a:cs typeface="Arial"/>
              </a:rPr>
              <a:t>στον</a:t>
            </a:r>
            <a:r>
              <a:rPr spc="9" dirty="0">
                <a:solidFill>
                  <a:srgbClr val="154390"/>
                </a:solidFill>
                <a:cs typeface="Arial"/>
              </a:rPr>
              <a:t> </a:t>
            </a:r>
            <a:r>
              <a:rPr spc="39" dirty="0">
                <a:solidFill>
                  <a:srgbClr val="154390"/>
                </a:solidFill>
                <a:cs typeface="Arial"/>
              </a:rPr>
              <a:t>τόπο</a:t>
            </a:r>
            <a:r>
              <a:rPr spc="9" dirty="0">
                <a:solidFill>
                  <a:srgbClr val="154390"/>
                </a:solidFill>
                <a:cs typeface="Arial"/>
              </a:rPr>
              <a:t> </a:t>
            </a:r>
            <a:r>
              <a:rPr spc="61" dirty="0">
                <a:solidFill>
                  <a:srgbClr val="154390"/>
                </a:solidFill>
                <a:cs typeface="Arial"/>
              </a:rPr>
              <a:t>υλοποίησης</a:t>
            </a:r>
            <a:r>
              <a:rPr spc="9" dirty="0">
                <a:solidFill>
                  <a:srgbClr val="154390"/>
                </a:solidFill>
                <a:cs typeface="Arial"/>
              </a:rPr>
              <a:t> </a:t>
            </a:r>
            <a:r>
              <a:rPr spc="133" dirty="0">
                <a:solidFill>
                  <a:srgbClr val="154390"/>
                </a:solidFill>
                <a:cs typeface="Arial"/>
              </a:rPr>
              <a:t>της </a:t>
            </a:r>
            <a:r>
              <a:rPr spc="-431" dirty="0">
                <a:solidFill>
                  <a:srgbClr val="154390"/>
                </a:solidFill>
                <a:cs typeface="Arial"/>
              </a:rPr>
              <a:t> </a:t>
            </a:r>
            <a:r>
              <a:rPr spc="100" dirty="0">
                <a:solidFill>
                  <a:srgbClr val="154390"/>
                </a:solidFill>
                <a:cs typeface="Arial"/>
              </a:rPr>
              <a:t>δραστηριότητας</a:t>
            </a:r>
            <a:r>
              <a:rPr spc="3" dirty="0">
                <a:solidFill>
                  <a:srgbClr val="154390"/>
                </a:solidFill>
                <a:cs typeface="Arial"/>
              </a:rPr>
              <a:t> </a:t>
            </a:r>
            <a:r>
              <a:rPr spc="12" dirty="0">
                <a:solidFill>
                  <a:srgbClr val="154390"/>
                </a:solidFill>
                <a:cs typeface="Arial"/>
              </a:rPr>
              <a:t>πριν</a:t>
            </a:r>
            <a:r>
              <a:rPr spc="6" dirty="0">
                <a:solidFill>
                  <a:srgbClr val="154390"/>
                </a:solidFill>
                <a:cs typeface="Arial"/>
              </a:rPr>
              <a:t> </a:t>
            </a:r>
            <a:r>
              <a:rPr spc="124" dirty="0">
                <a:solidFill>
                  <a:srgbClr val="154390"/>
                </a:solidFill>
                <a:cs typeface="Arial"/>
              </a:rPr>
              <a:t>την</a:t>
            </a:r>
            <a:r>
              <a:rPr spc="6" dirty="0">
                <a:solidFill>
                  <a:srgbClr val="154390"/>
                </a:solidFill>
                <a:cs typeface="Arial"/>
              </a:rPr>
              <a:t> </a:t>
            </a:r>
            <a:r>
              <a:rPr spc="103" dirty="0">
                <a:solidFill>
                  <a:srgbClr val="154390"/>
                </a:solidFill>
                <a:cs typeface="Arial"/>
              </a:rPr>
              <a:t>έναρξή</a:t>
            </a:r>
            <a:r>
              <a:rPr spc="6" dirty="0">
                <a:solidFill>
                  <a:srgbClr val="154390"/>
                </a:solidFill>
                <a:cs typeface="Arial"/>
              </a:rPr>
              <a:t> </a:t>
            </a:r>
            <a:r>
              <a:rPr spc="100" dirty="0">
                <a:solidFill>
                  <a:srgbClr val="154390"/>
                </a:solidFill>
                <a:cs typeface="Arial"/>
              </a:rPr>
              <a:t>της.</a:t>
            </a:r>
            <a:endParaRPr dirty="0">
              <a:cs typeface="Arial"/>
            </a:endParaRPr>
          </a:p>
        </p:txBody>
      </p:sp>
    </p:spTree>
    <p:extLst>
      <p:ext uri="{BB962C8B-B14F-4D97-AF65-F5344CB8AC3E}">
        <p14:creationId xmlns:p14="http://schemas.microsoft.com/office/powerpoint/2010/main" val="4226192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2" name="object 2"/>
          <p:cNvSpPr/>
          <p:nvPr/>
        </p:nvSpPr>
        <p:spPr>
          <a:xfrm>
            <a:off x="1683560" y="2148486"/>
            <a:ext cx="954190" cy="970363"/>
          </a:xfrm>
          <a:custGeom>
            <a:avLst/>
            <a:gdLst/>
            <a:ahLst/>
            <a:cxnLst/>
            <a:rect l="l" t="t" r="r" b="b"/>
            <a:pathLst>
              <a:path w="1573529" h="1600200">
                <a:moveTo>
                  <a:pt x="799807" y="987044"/>
                </a:moveTo>
                <a:lnTo>
                  <a:pt x="797712" y="976655"/>
                </a:lnTo>
                <a:lnTo>
                  <a:pt x="791997" y="968184"/>
                </a:lnTo>
                <a:lnTo>
                  <a:pt x="783526" y="962482"/>
                </a:lnTo>
                <a:lnTo>
                  <a:pt x="773150" y="960399"/>
                </a:lnTo>
                <a:lnTo>
                  <a:pt x="746518" y="960399"/>
                </a:lnTo>
                <a:lnTo>
                  <a:pt x="746518" y="1013688"/>
                </a:lnTo>
                <a:lnTo>
                  <a:pt x="746518" y="1107490"/>
                </a:lnTo>
                <a:lnTo>
                  <a:pt x="616966" y="1211122"/>
                </a:lnTo>
                <a:lnTo>
                  <a:pt x="613283" y="1218755"/>
                </a:lnTo>
                <a:lnTo>
                  <a:pt x="613283" y="1293469"/>
                </a:lnTo>
                <a:lnTo>
                  <a:pt x="559993" y="1333449"/>
                </a:lnTo>
                <a:lnTo>
                  <a:pt x="559993" y="1093622"/>
                </a:lnTo>
                <a:lnTo>
                  <a:pt x="557898" y="1083246"/>
                </a:lnTo>
                <a:lnTo>
                  <a:pt x="552183" y="1074788"/>
                </a:lnTo>
                <a:lnTo>
                  <a:pt x="543712" y="1069073"/>
                </a:lnTo>
                <a:lnTo>
                  <a:pt x="533336" y="1066990"/>
                </a:lnTo>
                <a:lnTo>
                  <a:pt x="426758" y="1066990"/>
                </a:lnTo>
                <a:lnTo>
                  <a:pt x="426758" y="933742"/>
                </a:lnTo>
                <a:lnTo>
                  <a:pt x="522312" y="933742"/>
                </a:lnTo>
                <a:lnTo>
                  <a:pt x="599427" y="1010894"/>
                </a:lnTo>
                <a:lnTo>
                  <a:pt x="606221" y="1013688"/>
                </a:lnTo>
                <a:lnTo>
                  <a:pt x="746518" y="1013688"/>
                </a:lnTo>
                <a:lnTo>
                  <a:pt x="746518" y="960399"/>
                </a:lnTo>
                <a:lnTo>
                  <a:pt x="624306" y="960399"/>
                </a:lnTo>
                <a:lnTo>
                  <a:pt x="597662" y="933742"/>
                </a:lnTo>
                <a:lnTo>
                  <a:pt x="552170" y="888250"/>
                </a:lnTo>
                <a:lnTo>
                  <a:pt x="547192" y="883246"/>
                </a:lnTo>
                <a:lnTo>
                  <a:pt x="540410" y="880465"/>
                </a:lnTo>
                <a:lnTo>
                  <a:pt x="400113" y="880465"/>
                </a:lnTo>
                <a:lnTo>
                  <a:pt x="389737" y="882548"/>
                </a:lnTo>
                <a:lnTo>
                  <a:pt x="381266" y="888263"/>
                </a:lnTo>
                <a:lnTo>
                  <a:pt x="375551" y="896721"/>
                </a:lnTo>
                <a:lnTo>
                  <a:pt x="373456" y="907097"/>
                </a:lnTo>
                <a:lnTo>
                  <a:pt x="373456" y="1093622"/>
                </a:lnTo>
                <a:lnTo>
                  <a:pt x="375551" y="1104011"/>
                </a:lnTo>
                <a:lnTo>
                  <a:pt x="381266" y="1112469"/>
                </a:lnTo>
                <a:lnTo>
                  <a:pt x="389737" y="1118184"/>
                </a:lnTo>
                <a:lnTo>
                  <a:pt x="400113" y="1120279"/>
                </a:lnTo>
                <a:lnTo>
                  <a:pt x="506691" y="1120279"/>
                </a:lnTo>
                <a:lnTo>
                  <a:pt x="506691" y="1386738"/>
                </a:lnTo>
                <a:lnTo>
                  <a:pt x="529285" y="1413383"/>
                </a:lnTo>
                <a:lnTo>
                  <a:pt x="539000" y="1413383"/>
                </a:lnTo>
                <a:lnTo>
                  <a:pt x="544614" y="1411605"/>
                </a:lnTo>
                <a:lnTo>
                  <a:pt x="648817" y="1333449"/>
                </a:lnTo>
                <a:lnTo>
                  <a:pt x="662635" y="1323086"/>
                </a:lnTo>
                <a:lnTo>
                  <a:pt x="666584" y="1315173"/>
                </a:lnTo>
                <a:lnTo>
                  <a:pt x="666584" y="1239647"/>
                </a:lnTo>
                <a:lnTo>
                  <a:pt x="796124" y="1136027"/>
                </a:lnTo>
                <a:lnTo>
                  <a:pt x="799807" y="1128382"/>
                </a:lnTo>
                <a:lnTo>
                  <a:pt x="799807" y="987044"/>
                </a:lnTo>
                <a:close/>
              </a:path>
              <a:path w="1573529" h="1600200">
                <a:moveTo>
                  <a:pt x="879767" y="214312"/>
                </a:moveTo>
                <a:lnTo>
                  <a:pt x="877684" y="203936"/>
                </a:lnTo>
                <a:lnTo>
                  <a:pt x="871969" y="195465"/>
                </a:lnTo>
                <a:lnTo>
                  <a:pt x="863511" y="189763"/>
                </a:lnTo>
                <a:lnTo>
                  <a:pt x="853135" y="187667"/>
                </a:lnTo>
                <a:lnTo>
                  <a:pt x="824357" y="190487"/>
                </a:lnTo>
                <a:lnTo>
                  <a:pt x="824357" y="243395"/>
                </a:lnTo>
                <a:lnTo>
                  <a:pt x="818603" y="267576"/>
                </a:lnTo>
                <a:lnTo>
                  <a:pt x="809358" y="290487"/>
                </a:lnTo>
                <a:lnTo>
                  <a:pt x="796785" y="311746"/>
                </a:lnTo>
                <a:lnTo>
                  <a:pt x="781050" y="330974"/>
                </a:lnTo>
                <a:lnTo>
                  <a:pt x="541223" y="568401"/>
                </a:lnTo>
                <a:lnTo>
                  <a:pt x="536968" y="573862"/>
                </a:lnTo>
                <a:lnTo>
                  <a:pt x="534314" y="580136"/>
                </a:lnTo>
                <a:lnTo>
                  <a:pt x="533336" y="586892"/>
                </a:lnTo>
                <a:lnTo>
                  <a:pt x="534111" y="593788"/>
                </a:lnTo>
                <a:lnTo>
                  <a:pt x="557110" y="685736"/>
                </a:lnTo>
                <a:lnTo>
                  <a:pt x="538619" y="704240"/>
                </a:lnTo>
                <a:lnTo>
                  <a:pt x="473964" y="596506"/>
                </a:lnTo>
                <a:lnTo>
                  <a:pt x="470852" y="593356"/>
                </a:lnTo>
                <a:lnTo>
                  <a:pt x="363131" y="528739"/>
                </a:lnTo>
                <a:lnTo>
                  <a:pt x="381622" y="510247"/>
                </a:lnTo>
                <a:lnTo>
                  <a:pt x="473570" y="533247"/>
                </a:lnTo>
                <a:lnTo>
                  <a:pt x="480428" y="534047"/>
                </a:lnTo>
                <a:lnTo>
                  <a:pt x="487146" y="533082"/>
                </a:lnTo>
                <a:lnTo>
                  <a:pt x="493407" y="530453"/>
                </a:lnTo>
                <a:lnTo>
                  <a:pt x="498894" y="526237"/>
                </a:lnTo>
                <a:lnTo>
                  <a:pt x="514883" y="510247"/>
                </a:lnTo>
                <a:lnTo>
                  <a:pt x="547230" y="477901"/>
                </a:lnTo>
                <a:lnTo>
                  <a:pt x="735507" y="289623"/>
                </a:lnTo>
                <a:lnTo>
                  <a:pt x="776579" y="259473"/>
                </a:lnTo>
                <a:lnTo>
                  <a:pt x="824357" y="243395"/>
                </a:lnTo>
                <a:lnTo>
                  <a:pt x="824357" y="190487"/>
                </a:lnTo>
                <a:lnTo>
                  <a:pt x="769035" y="204266"/>
                </a:lnTo>
                <a:lnTo>
                  <a:pt x="731354" y="224421"/>
                </a:lnTo>
                <a:lnTo>
                  <a:pt x="697865" y="251968"/>
                </a:lnTo>
                <a:lnTo>
                  <a:pt x="632371" y="317449"/>
                </a:lnTo>
                <a:lnTo>
                  <a:pt x="589572" y="304609"/>
                </a:lnTo>
                <a:lnTo>
                  <a:pt x="589572" y="360248"/>
                </a:lnTo>
                <a:lnTo>
                  <a:pt x="554113" y="395693"/>
                </a:lnTo>
                <a:lnTo>
                  <a:pt x="366420" y="312267"/>
                </a:lnTo>
                <a:lnTo>
                  <a:pt x="381025" y="297662"/>
                </a:lnTo>
                <a:lnTo>
                  <a:pt x="589572" y="360248"/>
                </a:lnTo>
                <a:lnTo>
                  <a:pt x="589572" y="304609"/>
                </a:lnTo>
                <a:lnTo>
                  <a:pt x="381088" y="242049"/>
                </a:lnTo>
                <a:lnTo>
                  <a:pt x="373989" y="240919"/>
                </a:lnTo>
                <a:lnTo>
                  <a:pt x="366941" y="241731"/>
                </a:lnTo>
                <a:lnTo>
                  <a:pt x="301307" y="302031"/>
                </a:lnTo>
                <a:lnTo>
                  <a:pt x="293547" y="319278"/>
                </a:lnTo>
                <a:lnTo>
                  <a:pt x="293941" y="325755"/>
                </a:lnTo>
                <a:lnTo>
                  <a:pt x="295541" y="334378"/>
                </a:lnTo>
                <a:lnTo>
                  <a:pt x="301307" y="341655"/>
                </a:lnTo>
                <a:lnTo>
                  <a:pt x="513715" y="436079"/>
                </a:lnTo>
                <a:lnTo>
                  <a:pt x="471893" y="477901"/>
                </a:lnTo>
                <a:lnTo>
                  <a:pt x="379945" y="454901"/>
                </a:lnTo>
                <a:lnTo>
                  <a:pt x="373087" y="454113"/>
                </a:lnTo>
                <a:lnTo>
                  <a:pt x="366369" y="455066"/>
                </a:lnTo>
                <a:lnTo>
                  <a:pt x="360095" y="457708"/>
                </a:lnTo>
                <a:lnTo>
                  <a:pt x="354622" y="461911"/>
                </a:lnTo>
                <a:lnTo>
                  <a:pt x="295529" y="521017"/>
                </a:lnTo>
                <a:lnTo>
                  <a:pt x="292696" y="529170"/>
                </a:lnTo>
                <a:lnTo>
                  <a:pt x="294716" y="545426"/>
                </a:lnTo>
                <a:lnTo>
                  <a:pt x="299415" y="552665"/>
                </a:lnTo>
                <a:lnTo>
                  <a:pt x="433971" y="633412"/>
                </a:lnTo>
                <a:lnTo>
                  <a:pt x="514718" y="767981"/>
                </a:lnTo>
                <a:lnTo>
                  <a:pt x="521931" y="772668"/>
                </a:lnTo>
                <a:lnTo>
                  <a:pt x="531152" y="773811"/>
                </a:lnTo>
                <a:lnTo>
                  <a:pt x="532257" y="773861"/>
                </a:lnTo>
                <a:lnTo>
                  <a:pt x="540346" y="773861"/>
                </a:lnTo>
                <a:lnTo>
                  <a:pt x="605510" y="712800"/>
                </a:lnTo>
                <a:lnTo>
                  <a:pt x="610997" y="704240"/>
                </a:lnTo>
                <a:lnTo>
                  <a:pt x="612330" y="701065"/>
                </a:lnTo>
                <a:lnTo>
                  <a:pt x="613295" y="694334"/>
                </a:lnTo>
                <a:lnTo>
                  <a:pt x="612508" y="687476"/>
                </a:lnTo>
                <a:lnTo>
                  <a:pt x="589534" y="595630"/>
                </a:lnTo>
                <a:lnTo>
                  <a:pt x="631151" y="554418"/>
                </a:lnTo>
                <a:lnTo>
                  <a:pt x="722210" y="765619"/>
                </a:lnTo>
                <a:lnTo>
                  <a:pt x="729145" y="771359"/>
                </a:lnTo>
                <a:lnTo>
                  <a:pt x="739432" y="773658"/>
                </a:lnTo>
                <a:lnTo>
                  <a:pt x="741362" y="773874"/>
                </a:lnTo>
                <a:lnTo>
                  <a:pt x="749744" y="773874"/>
                </a:lnTo>
                <a:lnTo>
                  <a:pt x="817422" y="717384"/>
                </a:lnTo>
                <a:lnTo>
                  <a:pt x="826427" y="697369"/>
                </a:lnTo>
                <a:lnTo>
                  <a:pt x="825334" y="689825"/>
                </a:lnTo>
                <a:lnTo>
                  <a:pt x="769404" y="500989"/>
                </a:lnTo>
                <a:lnTo>
                  <a:pt x="769404" y="688657"/>
                </a:lnTo>
                <a:lnTo>
                  <a:pt x="753224" y="702932"/>
                </a:lnTo>
                <a:lnTo>
                  <a:pt x="671830" y="514146"/>
                </a:lnTo>
                <a:lnTo>
                  <a:pt x="707301" y="479018"/>
                </a:lnTo>
                <a:lnTo>
                  <a:pt x="769404" y="688657"/>
                </a:lnTo>
                <a:lnTo>
                  <a:pt x="769404" y="500989"/>
                </a:lnTo>
                <a:lnTo>
                  <a:pt x="750290" y="436448"/>
                </a:lnTo>
                <a:lnTo>
                  <a:pt x="819099" y="368325"/>
                </a:lnTo>
                <a:lnTo>
                  <a:pt x="845108" y="335280"/>
                </a:lnTo>
                <a:lnTo>
                  <a:pt x="864146" y="298119"/>
                </a:lnTo>
                <a:lnTo>
                  <a:pt x="875830" y="257556"/>
                </a:lnTo>
                <a:lnTo>
                  <a:pt x="877112" y="243395"/>
                </a:lnTo>
                <a:lnTo>
                  <a:pt x="879767" y="214312"/>
                </a:lnTo>
                <a:close/>
              </a:path>
              <a:path w="1573529" h="1600200">
                <a:moveTo>
                  <a:pt x="1412671" y="935024"/>
                </a:moveTo>
                <a:lnTo>
                  <a:pt x="1386052" y="907097"/>
                </a:lnTo>
                <a:lnTo>
                  <a:pt x="1336255" y="907097"/>
                </a:lnTo>
                <a:lnTo>
                  <a:pt x="1336255" y="960399"/>
                </a:lnTo>
                <a:lnTo>
                  <a:pt x="1254379" y="1083208"/>
                </a:lnTo>
                <a:lnTo>
                  <a:pt x="1252791" y="1088377"/>
                </a:lnTo>
                <a:lnTo>
                  <a:pt x="1252791" y="1189177"/>
                </a:lnTo>
                <a:lnTo>
                  <a:pt x="1161834" y="1280160"/>
                </a:lnTo>
                <a:lnTo>
                  <a:pt x="1066241" y="1280160"/>
                </a:lnTo>
                <a:lnTo>
                  <a:pt x="1066241" y="987031"/>
                </a:lnTo>
                <a:lnTo>
                  <a:pt x="1064158" y="976655"/>
                </a:lnTo>
                <a:lnTo>
                  <a:pt x="1058456" y="968184"/>
                </a:lnTo>
                <a:lnTo>
                  <a:pt x="1049985" y="962482"/>
                </a:lnTo>
                <a:lnTo>
                  <a:pt x="1039596" y="960399"/>
                </a:lnTo>
                <a:lnTo>
                  <a:pt x="959662" y="960399"/>
                </a:lnTo>
                <a:lnTo>
                  <a:pt x="959662" y="800519"/>
                </a:lnTo>
                <a:lnTo>
                  <a:pt x="1183017" y="800519"/>
                </a:lnTo>
                <a:lnTo>
                  <a:pt x="1255598" y="945667"/>
                </a:lnTo>
                <a:lnTo>
                  <a:pt x="1259814" y="951776"/>
                </a:lnTo>
                <a:lnTo>
                  <a:pt x="1265440" y="956411"/>
                </a:lnTo>
                <a:lnTo>
                  <a:pt x="1272095" y="959358"/>
                </a:lnTo>
                <a:lnTo>
                  <a:pt x="1279448" y="960399"/>
                </a:lnTo>
                <a:lnTo>
                  <a:pt x="1336255" y="960399"/>
                </a:lnTo>
                <a:lnTo>
                  <a:pt x="1336255" y="907097"/>
                </a:lnTo>
                <a:lnTo>
                  <a:pt x="1295946" y="907097"/>
                </a:lnTo>
                <a:lnTo>
                  <a:pt x="1242644" y="800519"/>
                </a:lnTo>
                <a:lnTo>
                  <a:pt x="1223365" y="761961"/>
                </a:lnTo>
                <a:lnTo>
                  <a:pt x="1199502" y="747217"/>
                </a:lnTo>
                <a:lnTo>
                  <a:pt x="933030" y="747217"/>
                </a:lnTo>
                <a:lnTo>
                  <a:pt x="922655" y="749312"/>
                </a:lnTo>
                <a:lnTo>
                  <a:pt x="914184" y="755027"/>
                </a:lnTo>
                <a:lnTo>
                  <a:pt x="908481" y="763498"/>
                </a:lnTo>
                <a:lnTo>
                  <a:pt x="906386" y="773861"/>
                </a:lnTo>
                <a:lnTo>
                  <a:pt x="906386" y="987031"/>
                </a:lnTo>
                <a:lnTo>
                  <a:pt x="908481" y="997419"/>
                </a:lnTo>
                <a:lnTo>
                  <a:pt x="914184" y="1005890"/>
                </a:lnTo>
                <a:lnTo>
                  <a:pt x="922655" y="1011593"/>
                </a:lnTo>
                <a:lnTo>
                  <a:pt x="933030" y="1013688"/>
                </a:lnTo>
                <a:lnTo>
                  <a:pt x="1012977" y="1013688"/>
                </a:lnTo>
                <a:lnTo>
                  <a:pt x="1012977" y="1306804"/>
                </a:lnTo>
                <a:lnTo>
                  <a:pt x="1015072" y="1317180"/>
                </a:lnTo>
                <a:lnTo>
                  <a:pt x="1020775" y="1325651"/>
                </a:lnTo>
                <a:lnTo>
                  <a:pt x="1029246" y="1331353"/>
                </a:lnTo>
                <a:lnTo>
                  <a:pt x="1039634" y="1333449"/>
                </a:lnTo>
                <a:lnTo>
                  <a:pt x="1179918" y="1333449"/>
                </a:lnTo>
                <a:lnTo>
                  <a:pt x="1186688" y="1330642"/>
                </a:lnTo>
                <a:lnTo>
                  <a:pt x="1237183" y="1280160"/>
                </a:lnTo>
                <a:lnTo>
                  <a:pt x="1303312" y="1214043"/>
                </a:lnTo>
                <a:lnTo>
                  <a:pt x="1306118" y="1207274"/>
                </a:lnTo>
                <a:lnTo>
                  <a:pt x="1306118" y="1101674"/>
                </a:lnTo>
                <a:lnTo>
                  <a:pt x="1408226" y="948512"/>
                </a:lnTo>
                <a:lnTo>
                  <a:pt x="1411389" y="942009"/>
                </a:lnTo>
                <a:lnTo>
                  <a:pt x="1412671" y="935024"/>
                </a:lnTo>
                <a:close/>
              </a:path>
              <a:path w="1573529" h="1600200">
                <a:moveTo>
                  <a:pt x="1573479" y="805967"/>
                </a:moveTo>
                <a:lnTo>
                  <a:pt x="1573009" y="754900"/>
                </a:lnTo>
                <a:lnTo>
                  <a:pt x="1569173" y="703795"/>
                </a:lnTo>
                <a:lnTo>
                  <a:pt x="1561973" y="652792"/>
                </a:lnTo>
                <a:lnTo>
                  <a:pt x="1551381" y="602043"/>
                </a:lnTo>
                <a:lnTo>
                  <a:pt x="1537398" y="551688"/>
                </a:lnTo>
                <a:lnTo>
                  <a:pt x="1521726" y="506450"/>
                </a:lnTo>
                <a:lnTo>
                  <a:pt x="1513967" y="487768"/>
                </a:lnTo>
                <a:lnTo>
                  <a:pt x="1513967" y="693915"/>
                </a:lnTo>
                <a:lnTo>
                  <a:pt x="1428140" y="693915"/>
                </a:lnTo>
                <a:lnTo>
                  <a:pt x="1329220" y="520827"/>
                </a:lnTo>
                <a:lnTo>
                  <a:pt x="1306093" y="507390"/>
                </a:lnTo>
                <a:lnTo>
                  <a:pt x="1137310" y="507390"/>
                </a:lnTo>
                <a:lnTo>
                  <a:pt x="1128991" y="511848"/>
                </a:lnTo>
                <a:lnTo>
                  <a:pt x="1078674" y="587336"/>
                </a:lnTo>
                <a:lnTo>
                  <a:pt x="1012977" y="587336"/>
                </a:lnTo>
                <a:lnTo>
                  <a:pt x="1012977" y="454101"/>
                </a:lnTo>
                <a:lnTo>
                  <a:pt x="1153299" y="454101"/>
                </a:lnTo>
                <a:lnTo>
                  <a:pt x="1160043" y="451307"/>
                </a:lnTo>
                <a:lnTo>
                  <a:pt x="1263827" y="347522"/>
                </a:lnTo>
                <a:lnTo>
                  <a:pt x="1374190" y="347522"/>
                </a:lnTo>
                <a:lnTo>
                  <a:pt x="1405813" y="393065"/>
                </a:lnTo>
                <a:lnTo>
                  <a:pt x="1430045" y="434238"/>
                </a:lnTo>
                <a:lnTo>
                  <a:pt x="1451622" y="477113"/>
                </a:lnTo>
                <a:lnTo>
                  <a:pt x="1470494" y="521614"/>
                </a:lnTo>
                <a:lnTo>
                  <a:pt x="1486547" y="567626"/>
                </a:lnTo>
                <a:lnTo>
                  <a:pt x="1499577" y="614578"/>
                </a:lnTo>
                <a:lnTo>
                  <a:pt x="1509445" y="661885"/>
                </a:lnTo>
                <a:lnTo>
                  <a:pt x="1513967" y="693915"/>
                </a:lnTo>
                <a:lnTo>
                  <a:pt x="1513967" y="487768"/>
                </a:lnTo>
                <a:lnTo>
                  <a:pt x="1483093" y="420712"/>
                </a:lnTo>
                <a:lnTo>
                  <a:pt x="1460334" y="380314"/>
                </a:lnTo>
                <a:lnTo>
                  <a:pt x="1435417" y="341642"/>
                </a:lnTo>
                <a:lnTo>
                  <a:pt x="1408442" y="304736"/>
                </a:lnTo>
                <a:lnTo>
                  <a:pt x="1379524" y="269671"/>
                </a:lnTo>
                <a:lnTo>
                  <a:pt x="1348765" y="236486"/>
                </a:lnTo>
                <a:lnTo>
                  <a:pt x="1316253" y="205232"/>
                </a:lnTo>
                <a:lnTo>
                  <a:pt x="1282115" y="175971"/>
                </a:lnTo>
                <a:lnTo>
                  <a:pt x="1246441" y="148755"/>
                </a:lnTo>
                <a:lnTo>
                  <a:pt x="1209332" y="123647"/>
                </a:lnTo>
                <a:lnTo>
                  <a:pt x="1170901" y="100685"/>
                </a:lnTo>
                <a:lnTo>
                  <a:pt x="1131239" y="79933"/>
                </a:lnTo>
                <a:lnTo>
                  <a:pt x="1090472" y="61455"/>
                </a:lnTo>
                <a:lnTo>
                  <a:pt x="1048677" y="45288"/>
                </a:lnTo>
                <a:lnTo>
                  <a:pt x="1005979" y="31483"/>
                </a:lnTo>
                <a:lnTo>
                  <a:pt x="962482" y="20116"/>
                </a:lnTo>
                <a:lnTo>
                  <a:pt x="918260" y="11239"/>
                </a:lnTo>
                <a:lnTo>
                  <a:pt x="873455" y="4876"/>
                </a:lnTo>
                <a:lnTo>
                  <a:pt x="828154" y="1117"/>
                </a:lnTo>
                <a:lnTo>
                  <a:pt x="826477" y="1079"/>
                </a:lnTo>
                <a:lnTo>
                  <a:pt x="826477" y="54432"/>
                </a:lnTo>
                <a:lnTo>
                  <a:pt x="826477" y="60261"/>
                </a:lnTo>
                <a:lnTo>
                  <a:pt x="737108" y="82613"/>
                </a:lnTo>
                <a:lnTo>
                  <a:pt x="734288" y="83870"/>
                </a:lnTo>
                <a:lnTo>
                  <a:pt x="664679" y="130276"/>
                </a:lnTo>
                <a:lnTo>
                  <a:pt x="574154" y="85013"/>
                </a:lnTo>
                <a:lnTo>
                  <a:pt x="614629" y="73774"/>
                </a:lnTo>
                <a:lnTo>
                  <a:pt x="661936" y="63906"/>
                </a:lnTo>
                <a:lnTo>
                  <a:pt x="709485" y="57188"/>
                </a:lnTo>
                <a:lnTo>
                  <a:pt x="757123" y="53619"/>
                </a:lnTo>
                <a:lnTo>
                  <a:pt x="804748" y="53187"/>
                </a:lnTo>
                <a:lnTo>
                  <a:pt x="826477" y="54432"/>
                </a:lnTo>
                <a:lnTo>
                  <a:pt x="826477" y="1079"/>
                </a:lnTo>
                <a:lnTo>
                  <a:pt x="782459" y="0"/>
                </a:lnTo>
                <a:lnTo>
                  <a:pt x="736473" y="1587"/>
                </a:lnTo>
                <a:lnTo>
                  <a:pt x="690295" y="5918"/>
                </a:lnTo>
                <a:lnTo>
                  <a:pt x="644055" y="13055"/>
                </a:lnTo>
                <a:lnTo>
                  <a:pt x="597827" y="23050"/>
                </a:lnTo>
                <a:lnTo>
                  <a:pt x="551726" y="35966"/>
                </a:lnTo>
                <a:lnTo>
                  <a:pt x="506488" y="51638"/>
                </a:lnTo>
                <a:lnTo>
                  <a:pt x="462813" y="69773"/>
                </a:lnTo>
                <a:lnTo>
                  <a:pt x="420751" y="90271"/>
                </a:lnTo>
                <a:lnTo>
                  <a:pt x="380352" y="113030"/>
                </a:lnTo>
                <a:lnTo>
                  <a:pt x="341668" y="137960"/>
                </a:lnTo>
                <a:lnTo>
                  <a:pt x="304761" y="164922"/>
                </a:lnTo>
                <a:lnTo>
                  <a:pt x="269697" y="193852"/>
                </a:lnTo>
                <a:lnTo>
                  <a:pt x="236499" y="224612"/>
                </a:lnTo>
                <a:lnTo>
                  <a:pt x="205244" y="257124"/>
                </a:lnTo>
                <a:lnTo>
                  <a:pt x="175983" y="291274"/>
                </a:lnTo>
                <a:lnTo>
                  <a:pt x="148767" y="326948"/>
                </a:lnTo>
                <a:lnTo>
                  <a:pt x="123647" y="364058"/>
                </a:lnTo>
                <a:lnTo>
                  <a:pt x="100698" y="402501"/>
                </a:lnTo>
                <a:lnTo>
                  <a:pt x="79946" y="442150"/>
                </a:lnTo>
                <a:lnTo>
                  <a:pt x="61455" y="482930"/>
                </a:lnTo>
                <a:lnTo>
                  <a:pt x="45288" y="524725"/>
                </a:lnTo>
                <a:lnTo>
                  <a:pt x="31496" y="567423"/>
                </a:lnTo>
                <a:lnTo>
                  <a:pt x="20129" y="610933"/>
                </a:lnTo>
                <a:lnTo>
                  <a:pt x="11239" y="655142"/>
                </a:lnTo>
                <a:lnTo>
                  <a:pt x="4889" y="699947"/>
                </a:lnTo>
                <a:lnTo>
                  <a:pt x="1117" y="745248"/>
                </a:lnTo>
                <a:lnTo>
                  <a:pt x="0" y="790943"/>
                </a:lnTo>
                <a:lnTo>
                  <a:pt x="1587" y="836930"/>
                </a:lnTo>
                <a:lnTo>
                  <a:pt x="5918" y="883094"/>
                </a:lnTo>
                <a:lnTo>
                  <a:pt x="13055" y="929335"/>
                </a:lnTo>
                <a:lnTo>
                  <a:pt x="23063" y="975563"/>
                </a:lnTo>
                <a:lnTo>
                  <a:pt x="35979" y="1021651"/>
                </a:lnTo>
                <a:lnTo>
                  <a:pt x="86855" y="1005725"/>
                </a:lnTo>
                <a:lnTo>
                  <a:pt x="73964" y="959307"/>
                </a:lnTo>
                <a:lnTo>
                  <a:pt x="64236" y="912774"/>
                </a:lnTo>
                <a:lnTo>
                  <a:pt x="57619" y="866216"/>
                </a:lnTo>
                <a:lnTo>
                  <a:pt x="54025" y="819785"/>
                </a:lnTo>
                <a:lnTo>
                  <a:pt x="53771" y="800519"/>
                </a:lnTo>
                <a:lnTo>
                  <a:pt x="133629" y="800519"/>
                </a:lnTo>
                <a:lnTo>
                  <a:pt x="144005" y="798423"/>
                </a:lnTo>
                <a:lnTo>
                  <a:pt x="152476" y="792708"/>
                </a:lnTo>
                <a:lnTo>
                  <a:pt x="158191" y="784237"/>
                </a:lnTo>
                <a:lnTo>
                  <a:pt x="160286" y="773861"/>
                </a:lnTo>
                <a:lnTo>
                  <a:pt x="160286" y="678307"/>
                </a:lnTo>
                <a:lnTo>
                  <a:pt x="232422" y="606171"/>
                </a:lnTo>
                <a:lnTo>
                  <a:pt x="237566" y="598906"/>
                </a:lnTo>
                <a:lnTo>
                  <a:pt x="240017" y="590588"/>
                </a:lnTo>
                <a:lnTo>
                  <a:pt x="239661" y="581914"/>
                </a:lnTo>
                <a:lnTo>
                  <a:pt x="236423" y="573620"/>
                </a:lnTo>
                <a:lnTo>
                  <a:pt x="180035" y="479653"/>
                </a:lnTo>
                <a:lnTo>
                  <a:pt x="180035" y="583209"/>
                </a:lnTo>
                <a:lnTo>
                  <a:pt x="109791" y="653415"/>
                </a:lnTo>
                <a:lnTo>
                  <a:pt x="106997" y="660209"/>
                </a:lnTo>
                <a:lnTo>
                  <a:pt x="106997" y="747217"/>
                </a:lnTo>
                <a:lnTo>
                  <a:pt x="54749" y="747217"/>
                </a:lnTo>
                <a:lnTo>
                  <a:pt x="60871" y="682371"/>
                </a:lnTo>
                <a:lnTo>
                  <a:pt x="68808" y="637603"/>
                </a:lnTo>
                <a:lnTo>
                  <a:pt x="79463" y="593559"/>
                </a:lnTo>
                <a:lnTo>
                  <a:pt x="92773" y="550367"/>
                </a:lnTo>
                <a:lnTo>
                  <a:pt x="108673" y="508127"/>
                </a:lnTo>
                <a:lnTo>
                  <a:pt x="119913" y="483031"/>
                </a:lnTo>
                <a:lnTo>
                  <a:pt x="180035" y="583209"/>
                </a:lnTo>
                <a:lnTo>
                  <a:pt x="180035" y="479653"/>
                </a:lnTo>
                <a:lnTo>
                  <a:pt x="156476" y="440385"/>
                </a:lnTo>
                <a:lnTo>
                  <a:pt x="152196" y="434987"/>
                </a:lnTo>
                <a:lnTo>
                  <a:pt x="146761" y="430911"/>
                </a:lnTo>
                <a:lnTo>
                  <a:pt x="146113" y="430657"/>
                </a:lnTo>
                <a:lnTo>
                  <a:pt x="147993" y="427062"/>
                </a:lnTo>
                <a:lnTo>
                  <a:pt x="171284" y="388467"/>
                </a:lnTo>
                <a:lnTo>
                  <a:pt x="196913" y="351320"/>
                </a:lnTo>
                <a:lnTo>
                  <a:pt x="224815" y="315760"/>
                </a:lnTo>
                <a:lnTo>
                  <a:pt x="254927" y="281901"/>
                </a:lnTo>
                <a:lnTo>
                  <a:pt x="287172" y="249859"/>
                </a:lnTo>
                <a:lnTo>
                  <a:pt x="321513" y="219760"/>
                </a:lnTo>
                <a:lnTo>
                  <a:pt x="357873" y="191719"/>
                </a:lnTo>
                <a:lnTo>
                  <a:pt x="396176" y="165874"/>
                </a:lnTo>
                <a:lnTo>
                  <a:pt x="436372" y="142341"/>
                </a:lnTo>
                <a:lnTo>
                  <a:pt x="478396" y="121234"/>
                </a:lnTo>
                <a:lnTo>
                  <a:pt x="504952" y="109982"/>
                </a:lnTo>
                <a:lnTo>
                  <a:pt x="658431" y="186702"/>
                </a:lnTo>
                <a:lnTo>
                  <a:pt x="662495" y="187642"/>
                </a:lnTo>
                <a:lnTo>
                  <a:pt x="671741" y="187642"/>
                </a:lnTo>
                <a:lnTo>
                  <a:pt x="676884" y="186118"/>
                </a:lnTo>
                <a:lnTo>
                  <a:pt x="757440" y="132435"/>
                </a:lnTo>
                <a:lnTo>
                  <a:pt x="859586" y="106895"/>
                </a:lnTo>
                <a:lnTo>
                  <a:pt x="867740" y="103327"/>
                </a:lnTo>
                <a:lnTo>
                  <a:pt x="874128" y="97447"/>
                </a:lnTo>
                <a:lnTo>
                  <a:pt x="878293" y="89827"/>
                </a:lnTo>
                <a:lnTo>
                  <a:pt x="879779" y="81051"/>
                </a:lnTo>
                <a:lnTo>
                  <a:pt x="879779" y="59270"/>
                </a:lnTo>
                <a:lnTo>
                  <a:pt x="899388" y="61671"/>
                </a:lnTo>
                <a:lnTo>
                  <a:pt x="946162" y="70573"/>
                </a:lnTo>
                <a:lnTo>
                  <a:pt x="992403" y="82550"/>
                </a:lnTo>
                <a:lnTo>
                  <a:pt x="1037983" y="97612"/>
                </a:lnTo>
                <a:lnTo>
                  <a:pt x="1082776" y="115722"/>
                </a:lnTo>
                <a:lnTo>
                  <a:pt x="1126655" y="136906"/>
                </a:lnTo>
                <a:lnTo>
                  <a:pt x="1169085" y="160883"/>
                </a:lnTo>
                <a:lnTo>
                  <a:pt x="1209522" y="187363"/>
                </a:lnTo>
                <a:lnTo>
                  <a:pt x="1247889" y="216242"/>
                </a:lnTo>
                <a:lnTo>
                  <a:pt x="1284109" y="247408"/>
                </a:lnTo>
                <a:lnTo>
                  <a:pt x="1318082" y="280771"/>
                </a:lnTo>
                <a:lnTo>
                  <a:pt x="1330083" y="294220"/>
                </a:lnTo>
                <a:lnTo>
                  <a:pt x="1245717" y="294220"/>
                </a:lnTo>
                <a:lnTo>
                  <a:pt x="1238973" y="297027"/>
                </a:lnTo>
                <a:lnTo>
                  <a:pt x="1135189" y="400812"/>
                </a:lnTo>
                <a:lnTo>
                  <a:pt x="986345" y="400812"/>
                </a:lnTo>
                <a:lnTo>
                  <a:pt x="975956" y="402907"/>
                </a:lnTo>
                <a:lnTo>
                  <a:pt x="967486" y="408622"/>
                </a:lnTo>
                <a:lnTo>
                  <a:pt x="961783" y="417093"/>
                </a:lnTo>
                <a:lnTo>
                  <a:pt x="959688" y="427456"/>
                </a:lnTo>
                <a:lnTo>
                  <a:pt x="959688" y="613981"/>
                </a:lnTo>
                <a:lnTo>
                  <a:pt x="961783" y="624357"/>
                </a:lnTo>
                <a:lnTo>
                  <a:pt x="967486" y="632828"/>
                </a:lnTo>
                <a:lnTo>
                  <a:pt x="975956" y="638543"/>
                </a:lnTo>
                <a:lnTo>
                  <a:pt x="986345" y="640638"/>
                </a:lnTo>
                <a:lnTo>
                  <a:pt x="1101826" y="640638"/>
                </a:lnTo>
                <a:lnTo>
                  <a:pt x="1110145" y="636181"/>
                </a:lnTo>
                <a:lnTo>
                  <a:pt x="1160475" y="560692"/>
                </a:lnTo>
                <a:lnTo>
                  <a:pt x="1290650" y="560692"/>
                </a:lnTo>
                <a:lnTo>
                  <a:pt x="1389557" y="733780"/>
                </a:lnTo>
                <a:lnTo>
                  <a:pt x="1412684" y="747217"/>
                </a:lnTo>
                <a:lnTo>
                  <a:pt x="1518983" y="747217"/>
                </a:lnTo>
                <a:lnTo>
                  <a:pt x="1519732" y="757059"/>
                </a:lnTo>
                <a:lnTo>
                  <a:pt x="1520177" y="804672"/>
                </a:lnTo>
                <a:lnTo>
                  <a:pt x="1517484" y="852131"/>
                </a:lnTo>
                <a:lnTo>
                  <a:pt x="1511693" y="899312"/>
                </a:lnTo>
                <a:lnTo>
                  <a:pt x="1502803" y="946099"/>
                </a:lnTo>
                <a:lnTo>
                  <a:pt x="1490814" y="992339"/>
                </a:lnTo>
                <a:lnTo>
                  <a:pt x="1475765" y="1037932"/>
                </a:lnTo>
                <a:lnTo>
                  <a:pt x="1457629" y="1082725"/>
                </a:lnTo>
                <a:lnTo>
                  <a:pt x="1436458" y="1126617"/>
                </a:lnTo>
                <a:lnTo>
                  <a:pt x="1412481" y="1169047"/>
                </a:lnTo>
                <a:lnTo>
                  <a:pt x="1386014" y="1209484"/>
                </a:lnTo>
                <a:lnTo>
                  <a:pt x="1357147" y="1247851"/>
                </a:lnTo>
                <a:lnTo>
                  <a:pt x="1325981" y="1284058"/>
                </a:lnTo>
                <a:lnTo>
                  <a:pt x="1292631" y="1318044"/>
                </a:lnTo>
                <a:lnTo>
                  <a:pt x="1257173" y="1349705"/>
                </a:lnTo>
                <a:lnTo>
                  <a:pt x="1219708" y="1378978"/>
                </a:lnTo>
                <a:lnTo>
                  <a:pt x="1180338" y="1405763"/>
                </a:lnTo>
                <a:lnTo>
                  <a:pt x="1139164" y="1429994"/>
                </a:lnTo>
                <a:lnTo>
                  <a:pt x="1096276" y="1451584"/>
                </a:lnTo>
                <a:lnTo>
                  <a:pt x="1051775" y="1470444"/>
                </a:lnTo>
                <a:lnTo>
                  <a:pt x="1005763" y="1486509"/>
                </a:lnTo>
                <a:lnTo>
                  <a:pt x="958621" y="1499539"/>
                </a:lnTo>
                <a:lnTo>
                  <a:pt x="911186" y="1509306"/>
                </a:lnTo>
                <a:lnTo>
                  <a:pt x="863587" y="1515846"/>
                </a:lnTo>
                <a:lnTo>
                  <a:pt x="815962" y="1519237"/>
                </a:lnTo>
                <a:lnTo>
                  <a:pt x="768477" y="1519504"/>
                </a:lnTo>
                <a:lnTo>
                  <a:pt x="721283" y="1516710"/>
                </a:lnTo>
                <a:lnTo>
                  <a:pt x="674497" y="1510906"/>
                </a:lnTo>
                <a:lnTo>
                  <a:pt x="628294" y="1502143"/>
                </a:lnTo>
                <a:lnTo>
                  <a:pt x="582803" y="1490484"/>
                </a:lnTo>
                <a:lnTo>
                  <a:pt x="538175" y="1475981"/>
                </a:lnTo>
                <a:lnTo>
                  <a:pt x="494550" y="1458671"/>
                </a:lnTo>
                <a:lnTo>
                  <a:pt x="452081" y="1438617"/>
                </a:lnTo>
                <a:lnTo>
                  <a:pt x="410921" y="1415872"/>
                </a:lnTo>
                <a:lnTo>
                  <a:pt x="371208" y="1390497"/>
                </a:lnTo>
                <a:lnTo>
                  <a:pt x="333082" y="1362519"/>
                </a:lnTo>
                <a:lnTo>
                  <a:pt x="296697" y="1332014"/>
                </a:lnTo>
                <a:lnTo>
                  <a:pt x="262191" y="1299032"/>
                </a:lnTo>
                <a:lnTo>
                  <a:pt x="229717" y="1263624"/>
                </a:lnTo>
                <a:lnTo>
                  <a:pt x="199428" y="1225829"/>
                </a:lnTo>
                <a:lnTo>
                  <a:pt x="171450" y="1185722"/>
                </a:lnTo>
                <a:lnTo>
                  <a:pt x="126733" y="1214716"/>
                </a:lnTo>
                <a:lnTo>
                  <a:pt x="155587" y="1256207"/>
                </a:lnTo>
                <a:lnTo>
                  <a:pt x="186766" y="1295400"/>
                </a:lnTo>
                <a:lnTo>
                  <a:pt x="220116" y="1332230"/>
                </a:lnTo>
                <a:lnTo>
                  <a:pt x="255511" y="1366634"/>
                </a:lnTo>
                <a:lnTo>
                  <a:pt x="292811" y="1398587"/>
                </a:lnTo>
                <a:lnTo>
                  <a:pt x="331863" y="1428026"/>
                </a:lnTo>
                <a:lnTo>
                  <a:pt x="372529" y="1454899"/>
                </a:lnTo>
                <a:lnTo>
                  <a:pt x="414667" y="1479156"/>
                </a:lnTo>
                <a:lnTo>
                  <a:pt x="447662" y="1495552"/>
                </a:lnTo>
                <a:lnTo>
                  <a:pt x="445858" y="1496339"/>
                </a:lnTo>
                <a:lnTo>
                  <a:pt x="387502" y="1517586"/>
                </a:lnTo>
                <a:lnTo>
                  <a:pt x="332816" y="1532978"/>
                </a:lnTo>
                <a:lnTo>
                  <a:pt x="282105" y="1542503"/>
                </a:lnTo>
                <a:lnTo>
                  <a:pt x="235686" y="1546123"/>
                </a:lnTo>
                <a:lnTo>
                  <a:pt x="193865" y="1543824"/>
                </a:lnTo>
                <a:lnTo>
                  <a:pt x="125298" y="1521358"/>
                </a:lnTo>
                <a:lnTo>
                  <a:pt x="82943" y="1481315"/>
                </a:lnTo>
                <a:lnTo>
                  <a:pt x="61531" y="1432026"/>
                </a:lnTo>
                <a:lnTo>
                  <a:pt x="54444" y="1371053"/>
                </a:lnTo>
                <a:lnTo>
                  <a:pt x="56108" y="1336636"/>
                </a:lnTo>
                <a:lnTo>
                  <a:pt x="69519" y="1260792"/>
                </a:lnTo>
                <a:lnTo>
                  <a:pt x="81127" y="1219733"/>
                </a:lnTo>
                <a:lnTo>
                  <a:pt x="95923" y="1176820"/>
                </a:lnTo>
                <a:lnTo>
                  <a:pt x="113830" y="1132230"/>
                </a:lnTo>
                <a:lnTo>
                  <a:pt x="134797" y="1086142"/>
                </a:lnTo>
                <a:lnTo>
                  <a:pt x="158750" y="1038720"/>
                </a:lnTo>
                <a:lnTo>
                  <a:pt x="185610" y="990155"/>
                </a:lnTo>
                <a:lnTo>
                  <a:pt x="215328" y="940612"/>
                </a:lnTo>
                <a:lnTo>
                  <a:pt x="247827" y="890282"/>
                </a:lnTo>
                <a:lnTo>
                  <a:pt x="283057" y="839343"/>
                </a:lnTo>
                <a:lnTo>
                  <a:pt x="320929" y="787958"/>
                </a:lnTo>
                <a:lnTo>
                  <a:pt x="361391" y="736320"/>
                </a:lnTo>
                <a:lnTo>
                  <a:pt x="404368" y="684606"/>
                </a:lnTo>
                <a:lnTo>
                  <a:pt x="363867" y="649960"/>
                </a:lnTo>
                <a:lnTo>
                  <a:pt x="319036" y="703859"/>
                </a:lnTo>
                <a:lnTo>
                  <a:pt x="276961" y="757466"/>
                </a:lnTo>
                <a:lnTo>
                  <a:pt x="237680" y="810615"/>
                </a:lnTo>
                <a:lnTo>
                  <a:pt x="201256" y="863193"/>
                </a:lnTo>
                <a:lnTo>
                  <a:pt x="167716" y="915073"/>
                </a:lnTo>
                <a:lnTo>
                  <a:pt x="137109" y="966101"/>
                </a:lnTo>
                <a:lnTo>
                  <a:pt x="109474" y="1016152"/>
                </a:lnTo>
                <a:lnTo>
                  <a:pt x="84886" y="1065085"/>
                </a:lnTo>
                <a:lnTo>
                  <a:pt x="63360" y="1112774"/>
                </a:lnTo>
                <a:lnTo>
                  <a:pt x="44958" y="1159090"/>
                </a:lnTo>
                <a:lnTo>
                  <a:pt x="29718" y="1203883"/>
                </a:lnTo>
                <a:lnTo>
                  <a:pt x="17691" y="1247025"/>
                </a:lnTo>
                <a:lnTo>
                  <a:pt x="8915" y="1288376"/>
                </a:lnTo>
                <a:lnTo>
                  <a:pt x="3441" y="1327810"/>
                </a:lnTo>
                <a:lnTo>
                  <a:pt x="1320" y="1365199"/>
                </a:lnTo>
                <a:lnTo>
                  <a:pt x="2603" y="1400390"/>
                </a:lnTo>
                <a:lnTo>
                  <a:pt x="15506" y="1463675"/>
                </a:lnTo>
                <a:lnTo>
                  <a:pt x="42545" y="1516583"/>
                </a:lnTo>
                <a:lnTo>
                  <a:pt x="95008" y="1565427"/>
                </a:lnTo>
                <a:lnTo>
                  <a:pt x="134531" y="1584413"/>
                </a:lnTo>
                <a:lnTo>
                  <a:pt x="179781" y="1595805"/>
                </a:lnTo>
                <a:lnTo>
                  <a:pt x="230466" y="1599603"/>
                </a:lnTo>
                <a:lnTo>
                  <a:pt x="273443" y="1597317"/>
                </a:lnTo>
                <a:lnTo>
                  <a:pt x="319405" y="1590446"/>
                </a:lnTo>
                <a:lnTo>
                  <a:pt x="368211" y="1579029"/>
                </a:lnTo>
                <a:lnTo>
                  <a:pt x="419722" y="1563039"/>
                </a:lnTo>
                <a:lnTo>
                  <a:pt x="473811" y="1542503"/>
                </a:lnTo>
                <a:lnTo>
                  <a:pt x="515378" y="1524050"/>
                </a:lnTo>
                <a:lnTo>
                  <a:pt x="548576" y="1535734"/>
                </a:lnTo>
                <a:lnTo>
                  <a:pt x="595236" y="1549031"/>
                </a:lnTo>
                <a:lnTo>
                  <a:pt x="642670" y="1559458"/>
                </a:lnTo>
                <a:lnTo>
                  <a:pt x="690753" y="1566976"/>
                </a:lnTo>
                <a:lnTo>
                  <a:pt x="739317" y="1571510"/>
                </a:lnTo>
                <a:lnTo>
                  <a:pt x="788238" y="1573034"/>
                </a:lnTo>
                <a:lnTo>
                  <a:pt x="835012" y="1571637"/>
                </a:lnTo>
                <a:lnTo>
                  <a:pt x="881862" y="1567421"/>
                </a:lnTo>
                <a:lnTo>
                  <a:pt x="928674" y="1560322"/>
                </a:lnTo>
                <a:lnTo>
                  <a:pt x="975321" y="1550301"/>
                </a:lnTo>
                <a:lnTo>
                  <a:pt x="1021676" y="1537322"/>
                </a:lnTo>
                <a:lnTo>
                  <a:pt x="1071029" y="1520101"/>
                </a:lnTo>
                <a:lnTo>
                  <a:pt x="1118755" y="1499870"/>
                </a:lnTo>
                <a:lnTo>
                  <a:pt x="1164755" y="1476705"/>
                </a:lnTo>
                <a:lnTo>
                  <a:pt x="1208925" y="1450721"/>
                </a:lnTo>
                <a:lnTo>
                  <a:pt x="1251153" y="1421993"/>
                </a:lnTo>
                <a:lnTo>
                  <a:pt x="1291336" y="1390599"/>
                </a:lnTo>
                <a:lnTo>
                  <a:pt x="1329372" y="1356626"/>
                </a:lnTo>
                <a:lnTo>
                  <a:pt x="1365161" y="1320177"/>
                </a:lnTo>
                <a:lnTo>
                  <a:pt x="1398587" y="1281341"/>
                </a:lnTo>
                <a:lnTo>
                  <a:pt x="1429550" y="1240193"/>
                </a:lnTo>
                <a:lnTo>
                  <a:pt x="1457947" y="1196822"/>
                </a:lnTo>
                <a:lnTo>
                  <a:pt x="1483664" y="1151318"/>
                </a:lnTo>
                <a:lnTo>
                  <a:pt x="1506385" y="1104239"/>
                </a:lnTo>
                <a:lnTo>
                  <a:pt x="1525828" y="1056182"/>
                </a:lnTo>
                <a:lnTo>
                  <a:pt x="1541983" y="1007287"/>
                </a:lnTo>
                <a:lnTo>
                  <a:pt x="1554835" y="957681"/>
                </a:lnTo>
                <a:lnTo>
                  <a:pt x="1564386" y="907503"/>
                </a:lnTo>
                <a:lnTo>
                  <a:pt x="1570596" y="856881"/>
                </a:lnTo>
                <a:lnTo>
                  <a:pt x="1573479" y="805967"/>
                </a:lnTo>
                <a:close/>
              </a:path>
            </a:pathLst>
          </a:custGeom>
          <a:solidFill>
            <a:srgbClr val="154193"/>
          </a:solidFill>
        </p:spPr>
        <p:txBody>
          <a:bodyPr wrap="square" lIns="0" tIns="0" rIns="0" bIns="0" rtlCol="0"/>
          <a:lstStyle/>
          <a:p>
            <a:endParaRPr sz="1092"/>
          </a:p>
        </p:txBody>
      </p:sp>
      <p:sp>
        <p:nvSpPr>
          <p:cNvPr id="3" name="object 3"/>
          <p:cNvSpPr txBox="1">
            <a:spLocks noGrp="1"/>
          </p:cNvSpPr>
          <p:nvPr>
            <p:ph type="title"/>
          </p:nvPr>
        </p:nvSpPr>
        <p:spPr>
          <a:xfrm>
            <a:off x="2973424" y="909840"/>
            <a:ext cx="6422824" cy="438275"/>
          </a:xfrm>
          <a:prstGeom prst="rect">
            <a:avLst/>
          </a:prstGeom>
        </p:spPr>
        <p:txBody>
          <a:bodyPr vert="horz" wrap="square" lIns="0" tIns="7316" rIns="0" bIns="0" rtlCol="0" anchor="ctr">
            <a:spAutoFit/>
          </a:bodyPr>
          <a:lstStyle/>
          <a:p>
            <a:pPr marL="7701">
              <a:lnSpc>
                <a:spcPct val="100000"/>
              </a:lnSpc>
              <a:spcBef>
                <a:spcPts val="58"/>
              </a:spcBef>
            </a:pPr>
            <a:r>
              <a:rPr sz="2800" b="1" spc="103" dirty="0">
                <a:solidFill>
                  <a:srgbClr val="154390"/>
                </a:solidFill>
                <a:latin typeface="+mn-lt"/>
                <a:ea typeface="+mn-ea"/>
                <a:cs typeface="Arial"/>
              </a:rPr>
              <a:t>ΚΑΝΟΝΕΣ ΧΡΗΜΑΤΟΔΟΤΗΣΗΣ</a:t>
            </a:r>
          </a:p>
        </p:txBody>
      </p:sp>
      <p:sp>
        <p:nvSpPr>
          <p:cNvPr id="4" name="object 4"/>
          <p:cNvSpPr txBox="1"/>
          <p:nvPr/>
        </p:nvSpPr>
        <p:spPr>
          <a:xfrm>
            <a:off x="1351531" y="3313116"/>
            <a:ext cx="1621892" cy="530355"/>
          </a:xfrm>
          <a:prstGeom prst="rect">
            <a:avLst/>
          </a:prstGeom>
        </p:spPr>
        <p:txBody>
          <a:bodyPr vert="horz" wrap="square" lIns="0" tIns="7701" rIns="0" bIns="0" rtlCol="0">
            <a:spAutoFit/>
          </a:bodyPr>
          <a:lstStyle/>
          <a:p>
            <a:pPr algn="ctr">
              <a:spcBef>
                <a:spcPts val="61"/>
              </a:spcBef>
            </a:pPr>
            <a:r>
              <a:rPr sz="1698" spc="79" dirty="0">
                <a:solidFill>
                  <a:srgbClr val="154390"/>
                </a:solidFill>
                <a:latin typeface="Arial"/>
                <a:cs typeface="Arial"/>
              </a:rPr>
              <a:t>Έξοδα</a:t>
            </a:r>
            <a:r>
              <a:rPr sz="1698" spc="-21" dirty="0">
                <a:solidFill>
                  <a:srgbClr val="154390"/>
                </a:solidFill>
                <a:latin typeface="Arial"/>
                <a:cs typeface="Arial"/>
              </a:rPr>
              <a:t> </a:t>
            </a:r>
            <a:r>
              <a:rPr sz="1698" spc="97" dirty="0">
                <a:solidFill>
                  <a:srgbClr val="154390"/>
                </a:solidFill>
                <a:latin typeface="Arial"/>
                <a:cs typeface="Arial"/>
              </a:rPr>
              <a:t>ταξιδιού</a:t>
            </a:r>
            <a:endParaRPr sz="1698">
              <a:latin typeface="Arial"/>
              <a:cs typeface="Arial"/>
            </a:endParaRPr>
          </a:p>
          <a:p>
            <a:pPr algn="ctr">
              <a:spcBef>
                <a:spcPts val="12"/>
              </a:spcBef>
            </a:pPr>
            <a:r>
              <a:rPr sz="1698" dirty="0">
                <a:solidFill>
                  <a:srgbClr val="154390"/>
                </a:solidFill>
                <a:latin typeface="Arial"/>
                <a:cs typeface="Arial"/>
              </a:rPr>
              <a:t>Green</a:t>
            </a:r>
            <a:r>
              <a:rPr sz="1698" spc="-52" dirty="0">
                <a:solidFill>
                  <a:srgbClr val="154390"/>
                </a:solidFill>
                <a:latin typeface="Arial"/>
                <a:cs typeface="Arial"/>
              </a:rPr>
              <a:t> </a:t>
            </a:r>
            <a:r>
              <a:rPr sz="1698" spc="-12" dirty="0">
                <a:solidFill>
                  <a:srgbClr val="154390"/>
                </a:solidFill>
                <a:latin typeface="Arial"/>
                <a:cs typeface="Arial"/>
              </a:rPr>
              <a:t>Travel</a:t>
            </a:r>
            <a:endParaRPr sz="1698">
              <a:latin typeface="Arial"/>
              <a:cs typeface="Arial"/>
            </a:endParaRPr>
          </a:p>
        </p:txBody>
      </p:sp>
      <p:sp>
        <p:nvSpPr>
          <p:cNvPr id="5" name="object 5"/>
          <p:cNvSpPr/>
          <p:nvPr/>
        </p:nvSpPr>
        <p:spPr>
          <a:xfrm>
            <a:off x="4163553" y="2148486"/>
            <a:ext cx="972673" cy="970363"/>
          </a:xfrm>
          <a:custGeom>
            <a:avLst/>
            <a:gdLst/>
            <a:ahLst/>
            <a:cxnLst/>
            <a:rect l="l" t="t" r="r" b="b"/>
            <a:pathLst>
              <a:path w="1604009" h="1600200">
                <a:moveTo>
                  <a:pt x="361200" y="1260424"/>
                </a:moveTo>
                <a:lnTo>
                  <a:pt x="357327" y="1236967"/>
                </a:lnTo>
                <a:lnTo>
                  <a:pt x="346583" y="1216698"/>
                </a:lnTo>
                <a:lnTo>
                  <a:pt x="330238" y="1200823"/>
                </a:lnTo>
                <a:lnTo>
                  <a:pt x="309600" y="1190536"/>
                </a:lnTo>
                <a:lnTo>
                  <a:pt x="309600" y="1135189"/>
                </a:lnTo>
                <a:lnTo>
                  <a:pt x="258000" y="1135189"/>
                </a:lnTo>
                <a:lnTo>
                  <a:pt x="258000" y="1190536"/>
                </a:lnTo>
                <a:lnTo>
                  <a:pt x="237363" y="1200823"/>
                </a:lnTo>
                <a:lnTo>
                  <a:pt x="221030" y="1216698"/>
                </a:lnTo>
                <a:lnTo>
                  <a:pt x="210273" y="1236967"/>
                </a:lnTo>
                <a:lnTo>
                  <a:pt x="206400" y="1260424"/>
                </a:lnTo>
                <a:lnTo>
                  <a:pt x="209232" y="1280795"/>
                </a:lnTo>
                <a:lnTo>
                  <a:pt x="217335" y="1299171"/>
                </a:lnTo>
                <a:lnTo>
                  <a:pt x="230149" y="1314640"/>
                </a:lnTo>
                <a:lnTo>
                  <a:pt x="247116" y="1326299"/>
                </a:lnTo>
                <a:lnTo>
                  <a:pt x="304939" y="1355191"/>
                </a:lnTo>
                <a:lnTo>
                  <a:pt x="309600" y="1362748"/>
                </a:lnTo>
                <a:lnTo>
                  <a:pt x="309600" y="1371168"/>
                </a:lnTo>
                <a:lnTo>
                  <a:pt x="307860" y="1379728"/>
                </a:lnTo>
                <a:lnTo>
                  <a:pt x="303136" y="1386725"/>
                </a:lnTo>
                <a:lnTo>
                  <a:pt x="296125" y="1391462"/>
                </a:lnTo>
                <a:lnTo>
                  <a:pt x="287566" y="1393202"/>
                </a:lnTo>
                <a:lnTo>
                  <a:pt x="280060" y="1393202"/>
                </a:lnTo>
                <a:lnTo>
                  <a:pt x="271487" y="1391462"/>
                </a:lnTo>
                <a:lnTo>
                  <a:pt x="264477" y="1386725"/>
                </a:lnTo>
                <a:lnTo>
                  <a:pt x="259740" y="1379728"/>
                </a:lnTo>
                <a:lnTo>
                  <a:pt x="258000" y="1371168"/>
                </a:lnTo>
                <a:lnTo>
                  <a:pt x="258000" y="1341602"/>
                </a:lnTo>
                <a:lnTo>
                  <a:pt x="206400" y="1341602"/>
                </a:lnTo>
                <a:lnTo>
                  <a:pt x="206400" y="1371168"/>
                </a:lnTo>
                <a:lnTo>
                  <a:pt x="210273" y="1394637"/>
                </a:lnTo>
                <a:lnTo>
                  <a:pt x="221030" y="1414907"/>
                </a:lnTo>
                <a:lnTo>
                  <a:pt x="237363" y="1430782"/>
                </a:lnTo>
                <a:lnTo>
                  <a:pt x="258000" y="1441043"/>
                </a:lnTo>
                <a:lnTo>
                  <a:pt x="258000" y="1496402"/>
                </a:lnTo>
                <a:lnTo>
                  <a:pt x="309600" y="1496402"/>
                </a:lnTo>
                <a:lnTo>
                  <a:pt x="309600" y="1441043"/>
                </a:lnTo>
                <a:lnTo>
                  <a:pt x="330238" y="1430769"/>
                </a:lnTo>
                <a:lnTo>
                  <a:pt x="346583" y="1414894"/>
                </a:lnTo>
                <a:lnTo>
                  <a:pt x="357327" y="1394625"/>
                </a:lnTo>
                <a:lnTo>
                  <a:pt x="361200" y="1371168"/>
                </a:lnTo>
                <a:lnTo>
                  <a:pt x="358381" y="1350797"/>
                </a:lnTo>
                <a:lnTo>
                  <a:pt x="350266" y="1332420"/>
                </a:lnTo>
                <a:lnTo>
                  <a:pt x="337451" y="1316951"/>
                </a:lnTo>
                <a:lnTo>
                  <a:pt x="320484" y="1305293"/>
                </a:lnTo>
                <a:lnTo>
                  <a:pt x="262674" y="1276400"/>
                </a:lnTo>
                <a:lnTo>
                  <a:pt x="258000" y="1268831"/>
                </a:lnTo>
                <a:lnTo>
                  <a:pt x="258000" y="1260424"/>
                </a:lnTo>
                <a:lnTo>
                  <a:pt x="259740" y="1251864"/>
                </a:lnTo>
                <a:lnTo>
                  <a:pt x="264477" y="1244866"/>
                </a:lnTo>
                <a:lnTo>
                  <a:pt x="271475" y="1240129"/>
                </a:lnTo>
                <a:lnTo>
                  <a:pt x="280035" y="1238402"/>
                </a:lnTo>
                <a:lnTo>
                  <a:pt x="287540" y="1238402"/>
                </a:lnTo>
                <a:lnTo>
                  <a:pt x="296113" y="1240129"/>
                </a:lnTo>
                <a:lnTo>
                  <a:pt x="303136" y="1244866"/>
                </a:lnTo>
                <a:lnTo>
                  <a:pt x="307860" y="1251864"/>
                </a:lnTo>
                <a:lnTo>
                  <a:pt x="309600" y="1260424"/>
                </a:lnTo>
                <a:lnTo>
                  <a:pt x="309600" y="1264196"/>
                </a:lnTo>
                <a:lnTo>
                  <a:pt x="361200" y="1264196"/>
                </a:lnTo>
                <a:lnTo>
                  <a:pt x="361200" y="1260424"/>
                </a:lnTo>
                <a:close/>
              </a:path>
              <a:path w="1604009" h="1600200">
                <a:moveTo>
                  <a:pt x="361200" y="228422"/>
                </a:moveTo>
                <a:lnTo>
                  <a:pt x="357327" y="204965"/>
                </a:lnTo>
                <a:lnTo>
                  <a:pt x="346583" y="184683"/>
                </a:lnTo>
                <a:lnTo>
                  <a:pt x="330238" y="168808"/>
                </a:lnTo>
                <a:lnTo>
                  <a:pt x="309600" y="158534"/>
                </a:lnTo>
                <a:lnTo>
                  <a:pt x="309600" y="103187"/>
                </a:lnTo>
                <a:lnTo>
                  <a:pt x="258000" y="103187"/>
                </a:lnTo>
                <a:lnTo>
                  <a:pt x="258000" y="158534"/>
                </a:lnTo>
                <a:lnTo>
                  <a:pt x="237363" y="168808"/>
                </a:lnTo>
                <a:lnTo>
                  <a:pt x="221030" y="184683"/>
                </a:lnTo>
                <a:lnTo>
                  <a:pt x="210273" y="204965"/>
                </a:lnTo>
                <a:lnTo>
                  <a:pt x="206400" y="228422"/>
                </a:lnTo>
                <a:lnTo>
                  <a:pt x="209232" y="248793"/>
                </a:lnTo>
                <a:lnTo>
                  <a:pt x="217335" y="267169"/>
                </a:lnTo>
                <a:lnTo>
                  <a:pt x="230149" y="282638"/>
                </a:lnTo>
                <a:lnTo>
                  <a:pt x="247116" y="294284"/>
                </a:lnTo>
                <a:lnTo>
                  <a:pt x="304939" y="323189"/>
                </a:lnTo>
                <a:lnTo>
                  <a:pt x="309600" y="330746"/>
                </a:lnTo>
                <a:lnTo>
                  <a:pt x="309600" y="339153"/>
                </a:lnTo>
                <a:lnTo>
                  <a:pt x="307860" y="347726"/>
                </a:lnTo>
                <a:lnTo>
                  <a:pt x="303136" y="354723"/>
                </a:lnTo>
                <a:lnTo>
                  <a:pt x="296125" y="359448"/>
                </a:lnTo>
                <a:lnTo>
                  <a:pt x="287566" y="361188"/>
                </a:lnTo>
                <a:lnTo>
                  <a:pt x="280060" y="361188"/>
                </a:lnTo>
                <a:lnTo>
                  <a:pt x="271487" y="359448"/>
                </a:lnTo>
                <a:lnTo>
                  <a:pt x="264477" y="354723"/>
                </a:lnTo>
                <a:lnTo>
                  <a:pt x="259740" y="347726"/>
                </a:lnTo>
                <a:lnTo>
                  <a:pt x="258000" y="339153"/>
                </a:lnTo>
                <a:lnTo>
                  <a:pt x="258000" y="309587"/>
                </a:lnTo>
                <a:lnTo>
                  <a:pt x="206400" y="309587"/>
                </a:lnTo>
                <a:lnTo>
                  <a:pt x="206400" y="339153"/>
                </a:lnTo>
                <a:lnTo>
                  <a:pt x="210273" y="362610"/>
                </a:lnTo>
                <a:lnTo>
                  <a:pt x="221030" y="382892"/>
                </a:lnTo>
                <a:lnTo>
                  <a:pt x="237363" y="398767"/>
                </a:lnTo>
                <a:lnTo>
                  <a:pt x="258000" y="409054"/>
                </a:lnTo>
                <a:lnTo>
                  <a:pt x="258000" y="464388"/>
                </a:lnTo>
                <a:lnTo>
                  <a:pt x="309600" y="464388"/>
                </a:lnTo>
                <a:lnTo>
                  <a:pt x="309600" y="409054"/>
                </a:lnTo>
                <a:lnTo>
                  <a:pt x="330238" y="398767"/>
                </a:lnTo>
                <a:lnTo>
                  <a:pt x="346583" y="382892"/>
                </a:lnTo>
                <a:lnTo>
                  <a:pt x="357327" y="362610"/>
                </a:lnTo>
                <a:lnTo>
                  <a:pt x="361200" y="339153"/>
                </a:lnTo>
                <a:lnTo>
                  <a:pt x="358381" y="318782"/>
                </a:lnTo>
                <a:lnTo>
                  <a:pt x="350266" y="300405"/>
                </a:lnTo>
                <a:lnTo>
                  <a:pt x="337451" y="284924"/>
                </a:lnTo>
                <a:lnTo>
                  <a:pt x="320484" y="273278"/>
                </a:lnTo>
                <a:lnTo>
                  <a:pt x="262674" y="244398"/>
                </a:lnTo>
                <a:lnTo>
                  <a:pt x="258000" y="236829"/>
                </a:lnTo>
                <a:lnTo>
                  <a:pt x="258000" y="228422"/>
                </a:lnTo>
                <a:lnTo>
                  <a:pt x="259740" y="219849"/>
                </a:lnTo>
                <a:lnTo>
                  <a:pt x="264477" y="212852"/>
                </a:lnTo>
                <a:lnTo>
                  <a:pt x="271475" y="208114"/>
                </a:lnTo>
                <a:lnTo>
                  <a:pt x="280035" y="206387"/>
                </a:lnTo>
                <a:lnTo>
                  <a:pt x="287540" y="206387"/>
                </a:lnTo>
                <a:lnTo>
                  <a:pt x="296113" y="208114"/>
                </a:lnTo>
                <a:lnTo>
                  <a:pt x="303136" y="212852"/>
                </a:lnTo>
                <a:lnTo>
                  <a:pt x="307860" y="219849"/>
                </a:lnTo>
                <a:lnTo>
                  <a:pt x="309600" y="228422"/>
                </a:lnTo>
                <a:lnTo>
                  <a:pt x="309600" y="232181"/>
                </a:lnTo>
                <a:lnTo>
                  <a:pt x="361200" y="232181"/>
                </a:lnTo>
                <a:lnTo>
                  <a:pt x="361200" y="228422"/>
                </a:lnTo>
                <a:close/>
              </a:path>
              <a:path w="1604009" h="1600200">
                <a:moveTo>
                  <a:pt x="670801" y="619188"/>
                </a:moveTo>
                <a:lnTo>
                  <a:pt x="619201" y="619188"/>
                </a:lnTo>
                <a:lnTo>
                  <a:pt x="619201" y="670788"/>
                </a:lnTo>
                <a:lnTo>
                  <a:pt x="619201" y="1548003"/>
                </a:lnTo>
                <a:lnTo>
                  <a:pt x="464400" y="1548003"/>
                </a:lnTo>
                <a:lnTo>
                  <a:pt x="464400" y="1547507"/>
                </a:lnTo>
                <a:lnTo>
                  <a:pt x="499135" y="1516075"/>
                </a:lnTo>
                <a:lnTo>
                  <a:pt x="527735" y="1478902"/>
                </a:lnTo>
                <a:lnTo>
                  <a:pt x="549275" y="1436852"/>
                </a:lnTo>
                <a:lnTo>
                  <a:pt x="562864" y="1390802"/>
                </a:lnTo>
                <a:lnTo>
                  <a:pt x="567601" y="1341602"/>
                </a:lnTo>
                <a:lnTo>
                  <a:pt x="564210" y="1300276"/>
                </a:lnTo>
                <a:lnTo>
                  <a:pt x="554278" y="1260055"/>
                </a:lnTo>
                <a:lnTo>
                  <a:pt x="538099" y="1221917"/>
                </a:lnTo>
                <a:lnTo>
                  <a:pt x="516001" y="1186789"/>
                </a:lnTo>
                <a:lnTo>
                  <a:pt x="516001" y="1341602"/>
                </a:lnTo>
                <a:lnTo>
                  <a:pt x="510540" y="1388859"/>
                </a:lnTo>
                <a:lnTo>
                  <a:pt x="494982" y="1432280"/>
                </a:lnTo>
                <a:lnTo>
                  <a:pt x="470598" y="1470609"/>
                </a:lnTo>
                <a:lnTo>
                  <a:pt x="438607" y="1502587"/>
                </a:lnTo>
                <a:lnTo>
                  <a:pt x="400291" y="1526984"/>
                </a:lnTo>
                <a:lnTo>
                  <a:pt x="356870" y="1542542"/>
                </a:lnTo>
                <a:lnTo>
                  <a:pt x="309600" y="1548003"/>
                </a:lnTo>
                <a:lnTo>
                  <a:pt x="258000" y="1548003"/>
                </a:lnTo>
                <a:lnTo>
                  <a:pt x="210731" y="1542542"/>
                </a:lnTo>
                <a:lnTo>
                  <a:pt x="167309" y="1526984"/>
                </a:lnTo>
                <a:lnTo>
                  <a:pt x="128981" y="1502587"/>
                </a:lnTo>
                <a:lnTo>
                  <a:pt x="97002" y="1470609"/>
                </a:lnTo>
                <a:lnTo>
                  <a:pt x="72618" y="1432280"/>
                </a:lnTo>
                <a:lnTo>
                  <a:pt x="57061" y="1388859"/>
                </a:lnTo>
                <a:lnTo>
                  <a:pt x="51600" y="1341602"/>
                </a:lnTo>
                <a:lnTo>
                  <a:pt x="54305" y="1308531"/>
                </a:lnTo>
                <a:lnTo>
                  <a:pt x="62255" y="1276350"/>
                </a:lnTo>
                <a:lnTo>
                  <a:pt x="75196" y="1245831"/>
                </a:lnTo>
                <a:lnTo>
                  <a:pt x="92875" y="1217726"/>
                </a:lnTo>
                <a:lnTo>
                  <a:pt x="193497" y="1083589"/>
                </a:lnTo>
                <a:lnTo>
                  <a:pt x="374103" y="1083589"/>
                </a:lnTo>
                <a:lnTo>
                  <a:pt x="474713" y="1217726"/>
                </a:lnTo>
                <a:lnTo>
                  <a:pt x="505345" y="1276350"/>
                </a:lnTo>
                <a:lnTo>
                  <a:pt x="516001" y="1341602"/>
                </a:lnTo>
                <a:lnTo>
                  <a:pt x="516001" y="1186789"/>
                </a:lnTo>
                <a:lnTo>
                  <a:pt x="438581" y="1083589"/>
                </a:lnTo>
                <a:lnTo>
                  <a:pt x="421055" y="1060221"/>
                </a:lnTo>
                <a:lnTo>
                  <a:pt x="449275" y="1031989"/>
                </a:lnTo>
                <a:lnTo>
                  <a:pt x="487070" y="994194"/>
                </a:lnTo>
                <a:lnTo>
                  <a:pt x="499465" y="979131"/>
                </a:lnTo>
                <a:lnTo>
                  <a:pt x="508533" y="962190"/>
                </a:lnTo>
                <a:lnTo>
                  <a:pt x="514096" y="943787"/>
                </a:lnTo>
                <a:lnTo>
                  <a:pt x="516001" y="924356"/>
                </a:lnTo>
                <a:lnTo>
                  <a:pt x="512229" y="897521"/>
                </a:lnTo>
                <a:lnTo>
                  <a:pt x="503262" y="877189"/>
                </a:lnTo>
                <a:lnTo>
                  <a:pt x="501662" y="873556"/>
                </a:lnTo>
                <a:lnTo>
                  <a:pt x="485355" y="853452"/>
                </a:lnTo>
                <a:lnTo>
                  <a:pt x="464400" y="838123"/>
                </a:lnTo>
                <a:lnTo>
                  <a:pt x="464400" y="924356"/>
                </a:lnTo>
                <a:lnTo>
                  <a:pt x="463486" y="933564"/>
                </a:lnTo>
                <a:lnTo>
                  <a:pt x="460794" y="942390"/>
                </a:lnTo>
                <a:lnTo>
                  <a:pt x="456450" y="950544"/>
                </a:lnTo>
                <a:lnTo>
                  <a:pt x="450596" y="957719"/>
                </a:lnTo>
                <a:lnTo>
                  <a:pt x="376313" y="1031989"/>
                </a:lnTo>
                <a:lnTo>
                  <a:pt x="200075" y="1031989"/>
                </a:lnTo>
                <a:lnTo>
                  <a:pt x="156425" y="879233"/>
                </a:lnTo>
                <a:lnTo>
                  <a:pt x="155333" y="875487"/>
                </a:lnTo>
                <a:lnTo>
                  <a:pt x="154800" y="871588"/>
                </a:lnTo>
                <a:lnTo>
                  <a:pt x="154800" y="867689"/>
                </a:lnTo>
                <a:lnTo>
                  <a:pt x="158115" y="851319"/>
                </a:lnTo>
                <a:lnTo>
                  <a:pt x="167144" y="837933"/>
                </a:lnTo>
                <a:lnTo>
                  <a:pt x="180530" y="828903"/>
                </a:lnTo>
                <a:lnTo>
                  <a:pt x="196900" y="825588"/>
                </a:lnTo>
                <a:lnTo>
                  <a:pt x="267487" y="825588"/>
                </a:lnTo>
                <a:lnTo>
                  <a:pt x="283870" y="828903"/>
                </a:lnTo>
                <a:lnTo>
                  <a:pt x="297256" y="837933"/>
                </a:lnTo>
                <a:lnTo>
                  <a:pt x="306285" y="851319"/>
                </a:lnTo>
                <a:lnTo>
                  <a:pt x="309600" y="867689"/>
                </a:lnTo>
                <a:lnTo>
                  <a:pt x="309600" y="928789"/>
                </a:lnTo>
                <a:lnTo>
                  <a:pt x="361200" y="928789"/>
                </a:lnTo>
                <a:lnTo>
                  <a:pt x="361200" y="877189"/>
                </a:lnTo>
                <a:lnTo>
                  <a:pt x="417233" y="877189"/>
                </a:lnTo>
                <a:lnTo>
                  <a:pt x="435571" y="880897"/>
                </a:lnTo>
                <a:lnTo>
                  <a:pt x="450570" y="891019"/>
                </a:lnTo>
                <a:lnTo>
                  <a:pt x="460692" y="906005"/>
                </a:lnTo>
                <a:lnTo>
                  <a:pt x="464400" y="924356"/>
                </a:lnTo>
                <a:lnTo>
                  <a:pt x="464400" y="838123"/>
                </a:lnTo>
                <a:lnTo>
                  <a:pt x="464400" y="670788"/>
                </a:lnTo>
                <a:lnTo>
                  <a:pt x="619201" y="670788"/>
                </a:lnTo>
                <a:lnTo>
                  <a:pt x="619201" y="619188"/>
                </a:lnTo>
                <a:lnTo>
                  <a:pt x="412800" y="619188"/>
                </a:lnTo>
                <a:lnTo>
                  <a:pt x="412800" y="825588"/>
                </a:lnTo>
                <a:lnTo>
                  <a:pt x="350748" y="825588"/>
                </a:lnTo>
                <a:lnTo>
                  <a:pt x="336334" y="804672"/>
                </a:lnTo>
                <a:lnTo>
                  <a:pt x="316992" y="788365"/>
                </a:lnTo>
                <a:lnTo>
                  <a:pt x="293700" y="777773"/>
                </a:lnTo>
                <a:lnTo>
                  <a:pt x="267487" y="773988"/>
                </a:lnTo>
                <a:lnTo>
                  <a:pt x="196900" y="773988"/>
                </a:lnTo>
                <a:lnTo>
                  <a:pt x="160464" y="781367"/>
                </a:lnTo>
                <a:lnTo>
                  <a:pt x="130670" y="801471"/>
                </a:lnTo>
                <a:lnTo>
                  <a:pt x="110578" y="831253"/>
                </a:lnTo>
                <a:lnTo>
                  <a:pt x="103200" y="867689"/>
                </a:lnTo>
                <a:lnTo>
                  <a:pt x="103428" y="874217"/>
                </a:lnTo>
                <a:lnTo>
                  <a:pt x="104114" y="880694"/>
                </a:lnTo>
                <a:lnTo>
                  <a:pt x="105232" y="887095"/>
                </a:lnTo>
                <a:lnTo>
                  <a:pt x="106819" y="893419"/>
                </a:lnTo>
                <a:lnTo>
                  <a:pt x="152273" y="1052576"/>
                </a:lnTo>
                <a:lnTo>
                  <a:pt x="51600" y="1186789"/>
                </a:lnTo>
                <a:lnTo>
                  <a:pt x="29489" y="1221917"/>
                </a:lnTo>
                <a:lnTo>
                  <a:pt x="13322" y="1260055"/>
                </a:lnTo>
                <a:lnTo>
                  <a:pt x="3378" y="1300276"/>
                </a:lnTo>
                <a:lnTo>
                  <a:pt x="0" y="1341602"/>
                </a:lnTo>
                <a:lnTo>
                  <a:pt x="4165" y="1387906"/>
                </a:lnTo>
                <a:lnTo>
                  <a:pt x="16167" y="1431531"/>
                </a:lnTo>
                <a:lnTo>
                  <a:pt x="35280" y="1471714"/>
                </a:lnTo>
                <a:lnTo>
                  <a:pt x="60756" y="1507731"/>
                </a:lnTo>
                <a:lnTo>
                  <a:pt x="91871" y="1538846"/>
                </a:lnTo>
                <a:lnTo>
                  <a:pt x="127889" y="1564322"/>
                </a:lnTo>
                <a:lnTo>
                  <a:pt x="168071" y="1583436"/>
                </a:lnTo>
                <a:lnTo>
                  <a:pt x="211683" y="1595437"/>
                </a:lnTo>
                <a:lnTo>
                  <a:pt x="258000" y="1599603"/>
                </a:lnTo>
                <a:lnTo>
                  <a:pt x="309600" y="1599603"/>
                </a:lnTo>
                <a:lnTo>
                  <a:pt x="336753" y="1598155"/>
                </a:lnTo>
                <a:lnTo>
                  <a:pt x="363093" y="1593951"/>
                </a:lnTo>
                <a:lnTo>
                  <a:pt x="388493" y="1587144"/>
                </a:lnTo>
                <a:lnTo>
                  <a:pt x="412800" y="1577898"/>
                </a:lnTo>
                <a:lnTo>
                  <a:pt x="412800" y="1599603"/>
                </a:lnTo>
                <a:lnTo>
                  <a:pt x="670801" y="1599603"/>
                </a:lnTo>
                <a:lnTo>
                  <a:pt x="670801" y="1577898"/>
                </a:lnTo>
                <a:lnTo>
                  <a:pt x="670801" y="1548003"/>
                </a:lnTo>
                <a:lnTo>
                  <a:pt x="670801" y="670788"/>
                </a:lnTo>
                <a:lnTo>
                  <a:pt x="670801" y="619188"/>
                </a:lnTo>
                <a:close/>
              </a:path>
              <a:path w="1604009" h="1600200">
                <a:moveTo>
                  <a:pt x="980401" y="774192"/>
                </a:moveTo>
                <a:lnTo>
                  <a:pt x="722401" y="774192"/>
                </a:lnTo>
                <a:lnTo>
                  <a:pt x="722401" y="824992"/>
                </a:lnTo>
                <a:lnTo>
                  <a:pt x="722401" y="1547622"/>
                </a:lnTo>
                <a:lnTo>
                  <a:pt x="722401" y="1599692"/>
                </a:lnTo>
                <a:lnTo>
                  <a:pt x="980401" y="1599692"/>
                </a:lnTo>
                <a:lnTo>
                  <a:pt x="980401" y="1548003"/>
                </a:lnTo>
                <a:lnTo>
                  <a:pt x="980401" y="1547622"/>
                </a:lnTo>
                <a:lnTo>
                  <a:pt x="980401" y="825588"/>
                </a:lnTo>
                <a:lnTo>
                  <a:pt x="928801" y="825588"/>
                </a:lnTo>
                <a:lnTo>
                  <a:pt x="928801" y="1547622"/>
                </a:lnTo>
                <a:lnTo>
                  <a:pt x="774001" y="1547622"/>
                </a:lnTo>
                <a:lnTo>
                  <a:pt x="774001" y="824992"/>
                </a:lnTo>
                <a:lnTo>
                  <a:pt x="980401" y="824992"/>
                </a:lnTo>
                <a:lnTo>
                  <a:pt x="980401" y="774192"/>
                </a:lnTo>
                <a:close/>
              </a:path>
              <a:path w="1604009" h="1600200">
                <a:moveTo>
                  <a:pt x="1290002" y="644652"/>
                </a:moveTo>
                <a:lnTo>
                  <a:pt x="1238402" y="644652"/>
                </a:lnTo>
                <a:lnTo>
                  <a:pt x="1238402" y="696722"/>
                </a:lnTo>
                <a:lnTo>
                  <a:pt x="1238402" y="1547622"/>
                </a:lnTo>
                <a:lnTo>
                  <a:pt x="1083602" y="1547622"/>
                </a:lnTo>
                <a:lnTo>
                  <a:pt x="1083602" y="696722"/>
                </a:lnTo>
                <a:lnTo>
                  <a:pt x="1238402" y="696722"/>
                </a:lnTo>
                <a:lnTo>
                  <a:pt x="1238402" y="644652"/>
                </a:lnTo>
                <a:lnTo>
                  <a:pt x="1032002" y="644652"/>
                </a:lnTo>
                <a:lnTo>
                  <a:pt x="1032002" y="696722"/>
                </a:lnTo>
                <a:lnTo>
                  <a:pt x="1032002" y="1547622"/>
                </a:lnTo>
                <a:lnTo>
                  <a:pt x="1032002" y="1599692"/>
                </a:lnTo>
                <a:lnTo>
                  <a:pt x="1290002" y="1599692"/>
                </a:lnTo>
                <a:lnTo>
                  <a:pt x="1290002" y="1548003"/>
                </a:lnTo>
                <a:lnTo>
                  <a:pt x="1290002" y="1547622"/>
                </a:lnTo>
                <a:lnTo>
                  <a:pt x="1290002" y="696722"/>
                </a:lnTo>
                <a:lnTo>
                  <a:pt x="1290002" y="696595"/>
                </a:lnTo>
                <a:lnTo>
                  <a:pt x="1290002" y="644652"/>
                </a:lnTo>
                <a:close/>
              </a:path>
              <a:path w="1604009" h="1600200">
                <a:moveTo>
                  <a:pt x="1599603" y="877062"/>
                </a:moveTo>
                <a:lnTo>
                  <a:pt x="1548003" y="877062"/>
                </a:lnTo>
                <a:lnTo>
                  <a:pt x="1548003" y="929132"/>
                </a:lnTo>
                <a:lnTo>
                  <a:pt x="1548003" y="1547622"/>
                </a:lnTo>
                <a:lnTo>
                  <a:pt x="1393202" y="1547622"/>
                </a:lnTo>
                <a:lnTo>
                  <a:pt x="1393202" y="929132"/>
                </a:lnTo>
                <a:lnTo>
                  <a:pt x="1548003" y="929132"/>
                </a:lnTo>
                <a:lnTo>
                  <a:pt x="1548003" y="877062"/>
                </a:lnTo>
                <a:lnTo>
                  <a:pt x="1341602" y="877062"/>
                </a:lnTo>
                <a:lnTo>
                  <a:pt x="1341602" y="929132"/>
                </a:lnTo>
                <a:lnTo>
                  <a:pt x="1341602" y="1547622"/>
                </a:lnTo>
                <a:lnTo>
                  <a:pt x="1341602" y="1599692"/>
                </a:lnTo>
                <a:lnTo>
                  <a:pt x="1599603" y="1599692"/>
                </a:lnTo>
                <a:lnTo>
                  <a:pt x="1599603" y="1548003"/>
                </a:lnTo>
                <a:lnTo>
                  <a:pt x="1599603" y="1547622"/>
                </a:lnTo>
                <a:lnTo>
                  <a:pt x="1599603" y="929132"/>
                </a:lnTo>
                <a:lnTo>
                  <a:pt x="1599603" y="928789"/>
                </a:lnTo>
                <a:lnTo>
                  <a:pt x="1599603" y="877062"/>
                </a:lnTo>
                <a:close/>
              </a:path>
              <a:path w="1604009" h="1600200">
                <a:moveTo>
                  <a:pt x="1603476" y="717778"/>
                </a:moveTo>
                <a:lnTo>
                  <a:pt x="1590078" y="637324"/>
                </a:lnTo>
                <a:lnTo>
                  <a:pt x="1573441" y="537540"/>
                </a:lnTo>
                <a:lnTo>
                  <a:pt x="1522539" y="546023"/>
                </a:lnTo>
                <a:lnTo>
                  <a:pt x="1537766" y="637324"/>
                </a:lnTo>
                <a:lnTo>
                  <a:pt x="1311008" y="467258"/>
                </a:lnTo>
                <a:lnTo>
                  <a:pt x="1272781" y="438581"/>
                </a:lnTo>
                <a:lnTo>
                  <a:pt x="1256334" y="426250"/>
                </a:lnTo>
                <a:lnTo>
                  <a:pt x="1259687" y="416953"/>
                </a:lnTo>
                <a:lnTo>
                  <a:pt x="1262151" y="407289"/>
                </a:lnTo>
                <a:lnTo>
                  <a:pt x="1263675" y="397281"/>
                </a:lnTo>
                <a:lnTo>
                  <a:pt x="1264208" y="386981"/>
                </a:lnTo>
                <a:lnTo>
                  <a:pt x="1256080" y="346849"/>
                </a:lnTo>
                <a:lnTo>
                  <a:pt x="1248346" y="335381"/>
                </a:lnTo>
                <a:lnTo>
                  <a:pt x="1233944" y="314045"/>
                </a:lnTo>
                <a:lnTo>
                  <a:pt x="1212608" y="299656"/>
                </a:lnTo>
                <a:lnTo>
                  <a:pt x="1212608" y="386981"/>
                </a:lnTo>
                <a:lnTo>
                  <a:pt x="1208544" y="407060"/>
                </a:lnTo>
                <a:lnTo>
                  <a:pt x="1197470" y="423456"/>
                </a:lnTo>
                <a:lnTo>
                  <a:pt x="1181074" y="434530"/>
                </a:lnTo>
                <a:lnTo>
                  <a:pt x="1160995" y="438581"/>
                </a:lnTo>
                <a:lnTo>
                  <a:pt x="1140929" y="434530"/>
                </a:lnTo>
                <a:lnTo>
                  <a:pt x="1132497" y="428840"/>
                </a:lnTo>
                <a:lnTo>
                  <a:pt x="1124534" y="423456"/>
                </a:lnTo>
                <a:lnTo>
                  <a:pt x="1113459" y="407060"/>
                </a:lnTo>
                <a:lnTo>
                  <a:pt x="1111377" y="396748"/>
                </a:lnTo>
                <a:lnTo>
                  <a:pt x="1109395" y="386981"/>
                </a:lnTo>
                <a:lnTo>
                  <a:pt x="1113459" y="366928"/>
                </a:lnTo>
                <a:lnTo>
                  <a:pt x="1124534" y="350520"/>
                </a:lnTo>
                <a:lnTo>
                  <a:pt x="1140929" y="339445"/>
                </a:lnTo>
                <a:lnTo>
                  <a:pt x="1160995" y="335381"/>
                </a:lnTo>
                <a:lnTo>
                  <a:pt x="1181074" y="339445"/>
                </a:lnTo>
                <a:lnTo>
                  <a:pt x="1197470" y="350520"/>
                </a:lnTo>
                <a:lnTo>
                  <a:pt x="1208544" y="366928"/>
                </a:lnTo>
                <a:lnTo>
                  <a:pt x="1212608" y="386981"/>
                </a:lnTo>
                <a:lnTo>
                  <a:pt x="1212608" y="299656"/>
                </a:lnTo>
                <a:lnTo>
                  <a:pt x="1201140" y="291909"/>
                </a:lnTo>
                <a:lnTo>
                  <a:pt x="1160995" y="283781"/>
                </a:lnTo>
                <a:lnTo>
                  <a:pt x="1122984" y="291096"/>
                </a:lnTo>
                <a:lnTo>
                  <a:pt x="1091450" y="311111"/>
                </a:lnTo>
                <a:lnTo>
                  <a:pt x="1069124" y="340995"/>
                </a:lnTo>
                <a:lnTo>
                  <a:pt x="1058735" y="377888"/>
                </a:lnTo>
                <a:lnTo>
                  <a:pt x="945540" y="396748"/>
                </a:lnTo>
                <a:lnTo>
                  <a:pt x="939406" y="386981"/>
                </a:lnTo>
                <a:lnTo>
                  <a:pt x="929944" y="371944"/>
                </a:lnTo>
                <a:lnTo>
                  <a:pt x="908189" y="352539"/>
                </a:lnTo>
                <a:lnTo>
                  <a:pt x="902995" y="350075"/>
                </a:lnTo>
                <a:lnTo>
                  <a:pt x="902995" y="438581"/>
                </a:lnTo>
                <a:lnTo>
                  <a:pt x="898944" y="458660"/>
                </a:lnTo>
                <a:lnTo>
                  <a:pt x="887869" y="475056"/>
                </a:lnTo>
                <a:lnTo>
                  <a:pt x="871474" y="486130"/>
                </a:lnTo>
                <a:lnTo>
                  <a:pt x="851395" y="490194"/>
                </a:lnTo>
                <a:lnTo>
                  <a:pt x="831329" y="486130"/>
                </a:lnTo>
                <a:lnTo>
                  <a:pt x="814933" y="475056"/>
                </a:lnTo>
                <a:lnTo>
                  <a:pt x="803859" y="458660"/>
                </a:lnTo>
                <a:lnTo>
                  <a:pt x="799795" y="438581"/>
                </a:lnTo>
                <a:lnTo>
                  <a:pt x="803859" y="418515"/>
                </a:lnTo>
                <a:lnTo>
                  <a:pt x="814933" y="402120"/>
                </a:lnTo>
                <a:lnTo>
                  <a:pt x="831329" y="391045"/>
                </a:lnTo>
                <a:lnTo>
                  <a:pt x="848702" y="387527"/>
                </a:lnTo>
                <a:lnTo>
                  <a:pt x="851395" y="386981"/>
                </a:lnTo>
                <a:lnTo>
                  <a:pt x="871474" y="391045"/>
                </a:lnTo>
                <a:lnTo>
                  <a:pt x="887869" y="402120"/>
                </a:lnTo>
                <a:lnTo>
                  <a:pt x="898944" y="418515"/>
                </a:lnTo>
                <a:lnTo>
                  <a:pt x="902995" y="438581"/>
                </a:lnTo>
                <a:lnTo>
                  <a:pt x="902995" y="350075"/>
                </a:lnTo>
                <a:lnTo>
                  <a:pt x="881570" y="339902"/>
                </a:lnTo>
                <a:lnTo>
                  <a:pt x="851395" y="335381"/>
                </a:lnTo>
                <a:lnTo>
                  <a:pt x="823836" y="339178"/>
                </a:lnTo>
                <a:lnTo>
                  <a:pt x="799172" y="349846"/>
                </a:lnTo>
                <a:lnTo>
                  <a:pt x="778332" y="366318"/>
                </a:lnTo>
                <a:lnTo>
                  <a:pt x="762254" y="387527"/>
                </a:lnTo>
                <a:lnTo>
                  <a:pt x="745515" y="382968"/>
                </a:lnTo>
                <a:lnTo>
                  <a:pt x="563003" y="333197"/>
                </a:lnTo>
                <a:lnTo>
                  <a:pt x="564921" y="321068"/>
                </a:lnTo>
                <a:lnTo>
                  <a:pt x="566369" y="308800"/>
                </a:lnTo>
                <a:lnTo>
                  <a:pt x="567283" y="296367"/>
                </a:lnTo>
                <a:lnTo>
                  <a:pt x="567601" y="283781"/>
                </a:lnTo>
                <a:lnTo>
                  <a:pt x="563880" y="237820"/>
                </a:lnTo>
                <a:lnTo>
                  <a:pt x="553097" y="194183"/>
                </a:lnTo>
                <a:lnTo>
                  <a:pt x="535876" y="153479"/>
                </a:lnTo>
                <a:lnTo>
                  <a:pt x="516001" y="121513"/>
                </a:lnTo>
                <a:lnTo>
                  <a:pt x="516001" y="283781"/>
                </a:lnTo>
                <a:lnTo>
                  <a:pt x="511263" y="330517"/>
                </a:lnTo>
                <a:lnTo>
                  <a:pt x="497725" y="374078"/>
                </a:lnTo>
                <a:lnTo>
                  <a:pt x="476288" y="413524"/>
                </a:lnTo>
                <a:lnTo>
                  <a:pt x="447916" y="447903"/>
                </a:lnTo>
                <a:lnTo>
                  <a:pt x="413537" y="476275"/>
                </a:lnTo>
                <a:lnTo>
                  <a:pt x="374103" y="497713"/>
                </a:lnTo>
                <a:lnTo>
                  <a:pt x="330542" y="511263"/>
                </a:lnTo>
                <a:lnTo>
                  <a:pt x="283806" y="515988"/>
                </a:lnTo>
                <a:lnTo>
                  <a:pt x="237058" y="511263"/>
                </a:lnTo>
                <a:lnTo>
                  <a:pt x="193497" y="497713"/>
                </a:lnTo>
                <a:lnTo>
                  <a:pt x="154063" y="476275"/>
                </a:lnTo>
                <a:lnTo>
                  <a:pt x="119684" y="447903"/>
                </a:lnTo>
                <a:lnTo>
                  <a:pt x="91313" y="413524"/>
                </a:lnTo>
                <a:lnTo>
                  <a:pt x="69875" y="374078"/>
                </a:lnTo>
                <a:lnTo>
                  <a:pt x="56324" y="330517"/>
                </a:lnTo>
                <a:lnTo>
                  <a:pt x="51600" y="283781"/>
                </a:lnTo>
                <a:lnTo>
                  <a:pt x="56324" y="237058"/>
                </a:lnTo>
                <a:lnTo>
                  <a:pt x="69875" y="193497"/>
                </a:lnTo>
                <a:lnTo>
                  <a:pt x="91313" y="154063"/>
                </a:lnTo>
                <a:lnTo>
                  <a:pt x="119684" y="119684"/>
                </a:lnTo>
                <a:lnTo>
                  <a:pt x="154063" y="91300"/>
                </a:lnTo>
                <a:lnTo>
                  <a:pt x="193497" y="69862"/>
                </a:lnTo>
                <a:lnTo>
                  <a:pt x="237058" y="56311"/>
                </a:lnTo>
                <a:lnTo>
                  <a:pt x="283806" y="51587"/>
                </a:lnTo>
                <a:lnTo>
                  <a:pt x="330542" y="56311"/>
                </a:lnTo>
                <a:lnTo>
                  <a:pt x="374103" y="69862"/>
                </a:lnTo>
                <a:lnTo>
                  <a:pt x="413537" y="91300"/>
                </a:lnTo>
                <a:lnTo>
                  <a:pt x="447916" y="119684"/>
                </a:lnTo>
                <a:lnTo>
                  <a:pt x="476288" y="154063"/>
                </a:lnTo>
                <a:lnTo>
                  <a:pt x="497725" y="193497"/>
                </a:lnTo>
                <a:lnTo>
                  <a:pt x="511263" y="237058"/>
                </a:lnTo>
                <a:lnTo>
                  <a:pt x="516001" y="283781"/>
                </a:lnTo>
                <a:lnTo>
                  <a:pt x="516001" y="121513"/>
                </a:lnTo>
                <a:lnTo>
                  <a:pt x="484378" y="83210"/>
                </a:lnTo>
                <a:lnTo>
                  <a:pt x="451294" y="54825"/>
                </a:lnTo>
                <a:lnTo>
                  <a:pt x="414108" y="31724"/>
                </a:lnTo>
                <a:lnTo>
                  <a:pt x="373405" y="14490"/>
                </a:lnTo>
                <a:lnTo>
                  <a:pt x="329768" y="3721"/>
                </a:lnTo>
                <a:lnTo>
                  <a:pt x="283806" y="0"/>
                </a:lnTo>
                <a:lnTo>
                  <a:pt x="237832" y="3721"/>
                </a:lnTo>
                <a:lnTo>
                  <a:pt x="194195" y="14490"/>
                </a:lnTo>
                <a:lnTo>
                  <a:pt x="153492" y="31724"/>
                </a:lnTo>
                <a:lnTo>
                  <a:pt x="116306" y="54825"/>
                </a:lnTo>
                <a:lnTo>
                  <a:pt x="83223" y="83210"/>
                </a:lnTo>
                <a:lnTo>
                  <a:pt x="54838" y="116293"/>
                </a:lnTo>
                <a:lnTo>
                  <a:pt x="31724" y="153479"/>
                </a:lnTo>
                <a:lnTo>
                  <a:pt x="14490" y="194183"/>
                </a:lnTo>
                <a:lnTo>
                  <a:pt x="3721" y="237820"/>
                </a:lnTo>
                <a:lnTo>
                  <a:pt x="0" y="283781"/>
                </a:lnTo>
                <a:lnTo>
                  <a:pt x="3721" y="329755"/>
                </a:lnTo>
                <a:lnTo>
                  <a:pt x="14490" y="373392"/>
                </a:lnTo>
                <a:lnTo>
                  <a:pt x="31724" y="414096"/>
                </a:lnTo>
                <a:lnTo>
                  <a:pt x="54838" y="451281"/>
                </a:lnTo>
                <a:lnTo>
                  <a:pt x="83223" y="484365"/>
                </a:lnTo>
                <a:lnTo>
                  <a:pt x="116306" y="512749"/>
                </a:lnTo>
                <a:lnTo>
                  <a:pt x="153492" y="535863"/>
                </a:lnTo>
                <a:lnTo>
                  <a:pt x="194195" y="553097"/>
                </a:lnTo>
                <a:lnTo>
                  <a:pt x="237832" y="563867"/>
                </a:lnTo>
                <a:lnTo>
                  <a:pt x="283806" y="567588"/>
                </a:lnTo>
                <a:lnTo>
                  <a:pt x="334670" y="563016"/>
                </a:lnTo>
                <a:lnTo>
                  <a:pt x="382549" y="549821"/>
                </a:lnTo>
                <a:lnTo>
                  <a:pt x="426656" y="528815"/>
                </a:lnTo>
                <a:lnTo>
                  <a:pt x="444766" y="515988"/>
                </a:lnTo>
                <a:lnTo>
                  <a:pt x="466178" y="500824"/>
                </a:lnTo>
                <a:lnTo>
                  <a:pt x="500329" y="466636"/>
                </a:lnTo>
                <a:lnTo>
                  <a:pt x="528320" y="427088"/>
                </a:lnTo>
                <a:lnTo>
                  <a:pt x="549351" y="382968"/>
                </a:lnTo>
                <a:lnTo>
                  <a:pt x="748334" y="437222"/>
                </a:lnTo>
                <a:lnTo>
                  <a:pt x="748334" y="437692"/>
                </a:lnTo>
                <a:lnTo>
                  <a:pt x="748195" y="438124"/>
                </a:lnTo>
                <a:lnTo>
                  <a:pt x="748195" y="438581"/>
                </a:lnTo>
                <a:lnTo>
                  <a:pt x="756323" y="478726"/>
                </a:lnTo>
                <a:lnTo>
                  <a:pt x="778459" y="511530"/>
                </a:lnTo>
                <a:lnTo>
                  <a:pt x="811263" y="533666"/>
                </a:lnTo>
                <a:lnTo>
                  <a:pt x="851395" y="541794"/>
                </a:lnTo>
                <a:lnTo>
                  <a:pt x="889419" y="534479"/>
                </a:lnTo>
                <a:lnTo>
                  <a:pt x="920953" y="514464"/>
                </a:lnTo>
                <a:lnTo>
                  <a:pt x="939088" y="490194"/>
                </a:lnTo>
                <a:lnTo>
                  <a:pt x="943279" y="484581"/>
                </a:lnTo>
                <a:lnTo>
                  <a:pt x="953681" y="447700"/>
                </a:lnTo>
                <a:lnTo>
                  <a:pt x="1066863" y="428840"/>
                </a:lnTo>
                <a:lnTo>
                  <a:pt x="1082459" y="453644"/>
                </a:lnTo>
                <a:lnTo>
                  <a:pt x="1104214" y="473036"/>
                </a:lnTo>
                <a:lnTo>
                  <a:pt x="1130833" y="485673"/>
                </a:lnTo>
                <a:lnTo>
                  <a:pt x="1160995" y="490194"/>
                </a:lnTo>
                <a:lnTo>
                  <a:pt x="1178788" y="488594"/>
                </a:lnTo>
                <a:lnTo>
                  <a:pt x="1195527" y="484022"/>
                </a:lnTo>
                <a:lnTo>
                  <a:pt x="1211021" y="476808"/>
                </a:lnTo>
                <a:lnTo>
                  <a:pt x="1225067" y="467258"/>
                </a:lnTo>
                <a:lnTo>
                  <a:pt x="1510106" y="681024"/>
                </a:lnTo>
                <a:lnTo>
                  <a:pt x="1414780" y="696925"/>
                </a:lnTo>
                <a:lnTo>
                  <a:pt x="1423238" y="747839"/>
                </a:lnTo>
                <a:lnTo>
                  <a:pt x="1603476" y="717778"/>
                </a:lnTo>
                <a:close/>
              </a:path>
            </a:pathLst>
          </a:custGeom>
          <a:solidFill>
            <a:srgbClr val="154193"/>
          </a:solidFill>
        </p:spPr>
        <p:txBody>
          <a:bodyPr wrap="square" lIns="0" tIns="0" rIns="0" bIns="0" rtlCol="0"/>
          <a:lstStyle/>
          <a:p>
            <a:endParaRPr sz="1092"/>
          </a:p>
        </p:txBody>
      </p:sp>
      <p:sp>
        <p:nvSpPr>
          <p:cNvPr id="6" name="object 6"/>
          <p:cNvSpPr txBox="1"/>
          <p:nvPr/>
        </p:nvSpPr>
        <p:spPr>
          <a:xfrm>
            <a:off x="3643720" y="3319465"/>
            <a:ext cx="2007341" cy="269066"/>
          </a:xfrm>
          <a:prstGeom prst="rect">
            <a:avLst/>
          </a:prstGeom>
        </p:spPr>
        <p:txBody>
          <a:bodyPr vert="horz" wrap="square" lIns="0" tIns="7701" rIns="0" bIns="0" rtlCol="0">
            <a:spAutoFit/>
          </a:bodyPr>
          <a:lstStyle/>
          <a:p>
            <a:pPr marL="7701">
              <a:spcBef>
                <a:spcPts val="61"/>
              </a:spcBef>
            </a:pPr>
            <a:r>
              <a:rPr sz="1698" spc="82" dirty="0">
                <a:solidFill>
                  <a:srgbClr val="154390"/>
                </a:solidFill>
                <a:latin typeface="Arial"/>
                <a:cs typeface="Arial"/>
              </a:rPr>
              <a:t>Διαχείριση</a:t>
            </a:r>
            <a:r>
              <a:rPr sz="1698" spc="-30" dirty="0">
                <a:solidFill>
                  <a:srgbClr val="154390"/>
                </a:solidFill>
                <a:latin typeface="Arial"/>
                <a:cs typeface="Arial"/>
              </a:rPr>
              <a:t> </a:t>
            </a:r>
            <a:r>
              <a:rPr sz="1698" spc="88" dirty="0">
                <a:solidFill>
                  <a:srgbClr val="154390"/>
                </a:solidFill>
                <a:latin typeface="Arial"/>
                <a:cs typeface="Arial"/>
              </a:rPr>
              <a:t>σχεδίου</a:t>
            </a:r>
            <a:endParaRPr sz="1698">
              <a:latin typeface="Arial"/>
              <a:cs typeface="Arial"/>
            </a:endParaRPr>
          </a:p>
        </p:txBody>
      </p:sp>
      <p:grpSp>
        <p:nvGrpSpPr>
          <p:cNvPr id="7" name="object 7"/>
          <p:cNvGrpSpPr/>
          <p:nvPr/>
        </p:nvGrpSpPr>
        <p:grpSpPr>
          <a:xfrm>
            <a:off x="6661618" y="2148479"/>
            <a:ext cx="742790" cy="970363"/>
            <a:chOff x="10984796" y="3543001"/>
            <a:chExt cx="1224915" cy="1600200"/>
          </a:xfrm>
        </p:grpSpPr>
        <p:sp>
          <p:nvSpPr>
            <p:cNvPr id="8" name="object 8"/>
            <p:cNvSpPr/>
            <p:nvPr/>
          </p:nvSpPr>
          <p:spPr>
            <a:xfrm>
              <a:off x="10984789" y="3543013"/>
              <a:ext cx="1224915" cy="1600200"/>
            </a:xfrm>
            <a:custGeom>
              <a:avLst/>
              <a:gdLst/>
              <a:ahLst/>
              <a:cxnLst/>
              <a:rect l="l" t="t" r="r" b="b"/>
              <a:pathLst>
                <a:path w="1224915" h="1600200">
                  <a:moveTo>
                    <a:pt x="974737" y="674827"/>
                  </a:moveTo>
                  <a:lnTo>
                    <a:pt x="972286" y="662660"/>
                  </a:lnTo>
                  <a:lnTo>
                    <a:pt x="965619" y="652729"/>
                  </a:lnTo>
                  <a:lnTo>
                    <a:pt x="955700" y="646036"/>
                  </a:lnTo>
                  <a:lnTo>
                    <a:pt x="943533" y="643572"/>
                  </a:lnTo>
                  <a:lnTo>
                    <a:pt x="931354" y="646036"/>
                  </a:lnTo>
                  <a:lnTo>
                    <a:pt x="921397" y="652729"/>
                  </a:lnTo>
                  <a:lnTo>
                    <a:pt x="914692" y="662660"/>
                  </a:lnTo>
                  <a:lnTo>
                    <a:pt x="912228" y="674827"/>
                  </a:lnTo>
                  <a:lnTo>
                    <a:pt x="914692" y="686981"/>
                  </a:lnTo>
                  <a:lnTo>
                    <a:pt x="921397" y="696912"/>
                  </a:lnTo>
                  <a:lnTo>
                    <a:pt x="931354" y="703605"/>
                  </a:lnTo>
                  <a:lnTo>
                    <a:pt x="943533" y="706069"/>
                  </a:lnTo>
                  <a:lnTo>
                    <a:pt x="955700" y="703605"/>
                  </a:lnTo>
                  <a:lnTo>
                    <a:pt x="965619" y="696912"/>
                  </a:lnTo>
                  <a:lnTo>
                    <a:pt x="972286" y="686981"/>
                  </a:lnTo>
                  <a:lnTo>
                    <a:pt x="974737" y="674827"/>
                  </a:lnTo>
                  <a:close/>
                </a:path>
                <a:path w="1224915" h="1600200">
                  <a:moveTo>
                    <a:pt x="1224673" y="281165"/>
                  </a:moveTo>
                  <a:lnTo>
                    <a:pt x="1217307" y="244716"/>
                  </a:lnTo>
                  <a:lnTo>
                    <a:pt x="1197216" y="214922"/>
                  </a:lnTo>
                  <a:lnTo>
                    <a:pt x="1167422" y="194818"/>
                  </a:lnTo>
                  <a:lnTo>
                    <a:pt x="1162164" y="193763"/>
                  </a:lnTo>
                  <a:lnTo>
                    <a:pt x="1162164" y="281165"/>
                  </a:lnTo>
                  <a:lnTo>
                    <a:pt x="1162164" y="1505864"/>
                  </a:lnTo>
                  <a:lnTo>
                    <a:pt x="1159713" y="1518018"/>
                  </a:lnTo>
                  <a:lnTo>
                    <a:pt x="1153045" y="1527949"/>
                  </a:lnTo>
                  <a:lnTo>
                    <a:pt x="1143127" y="1534655"/>
                  </a:lnTo>
                  <a:lnTo>
                    <a:pt x="1130960" y="1537106"/>
                  </a:lnTo>
                  <a:lnTo>
                    <a:pt x="93713" y="1537106"/>
                  </a:lnTo>
                  <a:lnTo>
                    <a:pt x="81546" y="1534655"/>
                  </a:lnTo>
                  <a:lnTo>
                    <a:pt x="71640" y="1527949"/>
                  </a:lnTo>
                  <a:lnTo>
                    <a:pt x="64960" y="1518018"/>
                  </a:lnTo>
                  <a:lnTo>
                    <a:pt x="62509" y="1505864"/>
                  </a:lnTo>
                  <a:lnTo>
                    <a:pt x="62509" y="281165"/>
                  </a:lnTo>
                  <a:lnTo>
                    <a:pt x="64960" y="269024"/>
                  </a:lnTo>
                  <a:lnTo>
                    <a:pt x="71640" y="259092"/>
                  </a:lnTo>
                  <a:lnTo>
                    <a:pt x="81546" y="252387"/>
                  </a:lnTo>
                  <a:lnTo>
                    <a:pt x="93713" y="249923"/>
                  </a:lnTo>
                  <a:lnTo>
                    <a:pt x="249936" y="249923"/>
                  </a:lnTo>
                  <a:lnTo>
                    <a:pt x="249936" y="281165"/>
                  </a:lnTo>
                  <a:lnTo>
                    <a:pt x="252399" y="293331"/>
                  </a:lnTo>
                  <a:lnTo>
                    <a:pt x="259105" y="303263"/>
                  </a:lnTo>
                  <a:lnTo>
                    <a:pt x="269024" y="309956"/>
                  </a:lnTo>
                  <a:lnTo>
                    <a:pt x="281139" y="312420"/>
                  </a:lnTo>
                  <a:lnTo>
                    <a:pt x="943533" y="312420"/>
                  </a:lnTo>
                  <a:lnTo>
                    <a:pt x="955700" y="309956"/>
                  </a:lnTo>
                  <a:lnTo>
                    <a:pt x="965619" y="303263"/>
                  </a:lnTo>
                  <a:lnTo>
                    <a:pt x="972286" y="293331"/>
                  </a:lnTo>
                  <a:lnTo>
                    <a:pt x="974737" y="281165"/>
                  </a:lnTo>
                  <a:lnTo>
                    <a:pt x="974737" y="249923"/>
                  </a:lnTo>
                  <a:lnTo>
                    <a:pt x="1130960" y="249923"/>
                  </a:lnTo>
                  <a:lnTo>
                    <a:pt x="1143127" y="252387"/>
                  </a:lnTo>
                  <a:lnTo>
                    <a:pt x="1153045" y="259092"/>
                  </a:lnTo>
                  <a:lnTo>
                    <a:pt x="1159713" y="269024"/>
                  </a:lnTo>
                  <a:lnTo>
                    <a:pt x="1162164" y="281165"/>
                  </a:lnTo>
                  <a:lnTo>
                    <a:pt x="1162164" y="193763"/>
                  </a:lnTo>
                  <a:lnTo>
                    <a:pt x="1130960" y="187439"/>
                  </a:lnTo>
                  <a:lnTo>
                    <a:pt x="974737" y="187439"/>
                  </a:lnTo>
                  <a:lnTo>
                    <a:pt x="974737" y="156197"/>
                  </a:lnTo>
                  <a:lnTo>
                    <a:pt x="972286" y="144043"/>
                  </a:lnTo>
                  <a:lnTo>
                    <a:pt x="965619" y="134112"/>
                  </a:lnTo>
                  <a:lnTo>
                    <a:pt x="955700" y="127406"/>
                  </a:lnTo>
                  <a:lnTo>
                    <a:pt x="943533" y="124955"/>
                  </a:lnTo>
                  <a:lnTo>
                    <a:pt x="912228" y="124955"/>
                  </a:lnTo>
                  <a:lnTo>
                    <a:pt x="912228" y="187439"/>
                  </a:lnTo>
                  <a:lnTo>
                    <a:pt x="912228" y="249923"/>
                  </a:lnTo>
                  <a:lnTo>
                    <a:pt x="312458" y="249923"/>
                  </a:lnTo>
                  <a:lnTo>
                    <a:pt x="312458" y="187439"/>
                  </a:lnTo>
                  <a:lnTo>
                    <a:pt x="459257" y="187439"/>
                  </a:lnTo>
                  <a:lnTo>
                    <a:pt x="469887" y="185585"/>
                  </a:lnTo>
                  <a:lnTo>
                    <a:pt x="479018" y="180390"/>
                  </a:lnTo>
                  <a:lnTo>
                    <a:pt x="485902" y="172466"/>
                  </a:lnTo>
                  <a:lnTo>
                    <a:pt x="489826" y="162407"/>
                  </a:lnTo>
                  <a:lnTo>
                    <a:pt x="505637" y="122364"/>
                  </a:lnTo>
                  <a:lnTo>
                    <a:pt x="533336" y="90728"/>
                  </a:lnTo>
                  <a:lnTo>
                    <a:pt x="569899" y="69951"/>
                  </a:lnTo>
                  <a:lnTo>
                    <a:pt x="612343" y="62471"/>
                  </a:lnTo>
                  <a:lnTo>
                    <a:pt x="654824" y="69951"/>
                  </a:lnTo>
                  <a:lnTo>
                    <a:pt x="691375" y="90728"/>
                  </a:lnTo>
                  <a:lnTo>
                    <a:pt x="719048" y="122364"/>
                  </a:lnTo>
                  <a:lnTo>
                    <a:pt x="734847" y="162407"/>
                  </a:lnTo>
                  <a:lnTo>
                    <a:pt x="738771" y="172466"/>
                  </a:lnTo>
                  <a:lnTo>
                    <a:pt x="745655" y="180390"/>
                  </a:lnTo>
                  <a:lnTo>
                    <a:pt x="754786" y="185585"/>
                  </a:lnTo>
                  <a:lnTo>
                    <a:pt x="765429" y="187439"/>
                  </a:lnTo>
                  <a:lnTo>
                    <a:pt x="912228" y="187439"/>
                  </a:lnTo>
                  <a:lnTo>
                    <a:pt x="912228" y="124955"/>
                  </a:lnTo>
                  <a:lnTo>
                    <a:pt x="789089" y="124955"/>
                  </a:lnTo>
                  <a:lnTo>
                    <a:pt x="768375" y="83642"/>
                  </a:lnTo>
                  <a:lnTo>
                    <a:pt x="738644" y="49110"/>
                  </a:lnTo>
                  <a:lnTo>
                    <a:pt x="701598" y="22745"/>
                  </a:lnTo>
                  <a:lnTo>
                    <a:pt x="658939" y="5905"/>
                  </a:lnTo>
                  <a:lnTo>
                    <a:pt x="612343" y="0"/>
                  </a:lnTo>
                  <a:lnTo>
                    <a:pt x="565746" y="5905"/>
                  </a:lnTo>
                  <a:lnTo>
                    <a:pt x="523074" y="22745"/>
                  </a:lnTo>
                  <a:lnTo>
                    <a:pt x="486029" y="49110"/>
                  </a:lnTo>
                  <a:lnTo>
                    <a:pt x="456298" y="83642"/>
                  </a:lnTo>
                  <a:lnTo>
                    <a:pt x="435584" y="124955"/>
                  </a:lnTo>
                  <a:lnTo>
                    <a:pt x="281139" y="124955"/>
                  </a:lnTo>
                  <a:lnTo>
                    <a:pt x="269024" y="127406"/>
                  </a:lnTo>
                  <a:lnTo>
                    <a:pt x="259105" y="134112"/>
                  </a:lnTo>
                  <a:lnTo>
                    <a:pt x="252399" y="144043"/>
                  </a:lnTo>
                  <a:lnTo>
                    <a:pt x="249936" y="156197"/>
                  </a:lnTo>
                  <a:lnTo>
                    <a:pt x="249936" y="187439"/>
                  </a:lnTo>
                  <a:lnTo>
                    <a:pt x="93713" y="187439"/>
                  </a:lnTo>
                  <a:lnTo>
                    <a:pt x="57251" y="194818"/>
                  </a:lnTo>
                  <a:lnTo>
                    <a:pt x="27457" y="214922"/>
                  </a:lnTo>
                  <a:lnTo>
                    <a:pt x="7366" y="244716"/>
                  </a:lnTo>
                  <a:lnTo>
                    <a:pt x="0" y="281165"/>
                  </a:lnTo>
                  <a:lnTo>
                    <a:pt x="0" y="1505864"/>
                  </a:lnTo>
                  <a:lnTo>
                    <a:pt x="7366" y="1542313"/>
                  </a:lnTo>
                  <a:lnTo>
                    <a:pt x="27457" y="1572107"/>
                  </a:lnTo>
                  <a:lnTo>
                    <a:pt x="57251" y="1592224"/>
                  </a:lnTo>
                  <a:lnTo>
                    <a:pt x="93713" y="1599603"/>
                  </a:lnTo>
                  <a:lnTo>
                    <a:pt x="1130960" y="1599603"/>
                  </a:lnTo>
                  <a:lnTo>
                    <a:pt x="1197216" y="1572107"/>
                  </a:lnTo>
                  <a:lnTo>
                    <a:pt x="1218361" y="1537106"/>
                  </a:lnTo>
                  <a:lnTo>
                    <a:pt x="1224673" y="1505864"/>
                  </a:lnTo>
                  <a:lnTo>
                    <a:pt x="1224673" y="281165"/>
                  </a:lnTo>
                  <a:close/>
                </a:path>
              </a:pathLst>
            </a:custGeom>
            <a:solidFill>
              <a:srgbClr val="154193"/>
            </a:solidFill>
          </p:spPr>
          <p:txBody>
            <a:bodyPr wrap="square" lIns="0" tIns="0" rIns="0" bIns="0" rtlCol="0"/>
            <a:lstStyle/>
            <a:p>
              <a:endParaRPr sz="1092"/>
            </a:p>
          </p:txBody>
        </p:sp>
        <p:pic>
          <p:nvPicPr>
            <p:cNvPr id="9" name="object 9"/>
            <p:cNvPicPr/>
            <p:nvPr/>
          </p:nvPicPr>
          <p:blipFill>
            <a:blip r:embed="rId3" cstate="print"/>
            <a:stretch>
              <a:fillRect/>
            </a:stretch>
          </p:blipFill>
          <p:spPr>
            <a:xfrm>
              <a:off x="11172251" y="4061617"/>
              <a:ext cx="249913" cy="187457"/>
            </a:xfrm>
            <a:prstGeom prst="rect">
              <a:avLst/>
            </a:prstGeom>
          </p:spPr>
        </p:pic>
        <p:pic>
          <p:nvPicPr>
            <p:cNvPr id="10" name="object 10"/>
            <p:cNvPicPr/>
            <p:nvPr/>
          </p:nvPicPr>
          <p:blipFill>
            <a:blip r:embed="rId4" cstate="print"/>
            <a:stretch>
              <a:fillRect/>
            </a:stretch>
          </p:blipFill>
          <p:spPr>
            <a:xfrm>
              <a:off x="11172251" y="4374044"/>
              <a:ext cx="249913" cy="187449"/>
            </a:xfrm>
            <a:prstGeom prst="rect">
              <a:avLst/>
            </a:prstGeom>
          </p:spPr>
        </p:pic>
        <p:pic>
          <p:nvPicPr>
            <p:cNvPr id="11" name="object 11"/>
            <p:cNvPicPr/>
            <p:nvPr/>
          </p:nvPicPr>
          <p:blipFill>
            <a:blip r:embed="rId5" cstate="print"/>
            <a:stretch>
              <a:fillRect/>
            </a:stretch>
          </p:blipFill>
          <p:spPr>
            <a:xfrm>
              <a:off x="11172225" y="4686464"/>
              <a:ext cx="187428" cy="187460"/>
            </a:xfrm>
            <a:prstGeom prst="rect">
              <a:avLst/>
            </a:prstGeom>
          </p:spPr>
        </p:pic>
        <p:sp>
          <p:nvSpPr>
            <p:cNvPr id="12" name="object 12"/>
            <p:cNvSpPr/>
            <p:nvPr/>
          </p:nvSpPr>
          <p:spPr>
            <a:xfrm>
              <a:off x="11565928" y="4061618"/>
              <a:ext cx="456565" cy="812800"/>
            </a:xfrm>
            <a:custGeom>
              <a:avLst/>
              <a:gdLst/>
              <a:ahLst/>
              <a:cxnLst/>
              <a:rect l="l" t="t" r="r" b="b"/>
              <a:pathLst>
                <a:path w="456565" h="812800">
                  <a:moveTo>
                    <a:pt x="268681" y="156222"/>
                  </a:moveTo>
                  <a:lnTo>
                    <a:pt x="266217" y="144056"/>
                  </a:lnTo>
                  <a:lnTo>
                    <a:pt x="259499" y="134124"/>
                  </a:lnTo>
                  <a:lnTo>
                    <a:pt x="249555" y="127431"/>
                  </a:lnTo>
                  <a:lnTo>
                    <a:pt x="237375" y="124968"/>
                  </a:lnTo>
                  <a:lnTo>
                    <a:pt x="31203" y="124968"/>
                  </a:lnTo>
                  <a:lnTo>
                    <a:pt x="19037" y="127431"/>
                  </a:lnTo>
                  <a:lnTo>
                    <a:pt x="9118" y="134124"/>
                  </a:lnTo>
                  <a:lnTo>
                    <a:pt x="2438" y="144056"/>
                  </a:lnTo>
                  <a:lnTo>
                    <a:pt x="0" y="156222"/>
                  </a:lnTo>
                  <a:lnTo>
                    <a:pt x="2438" y="168376"/>
                  </a:lnTo>
                  <a:lnTo>
                    <a:pt x="9118" y="178308"/>
                  </a:lnTo>
                  <a:lnTo>
                    <a:pt x="19037" y="185000"/>
                  </a:lnTo>
                  <a:lnTo>
                    <a:pt x="31203" y="187464"/>
                  </a:lnTo>
                  <a:lnTo>
                    <a:pt x="237375" y="187464"/>
                  </a:lnTo>
                  <a:lnTo>
                    <a:pt x="249555" y="185000"/>
                  </a:lnTo>
                  <a:lnTo>
                    <a:pt x="259499" y="178308"/>
                  </a:lnTo>
                  <a:lnTo>
                    <a:pt x="266217" y="168376"/>
                  </a:lnTo>
                  <a:lnTo>
                    <a:pt x="268681" y="156222"/>
                  </a:lnTo>
                  <a:close/>
                </a:path>
                <a:path w="456565" h="812800">
                  <a:moveTo>
                    <a:pt x="331089" y="781062"/>
                  </a:moveTo>
                  <a:lnTo>
                    <a:pt x="328637" y="768908"/>
                  </a:lnTo>
                  <a:lnTo>
                    <a:pt x="321957" y="758977"/>
                  </a:lnTo>
                  <a:lnTo>
                    <a:pt x="312051" y="752271"/>
                  </a:lnTo>
                  <a:lnTo>
                    <a:pt x="299885" y="749820"/>
                  </a:lnTo>
                  <a:lnTo>
                    <a:pt x="31203" y="749820"/>
                  </a:lnTo>
                  <a:lnTo>
                    <a:pt x="19037" y="752271"/>
                  </a:lnTo>
                  <a:lnTo>
                    <a:pt x="9118" y="758977"/>
                  </a:lnTo>
                  <a:lnTo>
                    <a:pt x="2438" y="768908"/>
                  </a:lnTo>
                  <a:lnTo>
                    <a:pt x="0" y="781062"/>
                  </a:lnTo>
                  <a:lnTo>
                    <a:pt x="2438" y="793229"/>
                  </a:lnTo>
                  <a:lnTo>
                    <a:pt x="9118" y="803160"/>
                  </a:lnTo>
                  <a:lnTo>
                    <a:pt x="19037" y="809853"/>
                  </a:lnTo>
                  <a:lnTo>
                    <a:pt x="31203" y="812317"/>
                  </a:lnTo>
                  <a:lnTo>
                    <a:pt x="299885" y="812317"/>
                  </a:lnTo>
                  <a:lnTo>
                    <a:pt x="312051" y="809853"/>
                  </a:lnTo>
                  <a:lnTo>
                    <a:pt x="321957" y="803160"/>
                  </a:lnTo>
                  <a:lnTo>
                    <a:pt x="328637" y="793229"/>
                  </a:lnTo>
                  <a:lnTo>
                    <a:pt x="331089" y="781062"/>
                  </a:lnTo>
                  <a:close/>
                </a:path>
                <a:path w="456565" h="812800">
                  <a:moveTo>
                    <a:pt x="331089" y="468642"/>
                  </a:moveTo>
                  <a:lnTo>
                    <a:pt x="328637" y="456476"/>
                  </a:lnTo>
                  <a:lnTo>
                    <a:pt x="321957" y="446557"/>
                  </a:lnTo>
                  <a:lnTo>
                    <a:pt x="312051" y="439851"/>
                  </a:lnTo>
                  <a:lnTo>
                    <a:pt x="299885" y="437400"/>
                  </a:lnTo>
                  <a:lnTo>
                    <a:pt x="31203" y="437400"/>
                  </a:lnTo>
                  <a:lnTo>
                    <a:pt x="19037" y="439851"/>
                  </a:lnTo>
                  <a:lnTo>
                    <a:pt x="9118" y="446557"/>
                  </a:lnTo>
                  <a:lnTo>
                    <a:pt x="2438" y="456476"/>
                  </a:lnTo>
                  <a:lnTo>
                    <a:pt x="0" y="468642"/>
                  </a:lnTo>
                  <a:lnTo>
                    <a:pt x="2438" y="480796"/>
                  </a:lnTo>
                  <a:lnTo>
                    <a:pt x="9118" y="490728"/>
                  </a:lnTo>
                  <a:lnTo>
                    <a:pt x="19037" y="497420"/>
                  </a:lnTo>
                  <a:lnTo>
                    <a:pt x="31203" y="499884"/>
                  </a:lnTo>
                  <a:lnTo>
                    <a:pt x="299885" y="499884"/>
                  </a:lnTo>
                  <a:lnTo>
                    <a:pt x="312051" y="497420"/>
                  </a:lnTo>
                  <a:lnTo>
                    <a:pt x="321957" y="490728"/>
                  </a:lnTo>
                  <a:lnTo>
                    <a:pt x="328637" y="480796"/>
                  </a:lnTo>
                  <a:lnTo>
                    <a:pt x="331089" y="468642"/>
                  </a:lnTo>
                  <a:close/>
                </a:path>
                <a:path w="456565" h="812800">
                  <a:moveTo>
                    <a:pt x="456107" y="656094"/>
                  </a:moveTo>
                  <a:lnTo>
                    <a:pt x="453644" y="643940"/>
                  </a:lnTo>
                  <a:lnTo>
                    <a:pt x="446938" y="634009"/>
                  </a:lnTo>
                  <a:lnTo>
                    <a:pt x="436981" y="627303"/>
                  </a:lnTo>
                  <a:lnTo>
                    <a:pt x="424802" y="624852"/>
                  </a:lnTo>
                  <a:lnTo>
                    <a:pt x="31203" y="624852"/>
                  </a:lnTo>
                  <a:lnTo>
                    <a:pt x="19037" y="627303"/>
                  </a:lnTo>
                  <a:lnTo>
                    <a:pt x="9118" y="634009"/>
                  </a:lnTo>
                  <a:lnTo>
                    <a:pt x="2438" y="643940"/>
                  </a:lnTo>
                  <a:lnTo>
                    <a:pt x="0" y="656094"/>
                  </a:lnTo>
                  <a:lnTo>
                    <a:pt x="2438" y="668248"/>
                  </a:lnTo>
                  <a:lnTo>
                    <a:pt x="9118" y="678192"/>
                  </a:lnTo>
                  <a:lnTo>
                    <a:pt x="19037" y="684885"/>
                  </a:lnTo>
                  <a:lnTo>
                    <a:pt x="31203" y="687336"/>
                  </a:lnTo>
                  <a:lnTo>
                    <a:pt x="424802" y="687336"/>
                  </a:lnTo>
                  <a:lnTo>
                    <a:pt x="436981" y="684885"/>
                  </a:lnTo>
                  <a:lnTo>
                    <a:pt x="446938" y="678192"/>
                  </a:lnTo>
                  <a:lnTo>
                    <a:pt x="453644" y="668248"/>
                  </a:lnTo>
                  <a:lnTo>
                    <a:pt x="456107" y="656094"/>
                  </a:lnTo>
                  <a:close/>
                </a:path>
                <a:path w="456565" h="812800">
                  <a:moveTo>
                    <a:pt x="456107" y="343662"/>
                  </a:moveTo>
                  <a:lnTo>
                    <a:pt x="453644" y="331508"/>
                  </a:lnTo>
                  <a:lnTo>
                    <a:pt x="446938" y="321576"/>
                  </a:lnTo>
                  <a:lnTo>
                    <a:pt x="436981" y="314883"/>
                  </a:lnTo>
                  <a:lnTo>
                    <a:pt x="424802" y="312432"/>
                  </a:lnTo>
                  <a:lnTo>
                    <a:pt x="31203" y="312432"/>
                  </a:lnTo>
                  <a:lnTo>
                    <a:pt x="19037" y="314883"/>
                  </a:lnTo>
                  <a:lnTo>
                    <a:pt x="9118" y="321576"/>
                  </a:lnTo>
                  <a:lnTo>
                    <a:pt x="2438" y="331508"/>
                  </a:lnTo>
                  <a:lnTo>
                    <a:pt x="0" y="343662"/>
                  </a:lnTo>
                  <a:lnTo>
                    <a:pt x="2438" y="355828"/>
                  </a:lnTo>
                  <a:lnTo>
                    <a:pt x="9118" y="365760"/>
                  </a:lnTo>
                  <a:lnTo>
                    <a:pt x="19037" y="372452"/>
                  </a:lnTo>
                  <a:lnTo>
                    <a:pt x="31203" y="374916"/>
                  </a:lnTo>
                  <a:lnTo>
                    <a:pt x="424802" y="374916"/>
                  </a:lnTo>
                  <a:lnTo>
                    <a:pt x="436981" y="372452"/>
                  </a:lnTo>
                  <a:lnTo>
                    <a:pt x="446938" y="365760"/>
                  </a:lnTo>
                  <a:lnTo>
                    <a:pt x="453644" y="355828"/>
                  </a:lnTo>
                  <a:lnTo>
                    <a:pt x="456107" y="343662"/>
                  </a:lnTo>
                  <a:close/>
                </a:path>
                <a:path w="456565" h="812800">
                  <a:moveTo>
                    <a:pt x="456107" y="31242"/>
                  </a:moveTo>
                  <a:lnTo>
                    <a:pt x="453644" y="19088"/>
                  </a:lnTo>
                  <a:lnTo>
                    <a:pt x="446938" y="9156"/>
                  </a:lnTo>
                  <a:lnTo>
                    <a:pt x="436981" y="2463"/>
                  </a:lnTo>
                  <a:lnTo>
                    <a:pt x="424802" y="0"/>
                  </a:lnTo>
                  <a:lnTo>
                    <a:pt x="31203" y="0"/>
                  </a:lnTo>
                  <a:lnTo>
                    <a:pt x="19037" y="2463"/>
                  </a:lnTo>
                  <a:lnTo>
                    <a:pt x="9118" y="9156"/>
                  </a:lnTo>
                  <a:lnTo>
                    <a:pt x="2438" y="19088"/>
                  </a:lnTo>
                  <a:lnTo>
                    <a:pt x="0" y="31242"/>
                  </a:lnTo>
                  <a:lnTo>
                    <a:pt x="2438" y="43408"/>
                  </a:lnTo>
                  <a:lnTo>
                    <a:pt x="9118" y="53340"/>
                  </a:lnTo>
                  <a:lnTo>
                    <a:pt x="19037" y="60032"/>
                  </a:lnTo>
                  <a:lnTo>
                    <a:pt x="31203" y="62496"/>
                  </a:lnTo>
                  <a:lnTo>
                    <a:pt x="424802" y="62496"/>
                  </a:lnTo>
                  <a:lnTo>
                    <a:pt x="436981" y="60032"/>
                  </a:lnTo>
                  <a:lnTo>
                    <a:pt x="446938" y="53340"/>
                  </a:lnTo>
                  <a:lnTo>
                    <a:pt x="453644" y="43408"/>
                  </a:lnTo>
                  <a:lnTo>
                    <a:pt x="456107" y="31242"/>
                  </a:lnTo>
                  <a:close/>
                </a:path>
              </a:pathLst>
            </a:custGeom>
            <a:solidFill>
              <a:srgbClr val="154193"/>
            </a:solidFill>
          </p:spPr>
          <p:txBody>
            <a:bodyPr wrap="square" lIns="0" tIns="0" rIns="0" bIns="0" rtlCol="0"/>
            <a:lstStyle/>
            <a:p>
              <a:endParaRPr sz="1092"/>
            </a:p>
          </p:txBody>
        </p:sp>
      </p:grpSp>
      <p:sp>
        <p:nvSpPr>
          <p:cNvPr id="13" name="object 13"/>
          <p:cNvSpPr/>
          <p:nvPr/>
        </p:nvSpPr>
        <p:spPr>
          <a:xfrm>
            <a:off x="7480076" y="2262149"/>
            <a:ext cx="151715" cy="856384"/>
          </a:xfrm>
          <a:custGeom>
            <a:avLst/>
            <a:gdLst/>
            <a:ahLst/>
            <a:cxnLst/>
            <a:rect l="l" t="t" r="r" b="b"/>
            <a:pathLst>
              <a:path w="250190" h="1412239">
                <a:moveTo>
                  <a:pt x="124917" y="0"/>
                </a:moveTo>
                <a:lnTo>
                  <a:pt x="34030" y="184643"/>
                </a:lnTo>
                <a:lnTo>
                  <a:pt x="19372" y="229823"/>
                </a:lnTo>
                <a:lnTo>
                  <a:pt x="8730" y="276259"/>
                </a:lnTo>
                <a:lnTo>
                  <a:pt x="2210" y="323961"/>
                </a:lnTo>
                <a:lnTo>
                  <a:pt x="0" y="372595"/>
                </a:lnTo>
                <a:lnTo>
                  <a:pt x="0" y="1318420"/>
                </a:lnTo>
                <a:lnTo>
                  <a:pt x="7368" y="1354871"/>
                </a:lnTo>
                <a:lnTo>
                  <a:pt x="27459" y="1384669"/>
                </a:lnTo>
                <a:lnTo>
                  <a:pt x="57249" y="1404777"/>
                </a:lnTo>
                <a:lnTo>
                  <a:pt x="93714" y="1412155"/>
                </a:lnTo>
                <a:lnTo>
                  <a:pt x="156225" y="1412155"/>
                </a:lnTo>
                <a:lnTo>
                  <a:pt x="192646" y="1404777"/>
                </a:lnTo>
                <a:lnTo>
                  <a:pt x="222440" y="1384669"/>
                </a:lnTo>
                <a:lnTo>
                  <a:pt x="242556" y="1354871"/>
                </a:lnTo>
                <a:lnTo>
                  <a:pt x="243610" y="1349665"/>
                </a:lnTo>
                <a:lnTo>
                  <a:pt x="93714" y="1349665"/>
                </a:lnTo>
                <a:lnTo>
                  <a:pt x="81533" y="1347207"/>
                </a:lnTo>
                <a:lnTo>
                  <a:pt x="71581" y="1340506"/>
                </a:lnTo>
                <a:lnTo>
                  <a:pt x="64868" y="1330573"/>
                </a:lnTo>
                <a:lnTo>
                  <a:pt x="62406" y="1318420"/>
                </a:lnTo>
                <a:lnTo>
                  <a:pt x="62406" y="1205952"/>
                </a:lnTo>
                <a:lnTo>
                  <a:pt x="249940" y="1205952"/>
                </a:lnTo>
                <a:lnTo>
                  <a:pt x="249940" y="1143473"/>
                </a:lnTo>
                <a:lnTo>
                  <a:pt x="62406" y="1143473"/>
                </a:lnTo>
                <a:lnTo>
                  <a:pt x="62406" y="372595"/>
                </a:lnTo>
                <a:lnTo>
                  <a:pt x="62658" y="357509"/>
                </a:lnTo>
                <a:lnTo>
                  <a:pt x="63401" y="342429"/>
                </a:lnTo>
                <a:lnTo>
                  <a:pt x="64615" y="327388"/>
                </a:lnTo>
                <a:lnTo>
                  <a:pt x="66280" y="312419"/>
                </a:lnTo>
                <a:lnTo>
                  <a:pt x="246124" y="312419"/>
                </a:lnTo>
                <a:lnTo>
                  <a:pt x="241196" y="276451"/>
                </a:lnTo>
                <a:lnTo>
                  <a:pt x="235116" y="249940"/>
                </a:lnTo>
                <a:lnTo>
                  <a:pt x="78636" y="249940"/>
                </a:lnTo>
                <a:lnTo>
                  <a:pt x="81740" y="238961"/>
                </a:lnTo>
                <a:lnTo>
                  <a:pt x="85092" y="228054"/>
                </a:lnTo>
                <a:lnTo>
                  <a:pt x="88701" y="217232"/>
                </a:lnTo>
                <a:lnTo>
                  <a:pt x="92578" y="206506"/>
                </a:lnTo>
                <a:lnTo>
                  <a:pt x="124917" y="120216"/>
                </a:lnTo>
                <a:lnTo>
                  <a:pt x="191710" y="120216"/>
                </a:lnTo>
                <a:lnTo>
                  <a:pt x="154236" y="20271"/>
                </a:lnTo>
                <a:lnTo>
                  <a:pt x="149537" y="11957"/>
                </a:lnTo>
                <a:lnTo>
                  <a:pt x="142718" y="5561"/>
                </a:lnTo>
                <a:lnTo>
                  <a:pt x="134328" y="1452"/>
                </a:lnTo>
                <a:lnTo>
                  <a:pt x="124917" y="0"/>
                </a:lnTo>
                <a:close/>
              </a:path>
              <a:path w="250190" h="1412239">
                <a:moveTo>
                  <a:pt x="249940" y="1205952"/>
                </a:moveTo>
                <a:lnTo>
                  <a:pt x="187428" y="1205952"/>
                </a:lnTo>
                <a:lnTo>
                  <a:pt x="187428" y="1318420"/>
                </a:lnTo>
                <a:lnTo>
                  <a:pt x="184968" y="1330573"/>
                </a:lnTo>
                <a:lnTo>
                  <a:pt x="178266" y="1340506"/>
                </a:lnTo>
                <a:lnTo>
                  <a:pt x="168345" y="1347207"/>
                </a:lnTo>
                <a:lnTo>
                  <a:pt x="156225" y="1349665"/>
                </a:lnTo>
                <a:lnTo>
                  <a:pt x="243610" y="1349665"/>
                </a:lnTo>
                <a:lnTo>
                  <a:pt x="249940" y="1318420"/>
                </a:lnTo>
                <a:lnTo>
                  <a:pt x="249940" y="1205952"/>
                </a:lnTo>
                <a:close/>
              </a:path>
              <a:path w="250190" h="1412239">
                <a:moveTo>
                  <a:pt x="246124" y="312419"/>
                </a:moveTo>
                <a:lnTo>
                  <a:pt x="183554" y="312419"/>
                </a:lnTo>
                <a:lnTo>
                  <a:pt x="185220" y="327419"/>
                </a:lnTo>
                <a:lnTo>
                  <a:pt x="186434" y="342464"/>
                </a:lnTo>
                <a:lnTo>
                  <a:pt x="187176" y="357531"/>
                </a:lnTo>
                <a:lnTo>
                  <a:pt x="187428" y="372595"/>
                </a:lnTo>
                <a:lnTo>
                  <a:pt x="187428" y="1143473"/>
                </a:lnTo>
                <a:lnTo>
                  <a:pt x="249940" y="1143473"/>
                </a:lnTo>
                <a:lnTo>
                  <a:pt x="249940" y="372595"/>
                </a:lnTo>
                <a:lnTo>
                  <a:pt x="247728" y="324120"/>
                </a:lnTo>
                <a:lnTo>
                  <a:pt x="246124" y="312419"/>
                </a:lnTo>
                <a:close/>
              </a:path>
              <a:path w="250190" h="1412239">
                <a:moveTo>
                  <a:pt x="191710" y="120216"/>
                </a:moveTo>
                <a:lnTo>
                  <a:pt x="124917" y="120216"/>
                </a:lnTo>
                <a:lnTo>
                  <a:pt x="125158" y="120788"/>
                </a:lnTo>
                <a:lnTo>
                  <a:pt x="157287" y="206548"/>
                </a:lnTo>
                <a:lnTo>
                  <a:pt x="161149" y="217254"/>
                </a:lnTo>
                <a:lnTo>
                  <a:pt x="164749" y="228063"/>
                </a:lnTo>
                <a:lnTo>
                  <a:pt x="168095" y="238963"/>
                </a:lnTo>
                <a:lnTo>
                  <a:pt x="171198" y="249940"/>
                </a:lnTo>
                <a:lnTo>
                  <a:pt x="235116" y="249940"/>
                </a:lnTo>
                <a:lnTo>
                  <a:pt x="230475" y="229738"/>
                </a:lnTo>
                <a:lnTo>
                  <a:pt x="215804" y="184476"/>
                </a:lnTo>
                <a:lnTo>
                  <a:pt x="191710" y="120216"/>
                </a:lnTo>
                <a:close/>
              </a:path>
            </a:pathLst>
          </a:custGeom>
          <a:solidFill>
            <a:srgbClr val="154193"/>
          </a:solidFill>
        </p:spPr>
        <p:txBody>
          <a:bodyPr wrap="square" lIns="0" tIns="0" rIns="0" bIns="0" rtlCol="0"/>
          <a:lstStyle/>
          <a:p>
            <a:endParaRPr sz="1092"/>
          </a:p>
        </p:txBody>
      </p:sp>
      <p:sp>
        <p:nvSpPr>
          <p:cNvPr id="14" name="object 14"/>
          <p:cNvSpPr txBox="1"/>
          <p:nvPr/>
        </p:nvSpPr>
        <p:spPr>
          <a:xfrm>
            <a:off x="5980356" y="3319465"/>
            <a:ext cx="2337342" cy="269066"/>
          </a:xfrm>
          <a:prstGeom prst="rect">
            <a:avLst/>
          </a:prstGeom>
        </p:spPr>
        <p:txBody>
          <a:bodyPr vert="horz" wrap="square" lIns="0" tIns="7701" rIns="0" bIns="0" rtlCol="0">
            <a:spAutoFit/>
          </a:bodyPr>
          <a:lstStyle/>
          <a:p>
            <a:pPr marL="7701">
              <a:spcBef>
                <a:spcPts val="61"/>
              </a:spcBef>
            </a:pPr>
            <a:r>
              <a:rPr sz="1698" spc="85" dirty="0">
                <a:solidFill>
                  <a:srgbClr val="154390"/>
                </a:solidFill>
                <a:latin typeface="Arial"/>
                <a:cs typeface="Arial"/>
              </a:rPr>
              <a:t>Οργανωτικές</a:t>
            </a:r>
            <a:r>
              <a:rPr sz="1698" spc="-21" dirty="0">
                <a:solidFill>
                  <a:srgbClr val="154390"/>
                </a:solidFill>
                <a:latin typeface="Arial"/>
                <a:cs typeface="Arial"/>
              </a:rPr>
              <a:t> </a:t>
            </a:r>
            <a:r>
              <a:rPr sz="1698" spc="52" dirty="0">
                <a:solidFill>
                  <a:srgbClr val="154390"/>
                </a:solidFill>
                <a:latin typeface="Arial"/>
                <a:cs typeface="Arial"/>
              </a:rPr>
              <a:t>Δαπάνες</a:t>
            </a:r>
            <a:endParaRPr sz="1698">
              <a:latin typeface="Arial"/>
              <a:cs typeface="Arial"/>
            </a:endParaRPr>
          </a:p>
        </p:txBody>
      </p:sp>
      <p:sp>
        <p:nvSpPr>
          <p:cNvPr id="15" name="object 15"/>
          <p:cNvSpPr txBox="1"/>
          <p:nvPr/>
        </p:nvSpPr>
        <p:spPr>
          <a:xfrm>
            <a:off x="8450333" y="3319465"/>
            <a:ext cx="2390096" cy="269066"/>
          </a:xfrm>
          <a:prstGeom prst="rect">
            <a:avLst/>
          </a:prstGeom>
        </p:spPr>
        <p:txBody>
          <a:bodyPr vert="horz" wrap="square" lIns="0" tIns="7701" rIns="0" bIns="0" rtlCol="0">
            <a:spAutoFit/>
          </a:bodyPr>
          <a:lstStyle/>
          <a:p>
            <a:pPr marL="7701">
              <a:spcBef>
                <a:spcPts val="61"/>
              </a:spcBef>
            </a:pPr>
            <a:r>
              <a:rPr sz="1698" spc="85" dirty="0">
                <a:solidFill>
                  <a:srgbClr val="154390"/>
                </a:solidFill>
                <a:latin typeface="Arial"/>
                <a:cs typeface="Arial"/>
              </a:rPr>
              <a:t>Στήριξη</a:t>
            </a:r>
            <a:r>
              <a:rPr sz="1698" spc="-12" dirty="0">
                <a:solidFill>
                  <a:srgbClr val="154390"/>
                </a:solidFill>
                <a:latin typeface="Arial"/>
                <a:cs typeface="Arial"/>
              </a:rPr>
              <a:t> </a:t>
            </a:r>
            <a:r>
              <a:rPr sz="1698" spc="79" dirty="0">
                <a:solidFill>
                  <a:srgbClr val="154390"/>
                </a:solidFill>
                <a:latin typeface="Arial"/>
                <a:cs typeface="Arial"/>
              </a:rPr>
              <a:t>για</a:t>
            </a:r>
            <a:r>
              <a:rPr sz="1698" spc="-9" dirty="0">
                <a:solidFill>
                  <a:srgbClr val="154390"/>
                </a:solidFill>
                <a:latin typeface="Arial"/>
                <a:cs typeface="Arial"/>
              </a:rPr>
              <a:t> </a:t>
            </a:r>
            <a:r>
              <a:rPr sz="1698" spc="121" dirty="0">
                <a:solidFill>
                  <a:srgbClr val="154390"/>
                </a:solidFill>
                <a:latin typeface="Arial"/>
                <a:cs typeface="Arial"/>
              </a:rPr>
              <a:t>την</a:t>
            </a:r>
            <a:r>
              <a:rPr sz="1698" spc="-9" dirty="0">
                <a:solidFill>
                  <a:srgbClr val="154390"/>
                </a:solidFill>
                <a:latin typeface="Arial"/>
                <a:cs typeface="Arial"/>
              </a:rPr>
              <a:t> </a:t>
            </a:r>
            <a:r>
              <a:rPr sz="1698" spc="115" dirty="0">
                <a:solidFill>
                  <a:srgbClr val="154390"/>
                </a:solidFill>
                <a:latin typeface="Arial"/>
                <a:cs typeface="Arial"/>
              </a:rPr>
              <a:t>ένταξη</a:t>
            </a:r>
            <a:endParaRPr sz="1698">
              <a:latin typeface="Arial"/>
              <a:cs typeface="Arial"/>
            </a:endParaRPr>
          </a:p>
        </p:txBody>
      </p:sp>
      <p:grpSp>
        <p:nvGrpSpPr>
          <p:cNvPr id="16" name="object 16"/>
          <p:cNvGrpSpPr/>
          <p:nvPr/>
        </p:nvGrpSpPr>
        <p:grpSpPr>
          <a:xfrm>
            <a:off x="9182645" y="2180171"/>
            <a:ext cx="1004248" cy="963046"/>
            <a:chOff x="15142156" y="3595263"/>
            <a:chExt cx="1656080" cy="1588135"/>
          </a:xfrm>
        </p:grpSpPr>
        <p:sp>
          <p:nvSpPr>
            <p:cNvPr id="17" name="object 17"/>
            <p:cNvSpPr/>
            <p:nvPr/>
          </p:nvSpPr>
          <p:spPr>
            <a:xfrm>
              <a:off x="15142156" y="3595263"/>
              <a:ext cx="1656080" cy="1587500"/>
            </a:xfrm>
            <a:custGeom>
              <a:avLst/>
              <a:gdLst/>
              <a:ahLst/>
              <a:cxnLst/>
              <a:rect l="l" t="t" r="r" b="b"/>
              <a:pathLst>
                <a:path w="1656080" h="1587500">
                  <a:moveTo>
                    <a:pt x="304807" y="0"/>
                  </a:moveTo>
                  <a:lnTo>
                    <a:pt x="258630" y="0"/>
                  </a:lnTo>
                  <a:lnTo>
                    <a:pt x="9528" y="254000"/>
                  </a:lnTo>
                  <a:lnTo>
                    <a:pt x="3455" y="266700"/>
                  </a:lnTo>
                  <a:lnTo>
                    <a:pt x="0" y="266700"/>
                  </a:lnTo>
                  <a:lnTo>
                    <a:pt x="0" y="292100"/>
                  </a:lnTo>
                  <a:lnTo>
                    <a:pt x="3455" y="292100"/>
                  </a:lnTo>
                  <a:lnTo>
                    <a:pt x="9528" y="304800"/>
                  </a:lnTo>
                  <a:lnTo>
                    <a:pt x="162403" y="457200"/>
                  </a:lnTo>
                  <a:lnTo>
                    <a:pt x="161487" y="508000"/>
                  </a:lnTo>
                  <a:lnTo>
                    <a:pt x="167398" y="546100"/>
                  </a:lnTo>
                  <a:lnTo>
                    <a:pt x="179929" y="596900"/>
                  </a:lnTo>
                  <a:lnTo>
                    <a:pt x="198873" y="635000"/>
                  </a:lnTo>
                  <a:lnTo>
                    <a:pt x="224024" y="673100"/>
                  </a:lnTo>
                  <a:lnTo>
                    <a:pt x="255175" y="711200"/>
                  </a:lnTo>
                  <a:lnTo>
                    <a:pt x="466988" y="927100"/>
                  </a:lnTo>
                  <a:lnTo>
                    <a:pt x="493641" y="952500"/>
                  </a:lnTo>
                  <a:lnTo>
                    <a:pt x="497785" y="952500"/>
                  </a:lnTo>
                  <a:lnTo>
                    <a:pt x="514015" y="1130300"/>
                  </a:lnTo>
                  <a:lnTo>
                    <a:pt x="530131" y="1206500"/>
                  </a:lnTo>
                  <a:lnTo>
                    <a:pt x="554351" y="1257300"/>
                  </a:lnTo>
                  <a:lnTo>
                    <a:pt x="582732" y="1308100"/>
                  </a:lnTo>
                  <a:lnTo>
                    <a:pt x="611123" y="1333500"/>
                  </a:lnTo>
                  <a:lnTo>
                    <a:pt x="635373" y="1358900"/>
                  </a:lnTo>
                  <a:lnTo>
                    <a:pt x="635373" y="1562100"/>
                  </a:lnTo>
                  <a:lnTo>
                    <a:pt x="637945" y="1574800"/>
                  </a:lnTo>
                  <a:lnTo>
                    <a:pt x="644954" y="1587500"/>
                  </a:lnTo>
                  <a:lnTo>
                    <a:pt x="719821" y="1587500"/>
                  </a:lnTo>
                  <a:lnTo>
                    <a:pt x="726829" y="1574800"/>
                  </a:lnTo>
                  <a:lnTo>
                    <a:pt x="729401" y="1562100"/>
                  </a:lnTo>
                  <a:lnTo>
                    <a:pt x="727184" y="1549400"/>
                  </a:lnTo>
                  <a:lnTo>
                    <a:pt x="721090" y="1536700"/>
                  </a:lnTo>
                  <a:lnTo>
                    <a:pt x="711953" y="1536700"/>
                  </a:lnTo>
                  <a:lnTo>
                    <a:pt x="700606" y="1524000"/>
                  </a:lnTo>
                  <a:lnTo>
                    <a:pt x="700606" y="1460500"/>
                  </a:lnTo>
                  <a:lnTo>
                    <a:pt x="1052847" y="1460500"/>
                  </a:lnTo>
                  <a:lnTo>
                    <a:pt x="1052847" y="1397000"/>
                  </a:lnTo>
                  <a:lnTo>
                    <a:pt x="700606" y="1397000"/>
                  </a:lnTo>
                  <a:lnTo>
                    <a:pt x="700606" y="1346200"/>
                  </a:lnTo>
                  <a:lnTo>
                    <a:pt x="699764" y="1333500"/>
                  </a:lnTo>
                  <a:lnTo>
                    <a:pt x="697321" y="1333500"/>
                  </a:lnTo>
                  <a:lnTo>
                    <a:pt x="693406" y="1320800"/>
                  </a:lnTo>
                  <a:lnTo>
                    <a:pt x="688146" y="1320800"/>
                  </a:lnTo>
                  <a:lnTo>
                    <a:pt x="645165" y="1282700"/>
                  </a:lnTo>
                  <a:lnTo>
                    <a:pt x="618297" y="1244600"/>
                  </a:lnTo>
                  <a:lnTo>
                    <a:pt x="594545" y="1193800"/>
                  </a:lnTo>
                  <a:lnTo>
                    <a:pt x="578935" y="1130300"/>
                  </a:lnTo>
                  <a:lnTo>
                    <a:pt x="554396" y="850900"/>
                  </a:lnTo>
                  <a:lnTo>
                    <a:pt x="487946" y="850900"/>
                  </a:lnTo>
                  <a:lnTo>
                    <a:pt x="487963" y="850322"/>
                  </a:lnTo>
                  <a:lnTo>
                    <a:pt x="301352" y="673100"/>
                  </a:lnTo>
                  <a:lnTo>
                    <a:pt x="270646" y="635000"/>
                  </a:lnTo>
                  <a:lnTo>
                    <a:pt x="247726" y="584200"/>
                  </a:lnTo>
                  <a:lnTo>
                    <a:pt x="232912" y="546100"/>
                  </a:lnTo>
                  <a:lnTo>
                    <a:pt x="226527" y="495300"/>
                  </a:lnTo>
                  <a:lnTo>
                    <a:pt x="228893" y="444500"/>
                  </a:lnTo>
                  <a:lnTo>
                    <a:pt x="229088" y="444500"/>
                  </a:lnTo>
                  <a:lnTo>
                    <a:pt x="227545" y="431800"/>
                  </a:lnTo>
                  <a:lnTo>
                    <a:pt x="224373" y="419100"/>
                  </a:lnTo>
                  <a:lnTo>
                    <a:pt x="219679" y="419100"/>
                  </a:lnTo>
                  <a:lnTo>
                    <a:pt x="169942" y="368300"/>
                  </a:lnTo>
                  <a:lnTo>
                    <a:pt x="220673" y="317500"/>
                  </a:lnTo>
                  <a:lnTo>
                    <a:pt x="123765" y="317500"/>
                  </a:lnTo>
                  <a:lnTo>
                    <a:pt x="78845" y="279400"/>
                  </a:lnTo>
                  <a:lnTo>
                    <a:pt x="281771" y="76200"/>
                  </a:lnTo>
                  <a:lnTo>
                    <a:pt x="375485" y="76200"/>
                  </a:lnTo>
                  <a:lnTo>
                    <a:pt x="304807" y="0"/>
                  </a:lnTo>
                  <a:close/>
                </a:path>
                <a:path w="1656080" h="1587500">
                  <a:moveTo>
                    <a:pt x="1052847" y="1460500"/>
                  </a:moveTo>
                  <a:lnTo>
                    <a:pt x="987613" y="1460500"/>
                  </a:lnTo>
                  <a:lnTo>
                    <a:pt x="987613" y="1524000"/>
                  </a:lnTo>
                  <a:lnTo>
                    <a:pt x="985519" y="1524000"/>
                  </a:lnTo>
                  <a:lnTo>
                    <a:pt x="972833" y="1536700"/>
                  </a:lnTo>
                  <a:lnTo>
                    <a:pt x="962483" y="1536700"/>
                  </a:lnTo>
                  <a:lnTo>
                    <a:pt x="955510" y="1549400"/>
                  </a:lnTo>
                  <a:lnTo>
                    <a:pt x="952955" y="1562100"/>
                  </a:lnTo>
                  <a:lnTo>
                    <a:pt x="955510" y="1574800"/>
                  </a:lnTo>
                  <a:lnTo>
                    <a:pt x="962483" y="1587500"/>
                  </a:lnTo>
                  <a:lnTo>
                    <a:pt x="1043319" y="1587500"/>
                  </a:lnTo>
                  <a:lnTo>
                    <a:pt x="1050291" y="1574800"/>
                  </a:lnTo>
                  <a:lnTo>
                    <a:pt x="1052847" y="1562100"/>
                  </a:lnTo>
                  <a:lnTo>
                    <a:pt x="1052847" y="1460500"/>
                  </a:lnTo>
                  <a:close/>
                </a:path>
                <a:path w="1656080" h="1587500">
                  <a:moveTo>
                    <a:pt x="1168619" y="584200"/>
                  </a:moveTo>
                  <a:lnTo>
                    <a:pt x="1096596" y="584200"/>
                  </a:lnTo>
                  <a:lnTo>
                    <a:pt x="1105201" y="609600"/>
                  </a:lnTo>
                  <a:lnTo>
                    <a:pt x="1105201" y="1092200"/>
                  </a:lnTo>
                  <a:lnTo>
                    <a:pt x="1100696" y="1143000"/>
                  </a:lnTo>
                  <a:lnTo>
                    <a:pt x="1087500" y="1193800"/>
                  </a:lnTo>
                  <a:lnTo>
                    <a:pt x="1066096" y="1231900"/>
                  </a:lnTo>
                  <a:lnTo>
                    <a:pt x="1036968" y="1270000"/>
                  </a:lnTo>
                  <a:lnTo>
                    <a:pt x="1000597" y="1308100"/>
                  </a:lnTo>
                  <a:lnTo>
                    <a:pt x="995123" y="1308100"/>
                  </a:lnTo>
                  <a:lnTo>
                    <a:pt x="991043" y="1320800"/>
                  </a:lnTo>
                  <a:lnTo>
                    <a:pt x="988494" y="1320800"/>
                  </a:lnTo>
                  <a:lnTo>
                    <a:pt x="987613" y="1333500"/>
                  </a:lnTo>
                  <a:lnTo>
                    <a:pt x="987613" y="1397000"/>
                  </a:lnTo>
                  <a:lnTo>
                    <a:pt x="1052847" y="1397000"/>
                  </a:lnTo>
                  <a:lnTo>
                    <a:pt x="1052847" y="1346200"/>
                  </a:lnTo>
                  <a:lnTo>
                    <a:pt x="1087589" y="1308100"/>
                  </a:lnTo>
                  <a:lnTo>
                    <a:pt x="1116653" y="1270000"/>
                  </a:lnTo>
                  <a:lnTo>
                    <a:pt x="1139755" y="1231900"/>
                  </a:lnTo>
                  <a:lnTo>
                    <a:pt x="1156610" y="1193800"/>
                  </a:lnTo>
                  <a:lnTo>
                    <a:pt x="1166931" y="1143000"/>
                  </a:lnTo>
                  <a:lnTo>
                    <a:pt x="1170435" y="1092200"/>
                  </a:lnTo>
                  <a:lnTo>
                    <a:pt x="1170435" y="965200"/>
                  </a:lnTo>
                  <a:lnTo>
                    <a:pt x="1211811" y="914400"/>
                  </a:lnTo>
                  <a:lnTo>
                    <a:pt x="1262661" y="863600"/>
                  </a:lnTo>
                  <a:lnTo>
                    <a:pt x="1170435" y="863600"/>
                  </a:lnTo>
                  <a:lnTo>
                    <a:pt x="1170435" y="762000"/>
                  </a:lnTo>
                  <a:lnTo>
                    <a:pt x="1188087" y="749300"/>
                  </a:lnTo>
                  <a:lnTo>
                    <a:pt x="1225185" y="711200"/>
                  </a:lnTo>
                  <a:lnTo>
                    <a:pt x="1265246" y="673100"/>
                  </a:lnTo>
                  <a:lnTo>
                    <a:pt x="1170435" y="673100"/>
                  </a:lnTo>
                  <a:lnTo>
                    <a:pt x="1170435" y="609600"/>
                  </a:lnTo>
                  <a:lnTo>
                    <a:pt x="1168619" y="584200"/>
                  </a:lnTo>
                  <a:close/>
                </a:path>
                <a:path w="1656080" h="1587500">
                  <a:moveTo>
                    <a:pt x="684377" y="787400"/>
                  </a:moveTo>
                  <a:lnTo>
                    <a:pt x="619038" y="787400"/>
                  </a:lnTo>
                  <a:lnTo>
                    <a:pt x="619038" y="1028700"/>
                  </a:lnTo>
                  <a:lnTo>
                    <a:pt x="621610" y="1041400"/>
                  </a:lnTo>
                  <a:lnTo>
                    <a:pt x="628619" y="1054100"/>
                  </a:lnTo>
                  <a:lnTo>
                    <a:pt x="674796" y="1054100"/>
                  </a:lnTo>
                  <a:lnTo>
                    <a:pt x="681805" y="1041400"/>
                  </a:lnTo>
                  <a:lnTo>
                    <a:pt x="684377" y="1028700"/>
                  </a:lnTo>
                  <a:lnTo>
                    <a:pt x="684377" y="787400"/>
                  </a:lnTo>
                  <a:close/>
                </a:path>
                <a:path w="1656080" h="1587500">
                  <a:moveTo>
                    <a:pt x="806258" y="520700"/>
                  </a:moveTo>
                  <a:lnTo>
                    <a:pt x="711863" y="520700"/>
                  </a:lnTo>
                  <a:lnTo>
                    <a:pt x="730759" y="533400"/>
                  </a:lnTo>
                  <a:lnTo>
                    <a:pt x="739349" y="546100"/>
                  </a:lnTo>
                  <a:lnTo>
                    <a:pt x="739349" y="889000"/>
                  </a:lnTo>
                  <a:lnTo>
                    <a:pt x="742037" y="901700"/>
                  </a:lnTo>
                  <a:lnTo>
                    <a:pt x="749309" y="914400"/>
                  </a:lnTo>
                  <a:lnTo>
                    <a:pt x="759978" y="927100"/>
                  </a:lnTo>
                  <a:lnTo>
                    <a:pt x="785673" y="927100"/>
                  </a:lnTo>
                  <a:lnTo>
                    <a:pt x="796310" y="914400"/>
                  </a:lnTo>
                  <a:lnTo>
                    <a:pt x="803571" y="901700"/>
                  </a:lnTo>
                  <a:lnTo>
                    <a:pt x="806258" y="889000"/>
                  </a:lnTo>
                  <a:lnTo>
                    <a:pt x="806258" y="520700"/>
                  </a:lnTo>
                  <a:close/>
                </a:path>
                <a:path w="1656080" h="1587500">
                  <a:moveTo>
                    <a:pt x="920240" y="444500"/>
                  </a:moveTo>
                  <a:lnTo>
                    <a:pt x="846227" y="444500"/>
                  </a:lnTo>
                  <a:lnTo>
                    <a:pt x="854528" y="457200"/>
                  </a:lnTo>
                  <a:lnTo>
                    <a:pt x="859610" y="469900"/>
                  </a:lnTo>
                  <a:lnTo>
                    <a:pt x="861335" y="482600"/>
                  </a:lnTo>
                  <a:lnTo>
                    <a:pt x="861335" y="889000"/>
                  </a:lnTo>
                  <a:lnTo>
                    <a:pt x="864006" y="901700"/>
                  </a:lnTo>
                  <a:lnTo>
                    <a:pt x="871243" y="914400"/>
                  </a:lnTo>
                  <a:lnTo>
                    <a:pt x="881875" y="927100"/>
                  </a:lnTo>
                  <a:lnTo>
                    <a:pt x="907598" y="927100"/>
                  </a:lnTo>
                  <a:lnTo>
                    <a:pt x="918231" y="914400"/>
                  </a:lnTo>
                  <a:lnTo>
                    <a:pt x="925467" y="901700"/>
                  </a:lnTo>
                  <a:lnTo>
                    <a:pt x="928139" y="889000"/>
                  </a:lnTo>
                  <a:lnTo>
                    <a:pt x="928139" y="546100"/>
                  </a:lnTo>
                  <a:lnTo>
                    <a:pt x="936745" y="533400"/>
                  </a:lnTo>
                  <a:lnTo>
                    <a:pt x="955677" y="520700"/>
                  </a:lnTo>
                  <a:lnTo>
                    <a:pt x="1044470" y="520700"/>
                  </a:lnTo>
                  <a:lnTo>
                    <a:pt x="1040452" y="508000"/>
                  </a:lnTo>
                  <a:lnTo>
                    <a:pt x="1035177" y="495300"/>
                  </a:lnTo>
                  <a:lnTo>
                    <a:pt x="1028685" y="495300"/>
                  </a:lnTo>
                  <a:lnTo>
                    <a:pt x="1021016" y="482600"/>
                  </a:lnTo>
                  <a:lnTo>
                    <a:pt x="1006949" y="469900"/>
                  </a:lnTo>
                  <a:lnTo>
                    <a:pt x="991095" y="457200"/>
                  </a:lnTo>
                  <a:lnTo>
                    <a:pt x="923217" y="457200"/>
                  </a:lnTo>
                  <a:lnTo>
                    <a:pt x="920240" y="444500"/>
                  </a:lnTo>
                  <a:close/>
                </a:path>
                <a:path w="1656080" h="1587500">
                  <a:moveTo>
                    <a:pt x="1112858" y="520700"/>
                  </a:moveTo>
                  <a:lnTo>
                    <a:pt x="955677" y="520700"/>
                  </a:lnTo>
                  <a:lnTo>
                    <a:pt x="974610" y="533400"/>
                  </a:lnTo>
                  <a:lnTo>
                    <a:pt x="983216" y="546100"/>
                  </a:lnTo>
                  <a:lnTo>
                    <a:pt x="983216" y="889000"/>
                  </a:lnTo>
                  <a:lnTo>
                    <a:pt x="990594" y="914400"/>
                  </a:lnTo>
                  <a:lnTo>
                    <a:pt x="1008005" y="927100"/>
                  </a:lnTo>
                  <a:lnTo>
                    <a:pt x="1028362" y="927100"/>
                  </a:lnTo>
                  <a:lnTo>
                    <a:pt x="1044575" y="914400"/>
                  </a:lnTo>
                  <a:lnTo>
                    <a:pt x="1048030" y="901700"/>
                  </a:lnTo>
                  <a:lnTo>
                    <a:pt x="1050125" y="901700"/>
                  </a:lnTo>
                  <a:lnTo>
                    <a:pt x="1050125" y="609600"/>
                  </a:lnTo>
                  <a:lnTo>
                    <a:pt x="1058730" y="584200"/>
                  </a:lnTo>
                  <a:lnTo>
                    <a:pt x="1168619" y="584200"/>
                  </a:lnTo>
                  <a:lnTo>
                    <a:pt x="1163289" y="571500"/>
                  </a:lnTo>
                  <a:lnTo>
                    <a:pt x="1154621" y="558800"/>
                  </a:lnTo>
                  <a:lnTo>
                    <a:pt x="1142792" y="546100"/>
                  </a:lnTo>
                  <a:lnTo>
                    <a:pt x="1128684" y="533400"/>
                  </a:lnTo>
                  <a:lnTo>
                    <a:pt x="1112858" y="520700"/>
                  </a:lnTo>
                  <a:close/>
                </a:path>
                <a:path w="1656080" h="1587500">
                  <a:moveTo>
                    <a:pt x="1379800" y="165100"/>
                  </a:moveTo>
                  <a:lnTo>
                    <a:pt x="1282892" y="165100"/>
                  </a:lnTo>
                  <a:lnTo>
                    <a:pt x="1485818" y="368300"/>
                  </a:lnTo>
                  <a:lnTo>
                    <a:pt x="1447914" y="406400"/>
                  </a:lnTo>
                  <a:lnTo>
                    <a:pt x="1443292" y="406400"/>
                  </a:lnTo>
                  <a:lnTo>
                    <a:pt x="1440152" y="419100"/>
                  </a:lnTo>
                  <a:lnTo>
                    <a:pt x="1438563" y="419100"/>
                  </a:lnTo>
                  <a:lnTo>
                    <a:pt x="1438594" y="431800"/>
                  </a:lnTo>
                  <a:lnTo>
                    <a:pt x="1440212" y="457200"/>
                  </a:lnTo>
                  <a:lnTo>
                    <a:pt x="1438794" y="495300"/>
                  </a:lnTo>
                  <a:lnTo>
                    <a:pt x="1430776" y="533400"/>
                  </a:lnTo>
                  <a:lnTo>
                    <a:pt x="1412596" y="584200"/>
                  </a:lnTo>
                  <a:lnTo>
                    <a:pt x="1380690" y="647700"/>
                  </a:lnTo>
                  <a:lnTo>
                    <a:pt x="1170435" y="863600"/>
                  </a:lnTo>
                  <a:lnTo>
                    <a:pt x="1262661" y="863600"/>
                  </a:lnTo>
                  <a:lnTo>
                    <a:pt x="1389391" y="736600"/>
                  </a:lnTo>
                  <a:lnTo>
                    <a:pt x="1430427" y="685800"/>
                  </a:lnTo>
                  <a:lnTo>
                    <a:pt x="1431893" y="685800"/>
                  </a:lnTo>
                  <a:lnTo>
                    <a:pt x="1467378" y="622300"/>
                  </a:lnTo>
                  <a:lnTo>
                    <a:pt x="1489473" y="571500"/>
                  </a:lnTo>
                  <a:lnTo>
                    <a:pt x="1501124" y="520700"/>
                  </a:lnTo>
                  <a:lnTo>
                    <a:pt x="1505276" y="469900"/>
                  </a:lnTo>
                  <a:lnTo>
                    <a:pt x="1504875" y="444500"/>
                  </a:lnTo>
                  <a:lnTo>
                    <a:pt x="1633381" y="317500"/>
                  </a:lnTo>
                  <a:lnTo>
                    <a:pt x="1531995" y="317500"/>
                  </a:lnTo>
                  <a:lnTo>
                    <a:pt x="1379800" y="165100"/>
                  </a:lnTo>
                  <a:close/>
                </a:path>
                <a:path w="1656080" h="1587500">
                  <a:moveTo>
                    <a:pt x="487963" y="850322"/>
                  </a:moveTo>
                  <a:lnTo>
                    <a:pt x="487946" y="850900"/>
                  </a:lnTo>
                  <a:lnTo>
                    <a:pt x="488571" y="850900"/>
                  </a:lnTo>
                  <a:lnTo>
                    <a:pt x="487963" y="850322"/>
                  </a:lnTo>
                  <a:close/>
                </a:path>
                <a:path w="1656080" h="1587500">
                  <a:moveTo>
                    <a:pt x="456880" y="622300"/>
                  </a:moveTo>
                  <a:lnTo>
                    <a:pt x="432319" y="622300"/>
                  </a:lnTo>
                  <a:lnTo>
                    <a:pt x="421453" y="635000"/>
                  </a:lnTo>
                  <a:lnTo>
                    <a:pt x="414251" y="647700"/>
                  </a:lnTo>
                  <a:lnTo>
                    <a:pt x="411819" y="660400"/>
                  </a:lnTo>
                  <a:lnTo>
                    <a:pt x="414179" y="673100"/>
                  </a:lnTo>
                  <a:lnTo>
                    <a:pt x="421348" y="685800"/>
                  </a:lnTo>
                  <a:lnTo>
                    <a:pt x="509827" y="774700"/>
                  </a:lnTo>
                  <a:lnTo>
                    <a:pt x="494667" y="800100"/>
                  </a:lnTo>
                  <a:lnTo>
                    <a:pt x="488676" y="825500"/>
                  </a:lnTo>
                  <a:lnTo>
                    <a:pt x="487963" y="850322"/>
                  </a:lnTo>
                  <a:lnTo>
                    <a:pt x="488571" y="850900"/>
                  </a:lnTo>
                  <a:lnTo>
                    <a:pt x="554396" y="850900"/>
                  </a:lnTo>
                  <a:lnTo>
                    <a:pt x="553281" y="838200"/>
                  </a:lnTo>
                  <a:lnTo>
                    <a:pt x="553800" y="825500"/>
                  </a:lnTo>
                  <a:lnTo>
                    <a:pt x="560519" y="812800"/>
                  </a:lnTo>
                  <a:lnTo>
                    <a:pt x="573305" y="800100"/>
                  </a:lnTo>
                  <a:lnTo>
                    <a:pt x="592128" y="787400"/>
                  </a:lnTo>
                  <a:lnTo>
                    <a:pt x="684377" y="787400"/>
                  </a:lnTo>
                  <a:lnTo>
                    <a:pt x="684377" y="736600"/>
                  </a:lnTo>
                  <a:lnTo>
                    <a:pt x="563752" y="736600"/>
                  </a:lnTo>
                  <a:lnTo>
                    <a:pt x="467629" y="635000"/>
                  </a:lnTo>
                  <a:lnTo>
                    <a:pt x="456880" y="622300"/>
                  </a:lnTo>
                  <a:close/>
                </a:path>
                <a:path w="1656080" h="1587500">
                  <a:moveTo>
                    <a:pt x="691811" y="215900"/>
                  </a:moveTo>
                  <a:lnTo>
                    <a:pt x="544525" y="215900"/>
                  </a:lnTo>
                  <a:lnTo>
                    <a:pt x="596479" y="241300"/>
                  </a:lnTo>
                  <a:lnTo>
                    <a:pt x="650765" y="266700"/>
                  </a:lnTo>
                  <a:lnTo>
                    <a:pt x="791913" y="393700"/>
                  </a:lnTo>
                  <a:lnTo>
                    <a:pt x="778693" y="393700"/>
                  </a:lnTo>
                  <a:lnTo>
                    <a:pt x="772594" y="406400"/>
                  </a:lnTo>
                  <a:lnTo>
                    <a:pt x="766887" y="406400"/>
                  </a:lnTo>
                  <a:lnTo>
                    <a:pt x="761987" y="419100"/>
                  </a:lnTo>
                  <a:lnTo>
                    <a:pt x="755094" y="431800"/>
                  </a:lnTo>
                  <a:lnTo>
                    <a:pt x="748025" y="444500"/>
                  </a:lnTo>
                  <a:lnTo>
                    <a:pt x="742595" y="457200"/>
                  </a:lnTo>
                  <a:lnTo>
                    <a:pt x="675802" y="457200"/>
                  </a:lnTo>
                  <a:lnTo>
                    <a:pt x="646276" y="482600"/>
                  </a:lnTo>
                  <a:lnTo>
                    <a:pt x="626350" y="508000"/>
                  </a:lnTo>
                  <a:lnTo>
                    <a:pt x="619038" y="546100"/>
                  </a:lnTo>
                  <a:lnTo>
                    <a:pt x="619038" y="723900"/>
                  </a:lnTo>
                  <a:lnTo>
                    <a:pt x="571082" y="723900"/>
                  </a:lnTo>
                  <a:lnTo>
                    <a:pt x="566998" y="736600"/>
                  </a:lnTo>
                  <a:lnTo>
                    <a:pt x="684377" y="736600"/>
                  </a:lnTo>
                  <a:lnTo>
                    <a:pt x="684377" y="546100"/>
                  </a:lnTo>
                  <a:lnTo>
                    <a:pt x="692966" y="533400"/>
                  </a:lnTo>
                  <a:lnTo>
                    <a:pt x="711863" y="520700"/>
                  </a:lnTo>
                  <a:lnTo>
                    <a:pt x="806258" y="520700"/>
                  </a:lnTo>
                  <a:lnTo>
                    <a:pt x="806258" y="482600"/>
                  </a:lnTo>
                  <a:lnTo>
                    <a:pt x="808147" y="469900"/>
                  </a:lnTo>
                  <a:lnTo>
                    <a:pt x="813679" y="457200"/>
                  </a:lnTo>
                  <a:lnTo>
                    <a:pt x="822646" y="444500"/>
                  </a:lnTo>
                  <a:lnTo>
                    <a:pt x="920240" y="444500"/>
                  </a:lnTo>
                  <a:lnTo>
                    <a:pt x="917262" y="431800"/>
                  </a:lnTo>
                  <a:lnTo>
                    <a:pt x="908715" y="419100"/>
                  </a:lnTo>
                  <a:lnTo>
                    <a:pt x="897891" y="406400"/>
                  </a:lnTo>
                  <a:lnTo>
                    <a:pt x="885103" y="393700"/>
                  </a:lnTo>
                  <a:lnTo>
                    <a:pt x="935207" y="342900"/>
                  </a:lnTo>
                  <a:lnTo>
                    <a:pt x="842068" y="342900"/>
                  </a:lnTo>
                  <a:lnTo>
                    <a:pt x="691811" y="215900"/>
                  </a:lnTo>
                  <a:close/>
                </a:path>
                <a:path w="1656080" h="1587500">
                  <a:moveTo>
                    <a:pt x="1278809" y="609600"/>
                  </a:moveTo>
                  <a:lnTo>
                    <a:pt x="1232632" y="609600"/>
                  </a:lnTo>
                  <a:lnTo>
                    <a:pt x="1170435" y="673100"/>
                  </a:lnTo>
                  <a:lnTo>
                    <a:pt x="1265246" y="673100"/>
                  </a:lnTo>
                  <a:lnTo>
                    <a:pt x="1278599" y="660400"/>
                  </a:lnTo>
                  <a:lnTo>
                    <a:pt x="1285803" y="647700"/>
                  </a:lnTo>
                  <a:lnTo>
                    <a:pt x="1288246" y="635000"/>
                  </a:lnTo>
                  <a:lnTo>
                    <a:pt x="1285917" y="622300"/>
                  </a:lnTo>
                  <a:lnTo>
                    <a:pt x="1278809" y="609600"/>
                  </a:lnTo>
                  <a:close/>
                </a:path>
                <a:path w="1656080" h="1587500">
                  <a:moveTo>
                    <a:pt x="1255799" y="596900"/>
                  </a:moveTo>
                  <a:lnTo>
                    <a:pt x="1243499" y="609600"/>
                  </a:lnTo>
                  <a:lnTo>
                    <a:pt x="1268060" y="609600"/>
                  </a:lnTo>
                  <a:lnTo>
                    <a:pt x="1255799" y="596900"/>
                  </a:lnTo>
                  <a:close/>
                </a:path>
                <a:path w="1656080" h="1587500">
                  <a:moveTo>
                    <a:pt x="1397130" y="0"/>
                  </a:moveTo>
                  <a:lnTo>
                    <a:pt x="1351058" y="0"/>
                  </a:lnTo>
                  <a:lnTo>
                    <a:pt x="1198183" y="152400"/>
                  </a:lnTo>
                  <a:lnTo>
                    <a:pt x="1149996" y="152400"/>
                  </a:lnTo>
                  <a:lnTo>
                    <a:pt x="1103006" y="165100"/>
                  </a:lnTo>
                  <a:lnTo>
                    <a:pt x="1057821" y="177800"/>
                  </a:lnTo>
                  <a:lnTo>
                    <a:pt x="1015043" y="190500"/>
                  </a:lnTo>
                  <a:lnTo>
                    <a:pt x="975279" y="215900"/>
                  </a:lnTo>
                  <a:lnTo>
                    <a:pt x="939133" y="254000"/>
                  </a:lnTo>
                  <a:lnTo>
                    <a:pt x="842068" y="342900"/>
                  </a:lnTo>
                  <a:lnTo>
                    <a:pt x="935207" y="342900"/>
                  </a:lnTo>
                  <a:lnTo>
                    <a:pt x="985310" y="292100"/>
                  </a:lnTo>
                  <a:lnTo>
                    <a:pt x="1022375" y="266700"/>
                  </a:lnTo>
                  <a:lnTo>
                    <a:pt x="1063929" y="241300"/>
                  </a:lnTo>
                  <a:lnTo>
                    <a:pt x="1108980" y="228600"/>
                  </a:lnTo>
                  <a:lnTo>
                    <a:pt x="1156540" y="215900"/>
                  </a:lnTo>
                  <a:lnTo>
                    <a:pt x="1233260" y="215900"/>
                  </a:lnTo>
                  <a:lnTo>
                    <a:pt x="1282892" y="165100"/>
                  </a:lnTo>
                  <a:lnTo>
                    <a:pt x="1379800" y="165100"/>
                  </a:lnTo>
                  <a:lnTo>
                    <a:pt x="1329069" y="114300"/>
                  </a:lnTo>
                  <a:lnTo>
                    <a:pt x="1374094" y="76200"/>
                  </a:lnTo>
                  <a:lnTo>
                    <a:pt x="1471860" y="76200"/>
                  </a:lnTo>
                  <a:lnTo>
                    <a:pt x="1397130" y="0"/>
                  </a:lnTo>
                  <a:close/>
                </a:path>
                <a:path w="1656080" h="1587500">
                  <a:moveTo>
                    <a:pt x="375485" y="76200"/>
                  </a:moveTo>
                  <a:lnTo>
                    <a:pt x="281771" y="76200"/>
                  </a:lnTo>
                  <a:lnTo>
                    <a:pt x="326691" y="114300"/>
                  </a:lnTo>
                  <a:lnTo>
                    <a:pt x="123765" y="317500"/>
                  </a:lnTo>
                  <a:lnTo>
                    <a:pt x="220673" y="317500"/>
                  </a:lnTo>
                  <a:lnTo>
                    <a:pt x="372868" y="165100"/>
                  </a:lnTo>
                  <a:lnTo>
                    <a:pt x="576144" y="165100"/>
                  </a:lnTo>
                  <a:lnTo>
                    <a:pt x="524357" y="152400"/>
                  </a:lnTo>
                  <a:lnTo>
                    <a:pt x="446164" y="152400"/>
                  </a:lnTo>
                  <a:lnTo>
                    <a:pt x="375485" y="76200"/>
                  </a:lnTo>
                  <a:close/>
                </a:path>
                <a:path w="1656080" h="1587500">
                  <a:moveTo>
                    <a:pt x="1471860" y="76200"/>
                  </a:moveTo>
                  <a:lnTo>
                    <a:pt x="1374094" y="76200"/>
                  </a:lnTo>
                  <a:lnTo>
                    <a:pt x="1577020" y="279400"/>
                  </a:lnTo>
                  <a:lnTo>
                    <a:pt x="1531995" y="317500"/>
                  </a:lnTo>
                  <a:lnTo>
                    <a:pt x="1633381" y="317500"/>
                  </a:lnTo>
                  <a:lnTo>
                    <a:pt x="1646232" y="304800"/>
                  </a:lnTo>
                  <a:lnTo>
                    <a:pt x="1653359" y="292100"/>
                  </a:lnTo>
                  <a:lnTo>
                    <a:pt x="1655734" y="279400"/>
                  </a:lnTo>
                  <a:lnTo>
                    <a:pt x="1653359" y="266700"/>
                  </a:lnTo>
                  <a:lnTo>
                    <a:pt x="1646232" y="254000"/>
                  </a:lnTo>
                  <a:lnTo>
                    <a:pt x="1471860" y="76200"/>
                  </a:lnTo>
                  <a:close/>
                </a:path>
                <a:path w="1656080" h="1587500">
                  <a:moveTo>
                    <a:pt x="1220538" y="215900"/>
                  </a:moveTo>
                  <a:lnTo>
                    <a:pt x="1156540" y="215900"/>
                  </a:lnTo>
                  <a:lnTo>
                    <a:pt x="1205617" y="228600"/>
                  </a:lnTo>
                  <a:lnTo>
                    <a:pt x="1213205" y="228600"/>
                  </a:lnTo>
                  <a:lnTo>
                    <a:pt x="1220538" y="215900"/>
                  </a:lnTo>
                  <a:close/>
                </a:path>
                <a:path w="1656080" h="1587500">
                  <a:moveTo>
                    <a:pt x="576144" y="165100"/>
                  </a:moveTo>
                  <a:lnTo>
                    <a:pt x="372868" y="165100"/>
                  </a:lnTo>
                  <a:lnTo>
                    <a:pt x="410772" y="203200"/>
                  </a:lnTo>
                  <a:lnTo>
                    <a:pt x="416598" y="203200"/>
                  </a:lnTo>
                  <a:lnTo>
                    <a:pt x="423220" y="215900"/>
                  </a:lnTo>
                  <a:lnTo>
                    <a:pt x="690450" y="215900"/>
                  </a:lnTo>
                  <a:lnTo>
                    <a:pt x="632485" y="190500"/>
                  </a:lnTo>
                  <a:lnTo>
                    <a:pt x="576144" y="165100"/>
                  </a:lnTo>
                  <a:close/>
                </a:path>
              </a:pathLst>
            </a:custGeom>
            <a:solidFill>
              <a:srgbClr val="154193"/>
            </a:solidFill>
          </p:spPr>
          <p:txBody>
            <a:bodyPr wrap="square" lIns="0" tIns="0" rIns="0" bIns="0" rtlCol="0"/>
            <a:lstStyle/>
            <a:p>
              <a:endParaRPr sz="1092"/>
            </a:p>
          </p:txBody>
        </p:sp>
        <p:pic>
          <p:nvPicPr>
            <p:cNvPr id="18" name="object 18"/>
            <p:cNvPicPr/>
            <p:nvPr/>
          </p:nvPicPr>
          <p:blipFill>
            <a:blip r:embed="rId6" cstate="print"/>
            <a:stretch>
              <a:fillRect/>
            </a:stretch>
          </p:blipFill>
          <p:spPr>
            <a:xfrm>
              <a:off x="15950194" y="5118284"/>
              <a:ext cx="64710" cy="64678"/>
            </a:xfrm>
            <a:prstGeom prst="rect">
              <a:avLst/>
            </a:prstGeom>
          </p:spPr>
        </p:pic>
      </p:grpSp>
      <p:sp>
        <p:nvSpPr>
          <p:cNvPr id="19" name="object 19"/>
          <p:cNvSpPr txBox="1"/>
          <p:nvPr/>
        </p:nvSpPr>
        <p:spPr>
          <a:xfrm>
            <a:off x="1472173" y="5325924"/>
            <a:ext cx="1383537" cy="269066"/>
          </a:xfrm>
          <a:prstGeom prst="rect">
            <a:avLst/>
          </a:prstGeom>
        </p:spPr>
        <p:txBody>
          <a:bodyPr vert="horz" wrap="square" lIns="0" tIns="7701" rIns="0" bIns="0" rtlCol="0">
            <a:spAutoFit/>
          </a:bodyPr>
          <a:lstStyle/>
          <a:p>
            <a:pPr marL="7701">
              <a:spcBef>
                <a:spcPts val="61"/>
              </a:spcBef>
            </a:pPr>
            <a:r>
              <a:rPr sz="1698" dirty="0">
                <a:solidFill>
                  <a:srgbClr val="154390"/>
                </a:solidFill>
                <a:latin typeface="Arial"/>
                <a:cs typeface="Arial"/>
              </a:rPr>
              <a:t>Pocket</a:t>
            </a:r>
            <a:r>
              <a:rPr sz="1698" spc="-45" dirty="0">
                <a:solidFill>
                  <a:srgbClr val="154390"/>
                </a:solidFill>
                <a:latin typeface="Arial"/>
                <a:cs typeface="Arial"/>
              </a:rPr>
              <a:t> </a:t>
            </a:r>
            <a:r>
              <a:rPr sz="1698" dirty="0">
                <a:solidFill>
                  <a:srgbClr val="154390"/>
                </a:solidFill>
                <a:latin typeface="Arial"/>
                <a:cs typeface="Arial"/>
              </a:rPr>
              <a:t>Money</a:t>
            </a:r>
            <a:endParaRPr sz="1698">
              <a:latin typeface="Arial"/>
              <a:cs typeface="Arial"/>
            </a:endParaRPr>
          </a:p>
        </p:txBody>
      </p:sp>
      <p:sp>
        <p:nvSpPr>
          <p:cNvPr id="20" name="object 20"/>
          <p:cNvSpPr txBox="1"/>
          <p:nvPr/>
        </p:nvSpPr>
        <p:spPr>
          <a:xfrm>
            <a:off x="3465933" y="5344973"/>
            <a:ext cx="2372383" cy="534058"/>
          </a:xfrm>
          <a:prstGeom prst="rect">
            <a:avLst/>
          </a:prstGeom>
        </p:spPr>
        <p:txBody>
          <a:bodyPr vert="horz" wrap="square" lIns="0" tIns="6161" rIns="0" bIns="0" rtlCol="0">
            <a:spAutoFit/>
          </a:bodyPr>
          <a:lstStyle/>
          <a:p>
            <a:pPr marL="610712" marR="3081" indent="-603395">
              <a:lnSpc>
                <a:spcPct val="100600"/>
              </a:lnSpc>
              <a:spcBef>
                <a:spcPts val="49"/>
              </a:spcBef>
            </a:pPr>
            <a:r>
              <a:rPr sz="1698" spc="42" dirty="0">
                <a:solidFill>
                  <a:srgbClr val="154390"/>
                </a:solidFill>
                <a:latin typeface="Arial"/>
                <a:cs typeface="Arial"/>
              </a:rPr>
              <a:t>Υποστήριξη</a:t>
            </a:r>
            <a:r>
              <a:rPr sz="1698" spc="-15" dirty="0">
                <a:solidFill>
                  <a:srgbClr val="154390"/>
                </a:solidFill>
                <a:latin typeface="Arial"/>
                <a:cs typeface="Arial"/>
              </a:rPr>
              <a:t> </a:t>
            </a:r>
            <a:r>
              <a:rPr sz="1698" spc="58" dirty="0">
                <a:solidFill>
                  <a:srgbClr val="154390"/>
                </a:solidFill>
                <a:latin typeface="Arial"/>
                <a:cs typeface="Arial"/>
              </a:rPr>
              <a:t>γλωσσικής </a:t>
            </a:r>
            <a:r>
              <a:rPr sz="1698" spc="-461" dirty="0">
                <a:solidFill>
                  <a:srgbClr val="154390"/>
                </a:solidFill>
                <a:latin typeface="Arial"/>
                <a:cs typeface="Arial"/>
              </a:rPr>
              <a:t> </a:t>
            </a:r>
            <a:r>
              <a:rPr sz="1698" spc="88" dirty="0">
                <a:solidFill>
                  <a:srgbClr val="154390"/>
                </a:solidFill>
                <a:latin typeface="Arial"/>
                <a:cs typeface="Arial"/>
              </a:rPr>
              <a:t>εκμάθησης</a:t>
            </a:r>
            <a:endParaRPr sz="1698">
              <a:latin typeface="Arial"/>
              <a:cs typeface="Arial"/>
            </a:endParaRPr>
          </a:p>
        </p:txBody>
      </p:sp>
      <p:sp>
        <p:nvSpPr>
          <p:cNvPr id="21" name="object 21"/>
          <p:cNvSpPr txBox="1"/>
          <p:nvPr/>
        </p:nvSpPr>
        <p:spPr>
          <a:xfrm>
            <a:off x="6024803" y="5344973"/>
            <a:ext cx="2244926" cy="534058"/>
          </a:xfrm>
          <a:prstGeom prst="rect">
            <a:avLst/>
          </a:prstGeom>
        </p:spPr>
        <p:txBody>
          <a:bodyPr vert="horz" wrap="square" lIns="0" tIns="6161" rIns="0" bIns="0" rtlCol="0">
            <a:spAutoFit/>
          </a:bodyPr>
          <a:lstStyle/>
          <a:p>
            <a:pPr marL="464772" marR="3081" indent="-457456">
              <a:lnSpc>
                <a:spcPct val="100600"/>
              </a:lnSpc>
              <a:spcBef>
                <a:spcPts val="49"/>
              </a:spcBef>
            </a:pPr>
            <a:r>
              <a:rPr sz="1698" dirty="0">
                <a:solidFill>
                  <a:srgbClr val="154390"/>
                </a:solidFill>
                <a:latin typeface="Arial"/>
                <a:cs typeface="Arial"/>
              </a:rPr>
              <a:t>Π</a:t>
            </a:r>
            <a:r>
              <a:rPr sz="1698" spc="67" dirty="0">
                <a:solidFill>
                  <a:srgbClr val="154390"/>
                </a:solidFill>
                <a:latin typeface="Arial"/>
                <a:cs typeface="Arial"/>
              </a:rPr>
              <a:t>ρ</a:t>
            </a:r>
            <a:r>
              <a:rPr sz="1698" spc="91" dirty="0">
                <a:solidFill>
                  <a:srgbClr val="154390"/>
                </a:solidFill>
                <a:latin typeface="Arial"/>
                <a:cs typeface="Arial"/>
              </a:rPr>
              <a:t>ο</a:t>
            </a:r>
            <a:r>
              <a:rPr sz="1698" spc="-243" dirty="0">
                <a:solidFill>
                  <a:srgbClr val="154390"/>
                </a:solidFill>
                <a:latin typeface="Arial"/>
                <a:cs typeface="Arial"/>
              </a:rPr>
              <a:t>π</a:t>
            </a:r>
            <a:r>
              <a:rPr sz="1698" spc="52" dirty="0">
                <a:solidFill>
                  <a:srgbClr val="154390"/>
                </a:solidFill>
                <a:latin typeface="Arial"/>
                <a:cs typeface="Arial"/>
              </a:rPr>
              <a:t>α</a:t>
            </a:r>
            <a:r>
              <a:rPr sz="1698" spc="67" dirty="0">
                <a:solidFill>
                  <a:srgbClr val="154390"/>
                </a:solidFill>
                <a:latin typeface="Arial"/>
                <a:cs typeface="Arial"/>
              </a:rPr>
              <a:t>ρ</a:t>
            </a:r>
            <a:r>
              <a:rPr sz="1698" spc="52" dirty="0">
                <a:solidFill>
                  <a:srgbClr val="154390"/>
                </a:solidFill>
                <a:latin typeface="Arial"/>
                <a:cs typeface="Arial"/>
              </a:rPr>
              <a:t>α</a:t>
            </a:r>
            <a:r>
              <a:rPr sz="1698" spc="-15" dirty="0">
                <a:solidFill>
                  <a:srgbClr val="154390"/>
                </a:solidFill>
                <a:latin typeface="Arial"/>
                <a:cs typeface="Arial"/>
              </a:rPr>
              <a:t>σ</a:t>
            </a:r>
            <a:r>
              <a:rPr sz="1698" spc="94" dirty="0">
                <a:solidFill>
                  <a:srgbClr val="154390"/>
                </a:solidFill>
                <a:latin typeface="Arial"/>
                <a:cs typeface="Arial"/>
              </a:rPr>
              <a:t>κ</a:t>
            </a:r>
            <a:r>
              <a:rPr sz="1698" spc="188" dirty="0">
                <a:solidFill>
                  <a:srgbClr val="154390"/>
                </a:solidFill>
                <a:latin typeface="Arial"/>
                <a:cs typeface="Arial"/>
              </a:rPr>
              <a:t>ε</a:t>
            </a:r>
            <a:r>
              <a:rPr sz="1698" spc="106" dirty="0">
                <a:solidFill>
                  <a:srgbClr val="154390"/>
                </a:solidFill>
                <a:latin typeface="Arial"/>
                <a:cs typeface="Arial"/>
              </a:rPr>
              <a:t>υ</a:t>
            </a:r>
            <a:r>
              <a:rPr sz="1698" spc="52" dirty="0">
                <a:solidFill>
                  <a:srgbClr val="154390"/>
                </a:solidFill>
                <a:latin typeface="Arial"/>
                <a:cs typeface="Arial"/>
              </a:rPr>
              <a:t>α</a:t>
            </a:r>
            <a:r>
              <a:rPr sz="1698" spc="-15" dirty="0">
                <a:solidFill>
                  <a:srgbClr val="154390"/>
                </a:solidFill>
                <a:latin typeface="Arial"/>
                <a:cs typeface="Arial"/>
              </a:rPr>
              <a:t>σ</a:t>
            </a:r>
            <a:r>
              <a:rPr sz="1698" spc="173" dirty="0">
                <a:solidFill>
                  <a:srgbClr val="154390"/>
                </a:solidFill>
                <a:latin typeface="Arial"/>
                <a:cs typeface="Arial"/>
              </a:rPr>
              <a:t>τ</a:t>
            </a:r>
            <a:r>
              <a:rPr sz="1698" spc="94" dirty="0">
                <a:solidFill>
                  <a:srgbClr val="154390"/>
                </a:solidFill>
                <a:latin typeface="Arial"/>
                <a:cs typeface="Arial"/>
              </a:rPr>
              <a:t>ικ</a:t>
            </a:r>
            <a:r>
              <a:rPr sz="1698" spc="188" dirty="0">
                <a:solidFill>
                  <a:srgbClr val="154390"/>
                </a:solidFill>
                <a:latin typeface="Arial"/>
                <a:cs typeface="Arial"/>
              </a:rPr>
              <a:t>έ</a:t>
            </a:r>
            <a:r>
              <a:rPr sz="1698" spc="91" dirty="0">
                <a:solidFill>
                  <a:srgbClr val="154390"/>
                </a:solidFill>
                <a:latin typeface="Arial"/>
                <a:cs typeface="Arial"/>
              </a:rPr>
              <a:t>ς  Συναντήσεις</a:t>
            </a:r>
            <a:endParaRPr sz="1698">
              <a:latin typeface="Arial"/>
              <a:cs typeface="Arial"/>
            </a:endParaRPr>
          </a:p>
        </p:txBody>
      </p:sp>
      <p:sp>
        <p:nvSpPr>
          <p:cNvPr id="22" name="object 22"/>
          <p:cNvSpPr txBox="1"/>
          <p:nvPr/>
        </p:nvSpPr>
        <p:spPr>
          <a:xfrm>
            <a:off x="8456682" y="5325924"/>
            <a:ext cx="2369302" cy="269066"/>
          </a:xfrm>
          <a:prstGeom prst="rect">
            <a:avLst/>
          </a:prstGeom>
        </p:spPr>
        <p:txBody>
          <a:bodyPr vert="horz" wrap="square" lIns="0" tIns="7701" rIns="0" bIns="0" rtlCol="0">
            <a:spAutoFit/>
          </a:bodyPr>
          <a:lstStyle/>
          <a:p>
            <a:pPr marL="7701">
              <a:spcBef>
                <a:spcPts val="61"/>
              </a:spcBef>
            </a:pPr>
            <a:r>
              <a:rPr sz="1698" spc="58" dirty="0">
                <a:solidFill>
                  <a:srgbClr val="154390"/>
                </a:solidFill>
                <a:latin typeface="Arial"/>
                <a:cs typeface="Arial"/>
              </a:rPr>
              <a:t>Κατ’</a:t>
            </a:r>
            <a:r>
              <a:rPr sz="1698" spc="-82" dirty="0">
                <a:solidFill>
                  <a:srgbClr val="154390"/>
                </a:solidFill>
                <a:latin typeface="Arial"/>
                <a:cs typeface="Arial"/>
              </a:rPr>
              <a:t> </a:t>
            </a:r>
            <a:r>
              <a:rPr sz="1698" spc="94" dirty="0">
                <a:solidFill>
                  <a:srgbClr val="154390"/>
                </a:solidFill>
                <a:latin typeface="Arial"/>
                <a:cs typeface="Arial"/>
              </a:rPr>
              <a:t>εξαίρεση</a:t>
            </a:r>
            <a:r>
              <a:rPr sz="1698" spc="-18" dirty="0">
                <a:solidFill>
                  <a:srgbClr val="154390"/>
                </a:solidFill>
                <a:latin typeface="Arial"/>
                <a:cs typeface="Arial"/>
              </a:rPr>
              <a:t> </a:t>
            </a:r>
            <a:r>
              <a:rPr sz="1698" spc="52" dirty="0">
                <a:solidFill>
                  <a:srgbClr val="154390"/>
                </a:solidFill>
                <a:latin typeface="Arial"/>
                <a:cs typeface="Arial"/>
              </a:rPr>
              <a:t>δαπάνες</a:t>
            </a:r>
            <a:endParaRPr sz="1698">
              <a:latin typeface="Arial"/>
              <a:cs typeface="Arial"/>
            </a:endParaRPr>
          </a:p>
        </p:txBody>
      </p:sp>
      <p:grpSp>
        <p:nvGrpSpPr>
          <p:cNvPr id="23" name="object 23"/>
          <p:cNvGrpSpPr/>
          <p:nvPr/>
        </p:nvGrpSpPr>
        <p:grpSpPr>
          <a:xfrm>
            <a:off x="4145367" y="4240664"/>
            <a:ext cx="1008869" cy="970363"/>
            <a:chOff x="6835311" y="6993169"/>
            <a:chExt cx="1663700" cy="1600200"/>
          </a:xfrm>
        </p:grpSpPr>
        <p:sp>
          <p:nvSpPr>
            <p:cNvPr id="24" name="object 24"/>
            <p:cNvSpPr/>
            <p:nvPr/>
          </p:nvSpPr>
          <p:spPr>
            <a:xfrm>
              <a:off x="8304392" y="7857961"/>
              <a:ext cx="180340" cy="502284"/>
            </a:xfrm>
            <a:custGeom>
              <a:avLst/>
              <a:gdLst/>
              <a:ahLst/>
              <a:cxnLst/>
              <a:rect l="l" t="t" r="r" b="b"/>
              <a:pathLst>
                <a:path w="180340" h="502284">
                  <a:moveTo>
                    <a:pt x="47972" y="0"/>
                  </a:moveTo>
                  <a:lnTo>
                    <a:pt x="29950" y="3513"/>
                  </a:lnTo>
                  <a:lnTo>
                    <a:pt x="14108" y="14040"/>
                  </a:lnTo>
                  <a:lnTo>
                    <a:pt x="3595" y="29887"/>
                  </a:lnTo>
                  <a:lnTo>
                    <a:pt x="92" y="47912"/>
                  </a:lnTo>
                  <a:lnTo>
                    <a:pt x="3603" y="65934"/>
                  </a:lnTo>
                  <a:lnTo>
                    <a:pt x="14129" y="81776"/>
                  </a:lnTo>
                  <a:lnTo>
                    <a:pt x="44152" y="118285"/>
                  </a:lnTo>
                  <a:lnTo>
                    <a:pt x="66131" y="159362"/>
                  </a:lnTo>
                  <a:lnTo>
                    <a:pt x="79634" y="203970"/>
                  </a:lnTo>
                  <a:lnTo>
                    <a:pt x="84231" y="251069"/>
                  </a:lnTo>
                  <a:lnTo>
                    <a:pt x="79629" y="298166"/>
                  </a:lnTo>
                  <a:lnTo>
                    <a:pt x="66109" y="342782"/>
                  </a:lnTo>
                  <a:lnTo>
                    <a:pt x="44104" y="383878"/>
                  </a:lnTo>
                  <a:lnTo>
                    <a:pt x="14045" y="420415"/>
                  </a:lnTo>
                  <a:lnTo>
                    <a:pt x="3516" y="436251"/>
                  </a:lnTo>
                  <a:lnTo>
                    <a:pt x="0" y="454270"/>
                  </a:lnTo>
                  <a:lnTo>
                    <a:pt x="3498" y="472293"/>
                  </a:lnTo>
                  <a:lnTo>
                    <a:pt x="14013" y="488140"/>
                  </a:lnTo>
                  <a:lnTo>
                    <a:pt x="21527" y="494284"/>
                  </a:lnTo>
                  <a:lnTo>
                    <a:pt x="29859" y="498671"/>
                  </a:lnTo>
                  <a:lnTo>
                    <a:pt x="38736" y="501304"/>
                  </a:lnTo>
                  <a:lnTo>
                    <a:pt x="47887" y="502182"/>
                  </a:lnTo>
                  <a:lnTo>
                    <a:pt x="57030" y="501306"/>
                  </a:lnTo>
                  <a:lnTo>
                    <a:pt x="116294" y="447809"/>
                  </a:lnTo>
                  <a:lnTo>
                    <a:pt x="143709" y="403172"/>
                  </a:lnTo>
                  <a:lnTo>
                    <a:pt x="163675" y="355007"/>
                  </a:lnTo>
                  <a:lnTo>
                    <a:pt x="175881" y="304057"/>
                  </a:lnTo>
                  <a:lnTo>
                    <a:pt x="180019" y="251069"/>
                  </a:lnTo>
                  <a:lnTo>
                    <a:pt x="175886" y="198088"/>
                  </a:lnTo>
                  <a:lnTo>
                    <a:pt x="163694" y="147148"/>
                  </a:lnTo>
                  <a:lnTo>
                    <a:pt x="143750" y="98994"/>
                  </a:lnTo>
                  <a:lnTo>
                    <a:pt x="116364" y="54369"/>
                  </a:lnTo>
                  <a:lnTo>
                    <a:pt x="81844" y="14019"/>
                  </a:lnTo>
                  <a:lnTo>
                    <a:pt x="65996" y="3501"/>
                  </a:lnTo>
                  <a:lnTo>
                    <a:pt x="47972" y="0"/>
                  </a:lnTo>
                  <a:close/>
                </a:path>
              </a:pathLst>
            </a:custGeom>
            <a:solidFill>
              <a:srgbClr val="154193"/>
            </a:solidFill>
          </p:spPr>
          <p:txBody>
            <a:bodyPr wrap="square" lIns="0" tIns="0" rIns="0" bIns="0" rtlCol="0"/>
            <a:lstStyle/>
            <a:p>
              <a:endParaRPr sz="1092"/>
            </a:p>
          </p:txBody>
        </p:sp>
        <p:sp>
          <p:nvSpPr>
            <p:cNvPr id="25" name="object 25"/>
            <p:cNvSpPr/>
            <p:nvPr/>
          </p:nvSpPr>
          <p:spPr>
            <a:xfrm>
              <a:off x="8304397" y="7857960"/>
              <a:ext cx="180340" cy="502284"/>
            </a:xfrm>
            <a:custGeom>
              <a:avLst/>
              <a:gdLst/>
              <a:ahLst/>
              <a:cxnLst/>
              <a:rect l="l" t="t" r="r" b="b"/>
              <a:pathLst>
                <a:path w="180340" h="502284">
                  <a:moveTo>
                    <a:pt x="81838" y="14019"/>
                  </a:moveTo>
                  <a:lnTo>
                    <a:pt x="65993" y="3501"/>
                  </a:lnTo>
                  <a:lnTo>
                    <a:pt x="47970" y="0"/>
                  </a:lnTo>
                  <a:lnTo>
                    <a:pt x="29949" y="3512"/>
                  </a:lnTo>
                  <a:lnTo>
                    <a:pt x="14109" y="14038"/>
                  </a:lnTo>
                  <a:lnTo>
                    <a:pt x="3593" y="29883"/>
                  </a:lnTo>
                  <a:lnTo>
                    <a:pt x="91" y="47906"/>
                  </a:lnTo>
                  <a:lnTo>
                    <a:pt x="3603" y="65927"/>
                  </a:lnTo>
                  <a:lnTo>
                    <a:pt x="14128" y="81767"/>
                  </a:lnTo>
                  <a:lnTo>
                    <a:pt x="44152" y="118280"/>
                  </a:lnTo>
                  <a:lnTo>
                    <a:pt x="66130" y="159359"/>
                  </a:lnTo>
                  <a:lnTo>
                    <a:pt x="79633" y="203966"/>
                  </a:lnTo>
                  <a:lnTo>
                    <a:pt x="84230" y="251060"/>
                  </a:lnTo>
                  <a:lnTo>
                    <a:pt x="79628" y="298162"/>
                  </a:lnTo>
                  <a:lnTo>
                    <a:pt x="66109" y="342780"/>
                  </a:lnTo>
                  <a:lnTo>
                    <a:pt x="44105" y="383875"/>
                  </a:lnTo>
                  <a:lnTo>
                    <a:pt x="14045" y="420408"/>
                  </a:lnTo>
                  <a:lnTo>
                    <a:pt x="3516" y="436244"/>
                  </a:lnTo>
                  <a:lnTo>
                    <a:pt x="0" y="454264"/>
                  </a:lnTo>
                  <a:lnTo>
                    <a:pt x="3496" y="472288"/>
                  </a:lnTo>
                  <a:lnTo>
                    <a:pt x="14007" y="488137"/>
                  </a:lnTo>
                  <a:lnTo>
                    <a:pt x="21523" y="494282"/>
                  </a:lnTo>
                  <a:lnTo>
                    <a:pt x="29857" y="498672"/>
                  </a:lnTo>
                  <a:lnTo>
                    <a:pt x="38737" y="501305"/>
                  </a:lnTo>
                  <a:lnTo>
                    <a:pt x="47889" y="502182"/>
                  </a:lnTo>
                  <a:lnTo>
                    <a:pt x="57030" y="501307"/>
                  </a:lnTo>
                  <a:lnTo>
                    <a:pt x="116293" y="447808"/>
                  </a:lnTo>
                  <a:lnTo>
                    <a:pt x="143708" y="403170"/>
                  </a:lnTo>
                  <a:lnTo>
                    <a:pt x="163672" y="355003"/>
                  </a:lnTo>
                  <a:lnTo>
                    <a:pt x="175878" y="304051"/>
                  </a:lnTo>
                  <a:lnTo>
                    <a:pt x="180015" y="251060"/>
                  </a:lnTo>
                  <a:lnTo>
                    <a:pt x="175882" y="198082"/>
                  </a:lnTo>
                  <a:lnTo>
                    <a:pt x="163690" y="147144"/>
                  </a:lnTo>
                  <a:lnTo>
                    <a:pt x="143747" y="98991"/>
                  </a:lnTo>
                  <a:lnTo>
                    <a:pt x="116360" y="54368"/>
                  </a:lnTo>
                  <a:lnTo>
                    <a:pt x="81838" y="14019"/>
                  </a:lnTo>
                  <a:close/>
                </a:path>
              </a:pathLst>
            </a:custGeom>
            <a:ln w="28735">
              <a:solidFill>
                <a:srgbClr val="FFFFFF"/>
              </a:solidFill>
            </a:ln>
          </p:spPr>
          <p:txBody>
            <a:bodyPr wrap="square" lIns="0" tIns="0" rIns="0" bIns="0" rtlCol="0"/>
            <a:lstStyle/>
            <a:p>
              <a:endParaRPr sz="1092"/>
            </a:p>
          </p:txBody>
        </p:sp>
        <p:pic>
          <p:nvPicPr>
            <p:cNvPr id="26" name="object 26"/>
            <p:cNvPicPr/>
            <p:nvPr/>
          </p:nvPicPr>
          <p:blipFill>
            <a:blip r:embed="rId7" cstate="print"/>
            <a:stretch>
              <a:fillRect/>
            </a:stretch>
          </p:blipFill>
          <p:spPr>
            <a:xfrm>
              <a:off x="8169002" y="7993405"/>
              <a:ext cx="122085" cy="231244"/>
            </a:xfrm>
            <a:prstGeom prst="rect">
              <a:avLst/>
            </a:prstGeom>
          </p:spPr>
        </p:pic>
        <p:sp>
          <p:nvSpPr>
            <p:cNvPr id="27" name="object 27"/>
            <p:cNvSpPr/>
            <p:nvPr/>
          </p:nvSpPr>
          <p:spPr>
            <a:xfrm>
              <a:off x="8169000" y="7993403"/>
              <a:ext cx="122555" cy="231775"/>
            </a:xfrm>
            <a:custGeom>
              <a:avLst/>
              <a:gdLst/>
              <a:ahLst/>
              <a:cxnLst/>
              <a:rect l="l" t="t" r="r" b="b"/>
              <a:pathLst>
                <a:path w="122554" h="231775">
                  <a:moveTo>
                    <a:pt x="14027" y="14028"/>
                  </a:moveTo>
                  <a:lnTo>
                    <a:pt x="3506" y="29869"/>
                  </a:lnTo>
                  <a:lnTo>
                    <a:pt x="0" y="47891"/>
                  </a:lnTo>
                  <a:lnTo>
                    <a:pt x="3506" y="65913"/>
                  </a:lnTo>
                  <a:lnTo>
                    <a:pt x="14027" y="81757"/>
                  </a:lnTo>
                  <a:lnTo>
                    <a:pt x="20035" y="89065"/>
                  </a:lnTo>
                  <a:lnTo>
                    <a:pt x="24434" y="97284"/>
                  </a:lnTo>
                  <a:lnTo>
                    <a:pt x="27136" y="106205"/>
                  </a:lnTo>
                  <a:lnTo>
                    <a:pt x="28056" y="115620"/>
                  </a:lnTo>
                  <a:lnTo>
                    <a:pt x="27136" y="125035"/>
                  </a:lnTo>
                  <a:lnTo>
                    <a:pt x="24434" y="133956"/>
                  </a:lnTo>
                  <a:lnTo>
                    <a:pt x="20035" y="142175"/>
                  </a:lnTo>
                  <a:lnTo>
                    <a:pt x="14027" y="149483"/>
                  </a:lnTo>
                  <a:lnTo>
                    <a:pt x="3506" y="165325"/>
                  </a:lnTo>
                  <a:lnTo>
                    <a:pt x="0" y="183347"/>
                  </a:lnTo>
                  <a:lnTo>
                    <a:pt x="3506" y="201369"/>
                  </a:lnTo>
                  <a:lnTo>
                    <a:pt x="14027" y="217213"/>
                  </a:lnTo>
                  <a:lnTo>
                    <a:pt x="21540" y="223350"/>
                  </a:lnTo>
                  <a:lnTo>
                    <a:pt x="29870" y="227734"/>
                  </a:lnTo>
                  <a:lnTo>
                    <a:pt x="38743" y="230365"/>
                  </a:lnTo>
                  <a:lnTo>
                    <a:pt x="47887" y="231242"/>
                  </a:lnTo>
                  <a:lnTo>
                    <a:pt x="57033" y="230365"/>
                  </a:lnTo>
                  <a:lnTo>
                    <a:pt x="108644" y="179948"/>
                  </a:lnTo>
                  <a:lnTo>
                    <a:pt x="122089" y="137624"/>
                  </a:lnTo>
                  <a:lnTo>
                    <a:pt x="122089" y="93613"/>
                  </a:lnTo>
                  <a:lnTo>
                    <a:pt x="108644" y="51289"/>
                  </a:lnTo>
                  <a:lnTo>
                    <a:pt x="81753" y="14024"/>
                  </a:lnTo>
                  <a:lnTo>
                    <a:pt x="65912" y="3505"/>
                  </a:lnTo>
                  <a:lnTo>
                    <a:pt x="47890" y="0"/>
                  </a:lnTo>
                  <a:lnTo>
                    <a:pt x="29868" y="3507"/>
                  </a:lnTo>
                  <a:lnTo>
                    <a:pt x="14024" y="14028"/>
                  </a:lnTo>
                  <a:close/>
                </a:path>
              </a:pathLst>
            </a:custGeom>
            <a:ln w="28735">
              <a:solidFill>
                <a:srgbClr val="FFFFFF"/>
              </a:solidFill>
            </a:ln>
          </p:spPr>
          <p:txBody>
            <a:bodyPr wrap="square" lIns="0" tIns="0" rIns="0" bIns="0" rtlCol="0"/>
            <a:lstStyle/>
            <a:p>
              <a:endParaRPr sz="1092"/>
            </a:p>
          </p:txBody>
        </p:sp>
        <p:sp>
          <p:nvSpPr>
            <p:cNvPr id="28" name="object 28"/>
            <p:cNvSpPr/>
            <p:nvPr/>
          </p:nvSpPr>
          <p:spPr>
            <a:xfrm>
              <a:off x="6849686" y="7007535"/>
              <a:ext cx="1309370" cy="1570990"/>
            </a:xfrm>
            <a:custGeom>
              <a:avLst/>
              <a:gdLst/>
              <a:ahLst/>
              <a:cxnLst/>
              <a:rect l="l" t="t" r="r" b="b"/>
              <a:pathLst>
                <a:path w="1309370" h="1570990">
                  <a:moveTo>
                    <a:pt x="590673" y="0"/>
                  </a:moveTo>
                  <a:lnTo>
                    <a:pt x="542298" y="1961"/>
                  </a:lnTo>
                  <a:lnTo>
                    <a:pt x="494987" y="7744"/>
                  </a:lnTo>
                  <a:lnTo>
                    <a:pt x="448894" y="17195"/>
                  </a:lnTo>
                  <a:lnTo>
                    <a:pt x="404171" y="30162"/>
                  </a:lnTo>
                  <a:lnTo>
                    <a:pt x="360972" y="46490"/>
                  </a:lnTo>
                  <a:lnTo>
                    <a:pt x="319450" y="66026"/>
                  </a:lnTo>
                  <a:lnTo>
                    <a:pt x="279759" y="88618"/>
                  </a:lnTo>
                  <a:lnTo>
                    <a:pt x="242050" y="114113"/>
                  </a:lnTo>
                  <a:lnTo>
                    <a:pt x="206478" y="142356"/>
                  </a:lnTo>
                  <a:lnTo>
                    <a:pt x="173196" y="173196"/>
                  </a:lnTo>
                  <a:lnTo>
                    <a:pt x="142356" y="206478"/>
                  </a:lnTo>
                  <a:lnTo>
                    <a:pt x="114113" y="242050"/>
                  </a:lnTo>
                  <a:lnTo>
                    <a:pt x="88618" y="279759"/>
                  </a:lnTo>
                  <a:lnTo>
                    <a:pt x="66026" y="319450"/>
                  </a:lnTo>
                  <a:lnTo>
                    <a:pt x="46490" y="360972"/>
                  </a:lnTo>
                  <a:lnTo>
                    <a:pt x="30162" y="404171"/>
                  </a:lnTo>
                  <a:lnTo>
                    <a:pt x="17195" y="448894"/>
                  </a:lnTo>
                  <a:lnTo>
                    <a:pt x="7744" y="494987"/>
                  </a:lnTo>
                  <a:lnTo>
                    <a:pt x="1961" y="542298"/>
                  </a:lnTo>
                  <a:lnTo>
                    <a:pt x="0" y="590673"/>
                  </a:lnTo>
                  <a:lnTo>
                    <a:pt x="49" y="668403"/>
                  </a:lnTo>
                  <a:lnTo>
                    <a:pt x="2040" y="715780"/>
                  </a:lnTo>
                  <a:lnTo>
                    <a:pt x="8085" y="763635"/>
                  </a:lnTo>
                  <a:lnTo>
                    <a:pt x="18017" y="810563"/>
                  </a:lnTo>
                  <a:lnTo>
                    <a:pt x="31720" y="856339"/>
                  </a:lnTo>
                  <a:lnTo>
                    <a:pt x="49079" y="900736"/>
                  </a:lnTo>
                  <a:lnTo>
                    <a:pt x="69977" y="943529"/>
                  </a:lnTo>
                  <a:lnTo>
                    <a:pt x="94299" y="984490"/>
                  </a:lnTo>
                  <a:lnTo>
                    <a:pt x="121927" y="1023395"/>
                  </a:lnTo>
                  <a:lnTo>
                    <a:pt x="152745" y="1060016"/>
                  </a:lnTo>
                  <a:lnTo>
                    <a:pt x="186639" y="1094128"/>
                  </a:lnTo>
                  <a:lnTo>
                    <a:pt x="223490" y="1125504"/>
                  </a:lnTo>
                  <a:lnTo>
                    <a:pt x="223490" y="1522979"/>
                  </a:lnTo>
                  <a:lnTo>
                    <a:pt x="227254" y="1541621"/>
                  </a:lnTo>
                  <a:lnTo>
                    <a:pt x="237518" y="1556845"/>
                  </a:lnTo>
                  <a:lnTo>
                    <a:pt x="252742" y="1567109"/>
                  </a:lnTo>
                  <a:lnTo>
                    <a:pt x="271384" y="1570873"/>
                  </a:lnTo>
                  <a:lnTo>
                    <a:pt x="846099" y="1570873"/>
                  </a:lnTo>
                  <a:lnTo>
                    <a:pt x="864740" y="1567109"/>
                  </a:lnTo>
                  <a:lnTo>
                    <a:pt x="879960" y="1556845"/>
                  </a:lnTo>
                  <a:lnTo>
                    <a:pt x="890220" y="1541621"/>
                  </a:lnTo>
                  <a:lnTo>
                    <a:pt x="893983" y="1522979"/>
                  </a:lnTo>
                  <a:lnTo>
                    <a:pt x="893983" y="1475085"/>
                  </a:lnTo>
                  <a:lnTo>
                    <a:pt x="319278" y="1475085"/>
                  </a:lnTo>
                  <a:lnTo>
                    <a:pt x="319278" y="1101526"/>
                  </a:lnTo>
                  <a:lnTo>
                    <a:pt x="299226" y="1062554"/>
                  </a:lnTo>
                  <a:lnTo>
                    <a:pt x="258698" y="1030185"/>
                  </a:lnTo>
                  <a:lnTo>
                    <a:pt x="222176" y="994005"/>
                  </a:lnTo>
                  <a:lnTo>
                    <a:pt x="189863" y="954409"/>
                  </a:lnTo>
                  <a:lnTo>
                    <a:pt x="161962" y="911792"/>
                  </a:lnTo>
                  <a:lnTo>
                    <a:pt x="138678" y="866549"/>
                  </a:lnTo>
                  <a:lnTo>
                    <a:pt x="120214" y="819075"/>
                  </a:lnTo>
                  <a:lnTo>
                    <a:pt x="106774" y="769767"/>
                  </a:lnTo>
                  <a:lnTo>
                    <a:pt x="98560" y="719018"/>
                  </a:lnTo>
                  <a:lnTo>
                    <a:pt x="95840" y="668403"/>
                  </a:lnTo>
                  <a:lnTo>
                    <a:pt x="95777" y="590673"/>
                  </a:lnTo>
                  <a:lnTo>
                    <a:pt x="98046" y="543078"/>
                  </a:lnTo>
                  <a:lnTo>
                    <a:pt x="104716" y="496749"/>
                  </a:lnTo>
                  <a:lnTo>
                    <a:pt x="115577" y="451895"/>
                  </a:lnTo>
                  <a:lnTo>
                    <a:pt x="130420" y="408724"/>
                  </a:lnTo>
                  <a:lnTo>
                    <a:pt x="149036" y="367445"/>
                  </a:lnTo>
                  <a:lnTo>
                    <a:pt x="171217" y="328268"/>
                  </a:lnTo>
                  <a:lnTo>
                    <a:pt x="196753" y="291401"/>
                  </a:lnTo>
                  <a:lnTo>
                    <a:pt x="225435" y="257054"/>
                  </a:lnTo>
                  <a:lnTo>
                    <a:pt x="257054" y="225435"/>
                  </a:lnTo>
                  <a:lnTo>
                    <a:pt x="291401" y="196753"/>
                  </a:lnTo>
                  <a:lnTo>
                    <a:pt x="328268" y="171217"/>
                  </a:lnTo>
                  <a:lnTo>
                    <a:pt x="367445" y="149036"/>
                  </a:lnTo>
                  <a:lnTo>
                    <a:pt x="408724" y="130420"/>
                  </a:lnTo>
                  <a:lnTo>
                    <a:pt x="451895" y="115577"/>
                  </a:lnTo>
                  <a:lnTo>
                    <a:pt x="496749" y="104716"/>
                  </a:lnTo>
                  <a:lnTo>
                    <a:pt x="543078" y="98046"/>
                  </a:lnTo>
                  <a:lnTo>
                    <a:pt x="590673" y="95777"/>
                  </a:lnTo>
                  <a:lnTo>
                    <a:pt x="912170" y="95777"/>
                  </a:lnTo>
                  <a:lnTo>
                    <a:pt x="901582" y="88618"/>
                  </a:lnTo>
                  <a:lnTo>
                    <a:pt x="861890" y="66026"/>
                  </a:lnTo>
                  <a:lnTo>
                    <a:pt x="820369" y="46490"/>
                  </a:lnTo>
                  <a:lnTo>
                    <a:pt x="777170" y="30162"/>
                  </a:lnTo>
                  <a:lnTo>
                    <a:pt x="732448" y="17195"/>
                  </a:lnTo>
                  <a:lnTo>
                    <a:pt x="686356" y="7744"/>
                  </a:lnTo>
                  <a:lnTo>
                    <a:pt x="639046" y="1961"/>
                  </a:lnTo>
                  <a:lnTo>
                    <a:pt x="590673" y="0"/>
                  </a:lnTo>
                  <a:close/>
                </a:path>
                <a:path w="1309370" h="1570990">
                  <a:moveTo>
                    <a:pt x="912170" y="95777"/>
                  </a:moveTo>
                  <a:lnTo>
                    <a:pt x="590673" y="95777"/>
                  </a:lnTo>
                  <a:lnTo>
                    <a:pt x="638265" y="98046"/>
                  </a:lnTo>
                  <a:lnTo>
                    <a:pt x="684593" y="104716"/>
                  </a:lnTo>
                  <a:lnTo>
                    <a:pt x="729446" y="115577"/>
                  </a:lnTo>
                  <a:lnTo>
                    <a:pt x="772615" y="130420"/>
                  </a:lnTo>
                  <a:lnTo>
                    <a:pt x="813893" y="149036"/>
                  </a:lnTo>
                  <a:lnTo>
                    <a:pt x="853069" y="171217"/>
                  </a:lnTo>
                  <a:lnTo>
                    <a:pt x="889936" y="196753"/>
                  </a:lnTo>
                  <a:lnTo>
                    <a:pt x="924283" y="225435"/>
                  </a:lnTo>
                  <a:lnTo>
                    <a:pt x="955901" y="257054"/>
                  </a:lnTo>
                  <a:lnTo>
                    <a:pt x="984583" y="291401"/>
                  </a:lnTo>
                  <a:lnTo>
                    <a:pt x="1010118" y="328268"/>
                  </a:lnTo>
                  <a:lnTo>
                    <a:pt x="1032299" y="367445"/>
                  </a:lnTo>
                  <a:lnTo>
                    <a:pt x="1050915" y="408724"/>
                  </a:lnTo>
                  <a:lnTo>
                    <a:pt x="1065758" y="451895"/>
                  </a:lnTo>
                  <a:lnTo>
                    <a:pt x="1076619" y="496749"/>
                  </a:lnTo>
                  <a:lnTo>
                    <a:pt x="1083288" y="543078"/>
                  </a:lnTo>
                  <a:lnTo>
                    <a:pt x="1085558" y="590673"/>
                  </a:lnTo>
                  <a:lnTo>
                    <a:pt x="1085558" y="654524"/>
                  </a:lnTo>
                  <a:lnTo>
                    <a:pt x="1086077" y="661558"/>
                  </a:lnTo>
                  <a:lnTo>
                    <a:pt x="1087612" y="668403"/>
                  </a:lnTo>
                  <a:lnTo>
                    <a:pt x="1090130" y="674950"/>
                  </a:lnTo>
                  <a:lnTo>
                    <a:pt x="1093600" y="681089"/>
                  </a:lnTo>
                  <a:lnTo>
                    <a:pt x="1183618" y="816111"/>
                  </a:lnTo>
                  <a:lnTo>
                    <a:pt x="1121829" y="831566"/>
                  </a:lnTo>
                  <a:lnTo>
                    <a:pt x="1107168" y="837983"/>
                  </a:lnTo>
                  <a:lnTo>
                    <a:pt x="1095699" y="848552"/>
                  </a:lnTo>
                  <a:lnTo>
                    <a:pt x="1088227" y="862243"/>
                  </a:lnTo>
                  <a:lnTo>
                    <a:pt x="1085558" y="878025"/>
                  </a:lnTo>
                  <a:lnTo>
                    <a:pt x="1085558" y="979195"/>
                  </a:lnTo>
                  <a:lnTo>
                    <a:pt x="980347" y="1044952"/>
                  </a:lnTo>
                  <a:lnTo>
                    <a:pt x="970925" y="1052663"/>
                  </a:lnTo>
                  <a:lnTo>
                    <a:pt x="963846" y="1062341"/>
                  </a:lnTo>
                  <a:lnTo>
                    <a:pt x="959392" y="1073477"/>
                  </a:lnTo>
                  <a:lnTo>
                    <a:pt x="957845" y="1085558"/>
                  </a:lnTo>
                  <a:lnTo>
                    <a:pt x="959392" y="1097640"/>
                  </a:lnTo>
                  <a:lnTo>
                    <a:pt x="963846" y="1108776"/>
                  </a:lnTo>
                  <a:lnTo>
                    <a:pt x="970925" y="1118457"/>
                  </a:lnTo>
                  <a:lnTo>
                    <a:pt x="980347" y="1126175"/>
                  </a:lnTo>
                  <a:lnTo>
                    <a:pt x="1085558" y="1191921"/>
                  </a:lnTo>
                  <a:lnTo>
                    <a:pt x="1085558" y="1229229"/>
                  </a:lnTo>
                  <a:lnTo>
                    <a:pt x="1081788" y="1247858"/>
                  </a:lnTo>
                  <a:lnTo>
                    <a:pt x="1071514" y="1263083"/>
                  </a:lnTo>
                  <a:lnTo>
                    <a:pt x="1056288" y="1273355"/>
                  </a:lnTo>
                  <a:lnTo>
                    <a:pt x="1037664" y="1277123"/>
                  </a:lnTo>
                  <a:lnTo>
                    <a:pt x="846099" y="1277123"/>
                  </a:lnTo>
                  <a:lnTo>
                    <a:pt x="827458" y="1280887"/>
                  </a:lnTo>
                  <a:lnTo>
                    <a:pt x="812234" y="1291151"/>
                  </a:lnTo>
                  <a:lnTo>
                    <a:pt x="801970" y="1306375"/>
                  </a:lnTo>
                  <a:lnTo>
                    <a:pt x="798206" y="1325017"/>
                  </a:lnTo>
                  <a:lnTo>
                    <a:pt x="798206" y="1475085"/>
                  </a:lnTo>
                  <a:lnTo>
                    <a:pt x="893983" y="1475085"/>
                  </a:lnTo>
                  <a:lnTo>
                    <a:pt x="893983" y="1372911"/>
                  </a:lnTo>
                  <a:lnTo>
                    <a:pt x="1037664" y="1372911"/>
                  </a:lnTo>
                  <a:lnTo>
                    <a:pt x="1083029" y="1365573"/>
                  </a:lnTo>
                  <a:lnTo>
                    <a:pt x="1122464" y="1345151"/>
                  </a:lnTo>
                  <a:lnTo>
                    <a:pt x="1153586" y="1314029"/>
                  </a:lnTo>
                  <a:lnTo>
                    <a:pt x="1174008" y="1274593"/>
                  </a:lnTo>
                  <a:lnTo>
                    <a:pt x="1181346" y="1229229"/>
                  </a:lnTo>
                  <a:lnTo>
                    <a:pt x="1181346" y="1165378"/>
                  </a:lnTo>
                  <a:lnTo>
                    <a:pt x="1158833" y="1124761"/>
                  </a:lnTo>
                  <a:lnTo>
                    <a:pt x="1096092" y="1085558"/>
                  </a:lnTo>
                  <a:lnTo>
                    <a:pt x="1158833" y="1046345"/>
                  </a:lnTo>
                  <a:lnTo>
                    <a:pt x="1168257" y="1038629"/>
                  </a:lnTo>
                  <a:lnTo>
                    <a:pt x="1175339" y="1028951"/>
                  </a:lnTo>
                  <a:lnTo>
                    <a:pt x="1179797" y="1017818"/>
                  </a:lnTo>
                  <a:lnTo>
                    <a:pt x="1181346" y="1005739"/>
                  </a:lnTo>
                  <a:lnTo>
                    <a:pt x="1181346" y="915417"/>
                  </a:lnTo>
                  <a:lnTo>
                    <a:pt x="1272777" y="892559"/>
                  </a:lnTo>
                  <a:lnTo>
                    <a:pt x="1305834" y="863366"/>
                  </a:lnTo>
                  <a:lnTo>
                    <a:pt x="1308772" y="840860"/>
                  </a:lnTo>
                  <a:lnTo>
                    <a:pt x="1306201" y="829801"/>
                  </a:lnTo>
                  <a:lnTo>
                    <a:pt x="1301007" y="819524"/>
                  </a:lnTo>
                  <a:lnTo>
                    <a:pt x="1181346" y="640022"/>
                  </a:lnTo>
                  <a:lnTo>
                    <a:pt x="1181346" y="590673"/>
                  </a:lnTo>
                  <a:lnTo>
                    <a:pt x="1179384" y="542298"/>
                  </a:lnTo>
                  <a:lnTo>
                    <a:pt x="1173601" y="494987"/>
                  </a:lnTo>
                  <a:lnTo>
                    <a:pt x="1164149" y="448894"/>
                  </a:lnTo>
                  <a:lnTo>
                    <a:pt x="1151183" y="404171"/>
                  </a:lnTo>
                  <a:lnTo>
                    <a:pt x="1134854" y="360972"/>
                  </a:lnTo>
                  <a:lnTo>
                    <a:pt x="1115317" y="319450"/>
                  </a:lnTo>
                  <a:lnTo>
                    <a:pt x="1092724" y="279759"/>
                  </a:lnTo>
                  <a:lnTo>
                    <a:pt x="1067229" y="242050"/>
                  </a:lnTo>
                  <a:lnTo>
                    <a:pt x="1038985" y="206478"/>
                  </a:lnTo>
                  <a:lnTo>
                    <a:pt x="1008146" y="173196"/>
                  </a:lnTo>
                  <a:lnTo>
                    <a:pt x="974863" y="142356"/>
                  </a:lnTo>
                  <a:lnTo>
                    <a:pt x="939291" y="114113"/>
                  </a:lnTo>
                  <a:lnTo>
                    <a:pt x="912170" y="95777"/>
                  </a:lnTo>
                  <a:close/>
                </a:path>
              </a:pathLst>
            </a:custGeom>
            <a:solidFill>
              <a:srgbClr val="154193"/>
            </a:solidFill>
          </p:spPr>
          <p:txBody>
            <a:bodyPr wrap="square" lIns="0" tIns="0" rIns="0" bIns="0" rtlCol="0"/>
            <a:lstStyle/>
            <a:p>
              <a:endParaRPr sz="1092"/>
            </a:p>
          </p:txBody>
        </p:sp>
        <p:sp>
          <p:nvSpPr>
            <p:cNvPr id="29" name="object 29"/>
            <p:cNvSpPr/>
            <p:nvPr/>
          </p:nvSpPr>
          <p:spPr>
            <a:xfrm>
              <a:off x="6849679" y="7007536"/>
              <a:ext cx="1309370" cy="1570990"/>
            </a:xfrm>
            <a:custGeom>
              <a:avLst/>
              <a:gdLst/>
              <a:ahLst/>
              <a:cxnLst/>
              <a:rect l="l" t="t" r="r" b="b"/>
              <a:pathLst>
                <a:path w="1309370" h="1570990">
                  <a:moveTo>
                    <a:pt x="1121837" y="831564"/>
                  </a:moveTo>
                  <a:lnTo>
                    <a:pt x="1107173" y="837982"/>
                  </a:lnTo>
                  <a:lnTo>
                    <a:pt x="1095703" y="848552"/>
                  </a:lnTo>
                  <a:lnTo>
                    <a:pt x="1088230" y="862245"/>
                  </a:lnTo>
                  <a:lnTo>
                    <a:pt x="1085560" y="878026"/>
                  </a:lnTo>
                  <a:lnTo>
                    <a:pt x="1085560" y="979197"/>
                  </a:lnTo>
                  <a:lnTo>
                    <a:pt x="980353" y="1044950"/>
                  </a:lnTo>
                  <a:lnTo>
                    <a:pt x="970930" y="1052666"/>
                  </a:lnTo>
                  <a:lnTo>
                    <a:pt x="963850" y="1062346"/>
                  </a:lnTo>
                  <a:lnTo>
                    <a:pt x="959395" y="1073481"/>
                  </a:lnTo>
                  <a:lnTo>
                    <a:pt x="957847" y="1085563"/>
                  </a:lnTo>
                  <a:lnTo>
                    <a:pt x="959395" y="1097644"/>
                  </a:lnTo>
                  <a:lnTo>
                    <a:pt x="963850" y="1108780"/>
                  </a:lnTo>
                  <a:lnTo>
                    <a:pt x="970930" y="1118459"/>
                  </a:lnTo>
                  <a:lnTo>
                    <a:pt x="980353" y="1126172"/>
                  </a:lnTo>
                  <a:lnTo>
                    <a:pt x="1085560" y="1191922"/>
                  </a:lnTo>
                  <a:lnTo>
                    <a:pt x="1085560" y="1229237"/>
                  </a:lnTo>
                  <a:lnTo>
                    <a:pt x="1081790" y="1247861"/>
                  </a:lnTo>
                  <a:lnTo>
                    <a:pt x="1071516" y="1263086"/>
                  </a:lnTo>
                  <a:lnTo>
                    <a:pt x="1056291" y="1273360"/>
                  </a:lnTo>
                  <a:lnTo>
                    <a:pt x="1037667" y="1277129"/>
                  </a:lnTo>
                  <a:lnTo>
                    <a:pt x="846098" y="1277129"/>
                  </a:lnTo>
                  <a:lnTo>
                    <a:pt x="827456" y="1280893"/>
                  </a:lnTo>
                  <a:lnTo>
                    <a:pt x="812233" y="1291157"/>
                  </a:lnTo>
                  <a:lnTo>
                    <a:pt x="801969" y="1306380"/>
                  </a:lnTo>
                  <a:lnTo>
                    <a:pt x="798206" y="1325022"/>
                  </a:lnTo>
                  <a:lnTo>
                    <a:pt x="798206" y="1475084"/>
                  </a:lnTo>
                  <a:lnTo>
                    <a:pt x="319282" y="1475084"/>
                  </a:lnTo>
                  <a:lnTo>
                    <a:pt x="319282" y="1101524"/>
                  </a:lnTo>
                  <a:lnTo>
                    <a:pt x="317918" y="1090174"/>
                  </a:lnTo>
                  <a:lnTo>
                    <a:pt x="313973" y="1079609"/>
                  </a:lnTo>
                  <a:lnTo>
                    <a:pt x="307670" y="1070258"/>
                  </a:lnTo>
                  <a:lnTo>
                    <a:pt x="299228" y="1062552"/>
                  </a:lnTo>
                  <a:lnTo>
                    <a:pt x="258700" y="1030184"/>
                  </a:lnTo>
                  <a:lnTo>
                    <a:pt x="222178" y="994004"/>
                  </a:lnTo>
                  <a:lnTo>
                    <a:pt x="189865" y="954408"/>
                  </a:lnTo>
                  <a:lnTo>
                    <a:pt x="161966" y="911790"/>
                  </a:lnTo>
                  <a:lnTo>
                    <a:pt x="138683" y="866547"/>
                  </a:lnTo>
                  <a:lnTo>
                    <a:pt x="120220" y="819074"/>
                  </a:lnTo>
                  <a:lnTo>
                    <a:pt x="106780" y="769766"/>
                  </a:lnTo>
                  <a:lnTo>
                    <a:pt x="98567" y="719018"/>
                  </a:lnTo>
                  <a:lnTo>
                    <a:pt x="95784" y="667226"/>
                  </a:lnTo>
                  <a:lnTo>
                    <a:pt x="95784" y="590672"/>
                  </a:lnTo>
                  <a:lnTo>
                    <a:pt x="98054" y="543079"/>
                  </a:lnTo>
                  <a:lnTo>
                    <a:pt x="104724" y="496751"/>
                  </a:lnTo>
                  <a:lnTo>
                    <a:pt x="115585" y="451898"/>
                  </a:lnTo>
                  <a:lnTo>
                    <a:pt x="130428" y="408728"/>
                  </a:lnTo>
                  <a:lnTo>
                    <a:pt x="149044" y="367450"/>
                  </a:lnTo>
                  <a:lnTo>
                    <a:pt x="171224" y="328273"/>
                  </a:lnTo>
                  <a:lnTo>
                    <a:pt x="196760" y="291407"/>
                  </a:lnTo>
                  <a:lnTo>
                    <a:pt x="225441" y="257060"/>
                  </a:lnTo>
                  <a:lnTo>
                    <a:pt x="257060" y="225441"/>
                  </a:lnTo>
                  <a:lnTo>
                    <a:pt x="291407" y="196760"/>
                  </a:lnTo>
                  <a:lnTo>
                    <a:pt x="328273" y="171224"/>
                  </a:lnTo>
                  <a:lnTo>
                    <a:pt x="367450" y="149044"/>
                  </a:lnTo>
                  <a:lnTo>
                    <a:pt x="408728" y="130428"/>
                  </a:lnTo>
                  <a:lnTo>
                    <a:pt x="451898" y="115585"/>
                  </a:lnTo>
                  <a:lnTo>
                    <a:pt x="496751" y="104724"/>
                  </a:lnTo>
                  <a:lnTo>
                    <a:pt x="543079" y="98054"/>
                  </a:lnTo>
                  <a:lnTo>
                    <a:pt x="590672" y="95784"/>
                  </a:lnTo>
                  <a:lnTo>
                    <a:pt x="638265" y="98054"/>
                  </a:lnTo>
                  <a:lnTo>
                    <a:pt x="684592" y="104724"/>
                  </a:lnTo>
                  <a:lnTo>
                    <a:pt x="729445" y="115585"/>
                  </a:lnTo>
                  <a:lnTo>
                    <a:pt x="772615" y="130428"/>
                  </a:lnTo>
                  <a:lnTo>
                    <a:pt x="813893" y="149044"/>
                  </a:lnTo>
                  <a:lnTo>
                    <a:pt x="853069" y="171224"/>
                  </a:lnTo>
                  <a:lnTo>
                    <a:pt x="889936" y="196760"/>
                  </a:lnTo>
                  <a:lnTo>
                    <a:pt x="924283" y="225441"/>
                  </a:lnTo>
                  <a:lnTo>
                    <a:pt x="955902" y="257060"/>
                  </a:lnTo>
                  <a:lnTo>
                    <a:pt x="984583" y="291407"/>
                  </a:lnTo>
                  <a:lnTo>
                    <a:pt x="1010119" y="328273"/>
                  </a:lnTo>
                  <a:lnTo>
                    <a:pt x="1032300" y="367450"/>
                  </a:lnTo>
                  <a:lnTo>
                    <a:pt x="1050916" y="408728"/>
                  </a:lnTo>
                  <a:lnTo>
                    <a:pt x="1065759" y="451898"/>
                  </a:lnTo>
                  <a:lnTo>
                    <a:pt x="1076620" y="496751"/>
                  </a:lnTo>
                  <a:lnTo>
                    <a:pt x="1083290" y="543079"/>
                  </a:lnTo>
                  <a:lnTo>
                    <a:pt x="1085560" y="590672"/>
                  </a:lnTo>
                  <a:lnTo>
                    <a:pt x="1085560" y="654528"/>
                  </a:lnTo>
                  <a:lnTo>
                    <a:pt x="1086079" y="661561"/>
                  </a:lnTo>
                  <a:lnTo>
                    <a:pt x="1087615" y="668406"/>
                  </a:lnTo>
                  <a:lnTo>
                    <a:pt x="1090134" y="674953"/>
                  </a:lnTo>
                  <a:lnTo>
                    <a:pt x="1093602" y="681093"/>
                  </a:lnTo>
                  <a:lnTo>
                    <a:pt x="1183618" y="816117"/>
                  </a:lnTo>
                  <a:lnTo>
                    <a:pt x="1121837" y="831564"/>
                  </a:lnTo>
                  <a:close/>
                </a:path>
                <a:path w="1309370" h="1570990">
                  <a:moveTo>
                    <a:pt x="1181344" y="640027"/>
                  </a:moveTo>
                  <a:lnTo>
                    <a:pt x="1181344" y="590672"/>
                  </a:lnTo>
                  <a:lnTo>
                    <a:pt x="1179383" y="542298"/>
                  </a:lnTo>
                  <a:lnTo>
                    <a:pt x="1173599" y="494988"/>
                  </a:lnTo>
                  <a:lnTo>
                    <a:pt x="1164148" y="448895"/>
                  </a:lnTo>
                  <a:lnTo>
                    <a:pt x="1151181" y="404173"/>
                  </a:lnTo>
                  <a:lnTo>
                    <a:pt x="1134853" y="360975"/>
                  </a:lnTo>
                  <a:lnTo>
                    <a:pt x="1115316" y="319453"/>
                  </a:lnTo>
                  <a:lnTo>
                    <a:pt x="1092723" y="279761"/>
                  </a:lnTo>
                  <a:lnTo>
                    <a:pt x="1067228" y="242053"/>
                  </a:lnTo>
                  <a:lnTo>
                    <a:pt x="1038984" y="206481"/>
                  </a:lnTo>
                  <a:lnTo>
                    <a:pt x="1008145" y="173198"/>
                  </a:lnTo>
                  <a:lnTo>
                    <a:pt x="974862" y="142358"/>
                  </a:lnTo>
                  <a:lnTo>
                    <a:pt x="939290" y="114115"/>
                  </a:lnTo>
                  <a:lnTo>
                    <a:pt x="901581" y="88620"/>
                  </a:lnTo>
                  <a:lnTo>
                    <a:pt x="861890" y="66027"/>
                  </a:lnTo>
                  <a:lnTo>
                    <a:pt x="820368" y="46491"/>
                  </a:lnTo>
                  <a:lnTo>
                    <a:pt x="777169" y="30162"/>
                  </a:lnTo>
                  <a:lnTo>
                    <a:pt x="732448" y="17196"/>
                  </a:lnTo>
                  <a:lnTo>
                    <a:pt x="686355" y="7744"/>
                  </a:lnTo>
                  <a:lnTo>
                    <a:pt x="639046" y="1961"/>
                  </a:lnTo>
                  <a:lnTo>
                    <a:pt x="590672" y="0"/>
                  </a:lnTo>
                  <a:lnTo>
                    <a:pt x="542298" y="1961"/>
                  </a:lnTo>
                  <a:lnTo>
                    <a:pt x="494988" y="7744"/>
                  </a:lnTo>
                  <a:lnTo>
                    <a:pt x="448895" y="17196"/>
                  </a:lnTo>
                  <a:lnTo>
                    <a:pt x="404173" y="30162"/>
                  </a:lnTo>
                  <a:lnTo>
                    <a:pt x="360975" y="46491"/>
                  </a:lnTo>
                  <a:lnTo>
                    <a:pt x="319453" y="66027"/>
                  </a:lnTo>
                  <a:lnTo>
                    <a:pt x="279761" y="88620"/>
                  </a:lnTo>
                  <a:lnTo>
                    <a:pt x="242053" y="114115"/>
                  </a:lnTo>
                  <a:lnTo>
                    <a:pt x="206481" y="142358"/>
                  </a:lnTo>
                  <a:lnTo>
                    <a:pt x="173198" y="173198"/>
                  </a:lnTo>
                  <a:lnTo>
                    <a:pt x="142358" y="206481"/>
                  </a:lnTo>
                  <a:lnTo>
                    <a:pt x="114115" y="242053"/>
                  </a:lnTo>
                  <a:lnTo>
                    <a:pt x="88620" y="279761"/>
                  </a:lnTo>
                  <a:lnTo>
                    <a:pt x="66027" y="319453"/>
                  </a:lnTo>
                  <a:lnTo>
                    <a:pt x="46491" y="360975"/>
                  </a:lnTo>
                  <a:lnTo>
                    <a:pt x="30162" y="404173"/>
                  </a:lnTo>
                  <a:lnTo>
                    <a:pt x="17196" y="448895"/>
                  </a:lnTo>
                  <a:lnTo>
                    <a:pt x="7744" y="494988"/>
                  </a:lnTo>
                  <a:lnTo>
                    <a:pt x="1961" y="542298"/>
                  </a:lnTo>
                  <a:lnTo>
                    <a:pt x="0" y="590672"/>
                  </a:lnTo>
                  <a:lnTo>
                    <a:pt x="0" y="667226"/>
                  </a:lnTo>
                  <a:lnTo>
                    <a:pt x="2040" y="715782"/>
                  </a:lnTo>
                  <a:lnTo>
                    <a:pt x="8085" y="763637"/>
                  </a:lnTo>
                  <a:lnTo>
                    <a:pt x="18017" y="810566"/>
                  </a:lnTo>
                  <a:lnTo>
                    <a:pt x="31722" y="856341"/>
                  </a:lnTo>
                  <a:lnTo>
                    <a:pt x="49081" y="900738"/>
                  </a:lnTo>
                  <a:lnTo>
                    <a:pt x="69980" y="943530"/>
                  </a:lnTo>
                  <a:lnTo>
                    <a:pt x="94302" y="984491"/>
                  </a:lnTo>
                  <a:lnTo>
                    <a:pt x="121931" y="1023395"/>
                  </a:lnTo>
                  <a:lnTo>
                    <a:pt x="152751" y="1060016"/>
                  </a:lnTo>
                  <a:lnTo>
                    <a:pt x="186645" y="1094128"/>
                  </a:lnTo>
                  <a:lnTo>
                    <a:pt x="223497" y="1125505"/>
                  </a:lnTo>
                  <a:lnTo>
                    <a:pt x="223497" y="1522977"/>
                  </a:lnTo>
                  <a:lnTo>
                    <a:pt x="227261" y="1541618"/>
                  </a:lnTo>
                  <a:lnTo>
                    <a:pt x="237525" y="1556841"/>
                  </a:lnTo>
                  <a:lnTo>
                    <a:pt x="252748" y="1567105"/>
                  </a:lnTo>
                  <a:lnTo>
                    <a:pt x="271390" y="1570869"/>
                  </a:lnTo>
                  <a:lnTo>
                    <a:pt x="846098" y="1570869"/>
                  </a:lnTo>
                  <a:lnTo>
                    <a:pt x="864739" y="1567105"/>
                  </a:lnTo>
                  <a:lnTo>
                    <a:pt x="879963" y="1556841"/>
                  </a:lnTo>
                  <a:lnTo>
                    <a:pt x="890227" y="1541618"/>
                  </a:lnTo>
                  <a:lnTo>
                    <a:pt x="893990" y="1522977"/>
                  </a:lnTo>
                  <a:lnTo>
                    <a:pt x="893990" y="1372914"/>
                  </a:lnTo>
                  <a:lnTo>
                    <a:pt x="1037667" y="1372914"/>
                  </a:lnTo>
                  <a:lnTo>
                    <a:pt x="1083030" y="1365577"/>
                  </a:lnTo>
                  <a:lnTo>
                    <a:pt x="1122465" y="1345155"/>
                  </a:lnTo>
                  <a:lnTo>
                    <a:pt x="1153586" y="1314034"/>
                  </a:lnTo>
                  <a:lnTo>
                    <a:pt x="1174007" y="1274600"/>
                  </a:lnTo>
                  <a:lnTo>
                    <a:pt x="1181344" y="1229237"/>
                  </a:lnTo>
                  <a:lnTo>
                    <a:pt x="1181344" y="1165380"/>
                  </a:lnTo>
                  <a:lnTo>
                    <a:pt x="1158835" y="1124768"/>
                  </a:lnTo>
                  <a:lnTo>
                    <a:pt x="1096099" y="1085560"/>
                  </a:lnTo>
                  <a:lnTo>
                    <a:pt x="1158835" y="1046349"/>
                  </a:lnTo>
                  <a:lnTo>
                    <a:pt x="1168260" y="1038634"/>
                  </a:lnTo>
                  <a:lnTo>
                    <a:pt x="1175341" y="1028955"/>
                  </a:lnTo>
                  <a:lnTo>
                    <a:pt x="1179797" y="1017820"/>
                  </a:lnTo>
                  <a:lnTo>
                    <a:pt x="1181344" y="1005739"/>
                  </a:lnTo>
                  <a:lnTo>
                    <a:pt x="1181344" y="915421"/>
                  </a:lnTo>
                  <a:lnTo>
                    <a:pt x="1272777" y="892560"/>
                  </a:lnTo>
                  <a:lnTo>
                    <a:pt x="1305839" y="863368"/>
                  </a:lnTo>
                  <a:lnTo>
                    <a:pt x="1308773" y="840861"/>
                  </a:lnTo>
                  <a:lnTo>
                    <a:pt x="1306203" y="829804"/>
                  </a:lnTo>
                  <a:lnTo>
                    <a:pt x="1301015" y="819530"/>
                  </a:lnTo>
                  <a:lnTo>
                    <a:pt x="1181344" y="640027"/>
                  </a:lnTo>
                  <a:close/>
                </a:path>
              </a:pathLst>
            </a:custGeom>
            <a:ln w="28735">
              <a:solidFill>
                <a:srgbClr val="FFFFFF"/>
              </a:solidFill>
            </a:ln>
          </p:spPr>
          <p:txBody>
            <a:bodyPr wrap="square" lIns="0" tIns="0" rIns="0" bIns="0" rtlCol="0"/>
            <a:lstStyle/>
            <a:p>
              <a:endParaRPr sz="1092"/>
            </a:p>
          </p:txBody>
        </p:sp>
        <p:sp>
          <p:nvSpPr>
            <p:cNvPr id="30" name="object 30"/>
            <p:cNvSpPr/>
            <p:nvPr/>
          </p:nvSpPr>
          <p:spPr>
            <a:xfrm>
              <a:off x="7097566" y="7528933"/>
              <a:ext cx="332740" cy="471805"/>
            </a:xfrm>
            <a:custGeom>
              <a:avLst/>
              <a:gdLst/>
              <a:ahLst/>
              <a:cxnLst/>
              <a:rect l="l" t="t" r="r" b="b"/>
              <a:pathLst>
                <a:path w="332740" h="471804">
                  <a:moveTo>
                    <a:pt x="160192" y="0"/>
                  </a:moveTo>
                  <a:lnTo>
                    <a:pt x="101700" y="10209"/>
                  </a:lnTo>
                  <a:lnTo>
                    <a:pt x="48421" y="49418"/>
                  </a:lnTo>
                  <a:lnTo>
                    <a:pt x="13022" y="112886"/>
                  </a:lnTo>
                  <a:lnTo>
                    <a:pt x="2346" y="159009"/>
                  </a:lnTo>
                  <a:lnTo>
                    <a:pt x="0" y="207563"/>
                  </a:lnTo>
                  <a:lnTo>
                    <a:pt x="5517" y="256808"/>
                  </a:lnTo>
                  <a:lnTo>
                    <a:pt x="18432" y="305003"/>
                  </a:lnTo>
                  <a:lnTo>
                    <a:pt x="38277" y="350409"/>
                  </a:lnTo>
                  <a:lnTo>
                    <a:pt x="64587" y="391285"/>
                  </a:lnTo>
                  <a:lnTo>
                    <a:pt x="96894" y="425892"/>
                  </a:lnTo>
                  <a:lnTo>
                    <a:pt x="150743" y="459917"/>
                  </a:lnTo>
                  <a:lnTo>
                    <a:pt x="207750" y="471577"/>
                  </a:lnTo>
                  <a:lnTo>
                    <a:pt x="213529" y="471577"/>
                  </a:lnTo>
                  <a:lnTo>
                    <a:pt x="254046" y="463389"/>
                  </a:lnTo>
                  <a:lnTo>
                    <a:pt x="304643" y="430902"/>
                  </a:lnTo>
                  <a:lnTo>
                    <a:pt x="332317" y="388750"/>
                  </a:lnTo>
                  <a:lnTo>
                    <a:pt x="332343" y="370395"/>
                  </a:lnTo>
                  <a:lnTo>
                    <a:pt x="325481" y="353366"/>
                  </a:lnTo>
                  <a:lnTo>
                    <a:pt x="276232" y="332449"/>
                  </a:lnTo>
                  <a:lnTo>
                    <a:pt x="238431" y="361691"/>
                  </a:lnTo>
                  <a:lnTo>
                    <a:pt x="230541" y="368529"/>
                  </a:lnTo>
                  <a:lnTo>
                    <a:pt x="222000" y="373130"/>
                  </a:lnTo>
                  <a:lnTo>
                    <a:pt x="212838" y="375475"/>
                  </a:lnTo>
                  <a:lnTo>
                    <a:pt x="200447" y="375202"/>
                  </a:lnTo>
                  <a:lnTo>
                    <a:pt x="160117" y="353947"/>
                  </a:lnTo>
                  <a:lnTo>
                    <a:pt x="131611" y="320539"/>
                  </a:lnTo>
                  <a:lnTo>
                    <a:pt x="110710" y="279022"/>
                  </a:lnTo>
                  <a:lnTo>
                    <a:pt x="98426" y="233172"/>
                  </a:lnTo>
                  <a:lnTo>
                    <a:pt x="95770" y="186765"/>
                  </a:lnTo>
                  <a:lnTo>
                    <a:pt x="103753" y="143576"/>
                  </a:lnTo>
                  <a:lnTo>
                    <a:pt x="128048" y="104999"/>
                  </a:lnTo>
                  <a:lnTo>
                    <a:pt x="157450" y="95743"/>
                  </a:lnTo>
                  <a:lnTo>
                    <a:pt x="167702" y="97715"/>
                  </a:lnTo>
                  <a:lnTo>
                    <a:pt x="178473" y="101944"/>
                  </a:lnTo>
                  <a:lnTo>
                    <a:pt x="196885" y="106714"/>
                  </a:lnTo>
                  <a:lnTo>
                    <a:pt x="215065" y="104142"/>
                  </a:lnTo>
                  <a:lnTo>
                    <a:pt x="230953" y="94940"/>
                  </a:lnTo>
                  <a:lnTo>
                    <a:pt x="242492" y="79819"/>
                  </a:lnTo>
                  <a:lnTo>
                    <a:pt x="247256" y="61411"/>
                  </a:lnTo>
                  <a:lnTo>
                    <a:pt x="244680" y="43231"/>
                  </a:lnTo>
                  <a:lnTo>
                    <a:pt x="235477" y="27340"/>
                  </a:lnTo>
                  <a:lnTo>
                    <a:pt x="220356" y="15800"/>
                  </a:lnTo>
                  <a:lnTo>
                    <a:pt x="190430" y="4666"/>
                  </a:lnTo>
                  <a:lnTo>
                    <a:pt x="160192" y="0"/>
                  </a:lnTo>
                  <a:close/>
                </a:path>
              </a:pathLst>
            </a:custGeom>
            <a:solidFill>
              <a:srgbClr val="154193"/>
            </a:solidFill>
          </p:spPr>
          <p:txBody>
            <a:bodyPr wrap="square" lIns="0" tIns="0" rIns="0" bIns="0" rtlCol="0"/>
            <a:lstStyle/>
            <a:p>
              <a:endParaRPr sz="1092"/>
            </a:p>
          </p:txBody>
        </p:sp>
        <p:sp>
          <p:nvSpPr>
            <p:cNvPr id="31" name="object 31"/>
            <p:cNvSpPr/>
            <p:nvPr/>
          </p:nvSpPr>
          <p:spPr>
            <a:xfrm>
              <a:off x="7097566" y="7528932"/>
              <a:ext cx="332740" cy="471805"/>
            </a:xfrm>
            <a:custGeom>
              <a:avLst/>
              <a:gdLst/>
              <a:ahLst/>
              <a:cxnLst/>
              <a:rect l="l" t="t" r="r" b="b"/>
              <a:pathLst>
                <a:path w="332740" h="471804">
                  <a:moveTo>
                    <a:pt x="312144" y="339801"/>
                  </a:moveTo>
                  <a:lnTo>
                    <a:pt x="294591" y="332474"/>
                  </a:lnTo>
                  <a:lnTo>
                    <a:pt x="276231" y="332447"/>
                  </a:lnTo>
                  <a:lnTo>
                    <a:pt x="259201" y="339307"/>
                  </a:lnTo>
                  <a:lnTo>
                    <a:pt x="245641" y="352640"/>
                  </a:lnTo>
                  <a:lnTo>
                    <a:pt x="238429" y="361690"/>
                  </a:lnTo>
                  <a:lnTo>
                    <a:pt x="230538" y="368527"/>
                  </a:lnTo>
                  <a:lnTo>
                    <a:pt x="221997" y="373129"/>
                  </a:lnTo>
                  <a:lnTo>
                    <a:pt x="212835" y="375475"/>
                  </a:lnTo>
                  <a:lnTo>
                    <a:pt x="200445" y="375204"/>
                  </a:lnTo>
                  <a:lnTo>
                    <a:pt x="160121" y="353949"/>
                  </a:lnTo>
                  <a:lnTo>
                    <a:pt x="131614" y="320539"/>
                  </a:lnTo>
                  <a:lnTo>
                    <a:pt x="110711" y="279022"/>
                  </a:lnTo>
                  <a:lnTo>
                    <a:pt x="98426" y="233172"/>
                  </a:lnTo>
                  <a:lnTo>
                    <a:pt x="95769" y="186766"/>
                  </a:lnTo>
                  <a:lnTo>
                    <a:pt x="103752" y="143577"/>
                  </a:lnTo>
                  <a:lnTo>
                    <a:pt x="128047" y="105002"/>
                  </a:lnTo>
                  <a:lnTo>
                    <a:pt x="157451" y="95747"/>
                  </a:lnTo>
                  <a:lnTo>
                    <a:pt x="167702" y="97720"/>
                  </a:lnTo>
                  <a:lnTo>
                    <a:pt x="178470" y="101949"/>
                  </a:lnTo>
                  <a:lnTo>
                    <a:pt x="196884" y="106713"/>
                  </a:lnTo>
                  <a:lnTo>
                    <a:pt x="242486" y="79822"/>
                  </a:lnTo>
                  <a:lnTo>
                    <a:pt x="235477" y="27341"/>
                  </a:lnTo>
                  <a:lnTo>
                    <a:pt x="190431" y="4667"/>
                  </a:lnTo>
                  <a:lnTo>
                    <a:pt x="160193" y="0"/>
                  </a:lnTo>
                  <a:lnTo>
                    <a:pt x="130373" y="1834"/>
                  </a:lnTo>
                  <a:lnTo>
                    <a:pt x="73095" y="26466"/>
                  </a:lnTo>
                  <a:lnTo>
                    <a:pt x="28212" y="78435"/>
                  </a:lnTo>
                  <a:lnTo>
                    <a:pt x="2346" y="159010"/>
                  </a:lnTo>
                  <a:lnTo>
                    <a:pt x="0" y="207565"/>
                  </a:lnTo>
                  <a:lnTo>
                    <a:pt x="5517" y="256811"/>
                  </a:lnTo>
                  <a:lnTo>
                    <a:pt x="18431" y="305007"/>
                  </a:lnTo>
                  <a:lnTo>
                    <a:pt x="38276" y="350413"/>
                  </a:lnTo>
                  <a:lnTo>
                    <a:pt x="64586" y="391289"/>
                  </a:lnTo>
                  <a:lnTo>
                    <a:pt x="96893" y="425896"/>
                  </a:lnTo>
                  <a:lnTo>
                    <a:pt x="150742" y="459917"/>
                  </a:lnTo>
                  <a:lnTo>
                    <a:pt x="207752" y="471576"/>
                  </a:lnTo>
                  <a:lnTo>
                    <a:pt x="213534" y="471576"/>
                  </a:lnTo>
                  <a:lnTo>
                    <a:pt x="254048" y="463387"/>
                  </a:lnTo>
                  <a:lnTo>
                    <a:pt x="304644" y="430903"/>
                  </a:lnTo>
                  <a:lnTo>
                    <a:pt x="332316" y="388751"/>
                  </a:lnTo>
                  <a:lnTo>
                    <a:pt x="332340" y="370394"/>
                  </a:lnTo>
                  <a:lnTo>
                    <a:pt x="325479" y="353364"/>
                  </a:lnTo>
                  <a:lnTo>
                    <a:pt x="312144" y="339801"/>
                  </a:lnTo>
                  <a:close/>
                </a:path>
              </a:pathLst>
            </a:custGeom>
            <a:ln w="28735">
              <a:solidFill>
                <a:srgbClr val="FFFFFF"/>
              </a:solidFill>
            </a:ln>
          </p:spPr>
          <p:txBody>
            <a:bodyPr wrap="square" lIns="0" tIns="0" rIns="0" bIns="0" rtlCol="0"/>
            <a:lstStyle/>
            <a:p>
              <a:endParaRPr sz="1092"/>
            </a:p>
          </p:txBody>
        </p:sp>
      </p:grpSp>
      <p:grpSp>
        <p:nvGrpSpPr>
          <p:cNvPr id="32" name="object 32"/>
          <p:cNvGrpSpPr/>
          <p:nvPr/>
        </p:nvGrpSpPr>
        <p:grpSpPr>
          <a:xfrm>
            <a:off x="1690876" y="4248005"/>
            <a:ext cx="939943" cy="962661"/>
            <a:chOff x="2787674" y="7005274"/>
            <a:chExt cx="1550035" cy="1587500"/>
          </a:xfrm>
        </p:grpSpPr>
        <p:sp>
          <p:nvSpPr>
            <p:cNvPr id="33" name="object 33"/>
            <p:cNvSpPr/>
            <p:nvPr/>
          </p:nvSpPr>
          <p:spPr>
            <a:xfrm>
              <a:off x="2787674" y="7005274"/>
              <a:ext cx="1550035" cy="1587500"/>
            </a:xfrm>
            <a:custGeom>
              <a:avLst/>
              <a:gdLst/>
              <a:ahLst/>
              <a:cxnLst/>
              <a:rect l="l" t="t" r="r" b="b"/>
              <a:pathLst>
                <a:path w="1550035" h="1587500">
                  <a:moveTo>
                    <a:pt x="309707" y="114300"/>
                  </a:moveTo>
                  <a:lnTo>
                    <a:pt x="280571" y="114300"/>
                  </a:lnTo>
                  <a:lnTo>
                    <a:pt x="255658" y="127000"/>
                  </a:lnTo>
                  <a:lnTo>
                    <a:pt x="237587" y="152400"/>
                  </a:lnTo>
                  <a:lnTo>
                    <a:pt x="228977" y="177800"/>
                  </a:lnTo>
                  <a:lnTo>
                    <a:pt x="194706" y="520700"/>
                  </a:lnTo>
                  <a:lnTo>
                    <a:pt x="136330" y="520700"/>
                  </a:lnTo>
                  <a:lnTo>
                    <a:pt x="106297" y="533400"/>
                  </a:lnTo>
                  <a:lnTo>
                    <a:pt x="81744" y="546100"/>
                  </a:lnTo>
                  <a:lnTo>
                    <a:pt x="65176" y="571500"/>
                  </a:lnTo>
                  <a:lnTo>
                    <a:pt x="59097" y="609600"/>
                  </a:lnTo>
                  <a:lnTo>
                    <a:pt x="59097" y="622300"/>
                  </a:lnTo>
                  <a:lnTo>
                    <a:pt x="35166" y="635000"/>
                  </a:lnTo>
                  <a:lnTo>
                    <a:pt x="16485" y="660400"/>
                  </a:lnTo>
                  <a:lnTo>
                    <a:pt x="4335" y="685800"/>
                  </a:lnTo>
                  <a:lnTo>
                    <a:pt x="0" y="711200"/>
                  </a:lnTo>
                  <a:lnTo>
                    <a:pt x="0" y="1498600"/>
                  </a:lnTo>
                  <a:lnTo>
                    <a:pt x="7973" y="1536700"/>
                  </a:lnTo>
                  <a:lnTo>
                    <a:pt x="29705" y="1562100"/>
                  </a:lnTo>
                  <a:lnTo>
                    <a:pt x="61914" y="1587500"/>
                  </a:lnTo>
                  <a:lnTo>
                    <a:pt x="1412478" y="1587500"/>
                  </a:lnTo>
                  <a:lnTo>
                    <a:pt x="1444681" y="1562100"/>
                  </a:lnTo>
                  <a:lnTo>
                    <a:pt x="1455546" y="1549400"/>
                  </a:lnTo>
                  <a:lnTo>
                    <a:pt x="79644" y="1549400"/>
                  </a:lnTo>
                  <a:lnTo>
                    <a:pt x="61928" y="1536700"/>
                  </a:lnTo>
                  <a:lnTo>
                    <a:pt x="49975" y="1511300"/>
                  </a:lnTo>
                  <a:lnTo>
                    <a:pt x="45590" y="1498600"/>
                  </a:lnTo>
                  <a:lnTo>
                    <a:pt x="45590" y="1435100"/>
                  </a:lnTo>
                  <a:lnTo>
                    <a:pt x="168497" y="1435100"/>
                  </a:lnTo>
                  <a:lnTo>
                    <a:pt x="177373" y="1422400"/>
                  </a:lnTo>
                  <a:lnTo>
                    <a:pt x="184618" y="1422400"/>
                  </a:lnTo>
                  <a:lnTo>
                    <a:pt x="189502" y="1409700"/>
                  </a:lnTo>
                  <a:lnTo>
                    <a:pt x="191292" y="1409700"/>
                  </a:lnTo>
                  <a:lnTo>
                    <a:pt x="189502" y="1397000"/>
                  </a:lnTo>
                  <a:lnTo>
                    <a:pt x="184618" y="1384300"/>
                  </a:lnTo>
                  <a:lnTo>
                    <a:pt x="45590" y="1384300"/>
                  </a:lnTo>
                  <a:lnTo>
                    <a:pt x="45590" y="825500"/>
                  </a:lnTo>
                  <a:lnTo>
                    <a:pt x="1474384" y="825500"/>
                  </a:lnTo>
                  <a:lnTo>
                    <a:pt x="1474384" y="774700"/>
                  </a:lnTo>
                  <a:lnTo>
                    <a:pt x="45590" y="774700"/>
                  </a:lnTo>
                  <a:lnTo>
                    <a:pt x="45590" y="711200"/>
                  </a:lnTo>
                  <a:lnTo>
                    <a:pt x="49975" y="698500"/>
                  </a:lnTo>
                  <a:lnTo>
                    <a:pt x="61928" y="673100"/>
                  </a:lnTo>
                  <a:lnTo>
                    <a:pt x="79644" y="660400"/>
                  </a:lnTo>
                  <a:lnTo>
                    <a:pt x="1455878" y="660400"/>
                  </a:lnTo>
                  <a:lnTo>
                    <a:pt x="1449108" y="647700"/>
                  </a:lnTo>
                  <a:lnTo>
                    <a:pt x="1431453" y="635000"/>
                  </a:lnTo>
                  <a:lnTo>
                    <a:pt x="1431453" y="609600"/>
                  </a:lnTo>
                  <a:lnTo>
                    <a:pt x="104687" y="609600"/>
                  </a:lnTo>
                  <a:lnTo>
                    <a:pt x="107177" y="596900"/>
                  </a:lnTo>
                  <a:lnTo>
                    <a:pt x="113963" y="584200"/>
                  </a:lnTo>
                  <a:lnTo>
                    <a:pt x="124022" y="571500"/>
                  </a:lnTo>
                  <a:lnTo>
                    <a:pt x="235577" y="571500"/>
                  </a:lnTo>
                  <a:lnTo>
                    <a:pt x="274347" y="177800"/>
                  </a:lnTo>
                  <a:lnTo>
                    <a:pt x="277635" y="177800"/>
                  </a:lnTo>
                  <a:lnTo>
                    <a:pt x="284541" y="165100"/>
                  </a:lnTo>
                  <a:lnTo>
                    <a:pt x="294069" y="165100"/>
                  </a:lnTo>
                  <a:lnTo>
                    <a:pt x="305226" y="152400"/>
                  </a:lnTo>
                  <a:lnTo>
                    <a:pt x="662974" y="152400"/>
                  </a:lnTo>
                  <a:lnTo>
                    <a:pt x="309707" y="114300"/>
                  </a:lnTo>
                  <a:close/>
                </a:path>
                <a:path w="1550035" h="1587500">
                  <a:moveTo>
                    <a:pt x="1474384" y="1282700"/>
                  </a:moveTo>
                  <a:lnTo>
                    <a:pt x="1428804" y="1282700"/>
                  </a:lnTo>
                  <a:lnTo>
                    <a:pt x="1428804" y="1384300"/>
                  </a:lnTo>
                  <a:lnTo>
                    <a:pt x="298328" y="1384300"/>
                  </a:lnTo>
                  <a:lnTo>
                    <a:pt x="293446" y="1397000"/>
                  </a:lnTo>
                  <a:lnTo>
                    <a:pt x="291656" y="1409700"/>
                  </a:lnTo>
                  <a:lnTo>
                    <a:pt x="293447" y="1409700"/>
                  </a:lnTo>
                  <a:lnTo>
                    <a:pt x="298332" y="1422400"/>
                  </a:lnTo>
                  <a:lnTo>
                    <a:pt x="305575" y="1422400"/>
                  </a:lnTo>
                  <a:lnTo>
                    <a:pt x="314440" y="1435100"/>
                  </a:lnTo>
                  <a:lnTo>
                    <a:pt x="1428804" y="1435100"/>
                  </a:lnTo>
                  <a:lnTo>
                    <a:pt x="1428804" y="1498600"/>
                  </a:lnTo>
                  <a:lnTo>
                    <a:pt x="1424419" y="1511300"/>
                  </a:lnTo>
                  <a:lnTo>
                    <a:pt x="1412467" y="1536700"/>
                  </a:lnTo>
                  <a:lnTo>
                    <a:pt x="1394755" y="1549400"/>
                  </a:lnTo>
                  <a:lnTo>
                    <a:pt x="1455546" y="1549400"/>
                  </a:lnTo>
                  <a:lnTo>
                    <a:pt x="1466411" y="1536700"/>
                  </a:lnTo>
                  <a:lnTo>
                    <a:pt x="1474384" y="1498600"/>
                  </a:lnTo>
                  <a:lnTo>
                    <a:pt x="1474384" y="1282700"/>
                  </a:lnTo>
                  <a:close/>
                </a:path>
                <a:path w="1550035" h="1587500">
                  <a:moveTo>
                    <a:pt x="1098270" y="1041400"/>
                  </a:moveTo>
                  <a:lnTo>
                    <a:pt x="1049360" y="1041400"/>
                  </a:lnTo>
                  <a:lnTo>
                    <a:pt x="1046983" y="1054100"/>
                  </a:lnTo>
                  <a:lnTo>
                    <a:pt x="1043636" y="1066800"/>
                  </a:lnTo>
                  <a:lnTo>
                    <a:pt x="1041202" y="1079500"/>
                  </a:lnTo>
                  <a:lnTo>
                    <a:pt x="1039717" y="1092200"/>
                  </a:lnTo>
                  <a:lnTo>
                    <a:pt x="1039214" y="1104900"/>
                  </a:lnTo>
                  <a:lnTo>
                    <a:pt x="1045399" y="1155700"/>
                  </a:lnTo>
                  <a:lnTo>
                    <a:pt x="1062849" y="1193800"/>
                  </a:lnTo>
                  <a:lnTo>
                    <a:pt x="1089902" y="1231900"/>
                  </a:lnTo>
                  <a:lnTo>
                    <a:pt x="1124898" y="1257300"/>
                  </a:lnTo>
                  <a:lnTo>
                    <a:pt x="1166177" y="1270000"/>
                  </a:lnTo>
                  <a:lnTo>
                    <a:pt x="1212078" y="1282700"/>
                  </a:lnTo>
                  <a:lnTo>
                    <a:pt x="1498320" y="1282700"/>
                  </a:lnTo>
                  <a:lnTo>
                    <a:pt x="1518250" y="1270000"/>
                  </a:lnTo>
                  <a:lnTo>
                    <a:pt x="1534540" y="1257300"/>
                  </a:lnTo>
                  <a:lnTo>
                    <a:pt x="1545532" y="1244600"/>
                  </a:lnTo>
                  <a:lnTo>
                    <a:pt x="1549565" y="1231900"/>
                  </a:lnTo>
                  <a:lnTo>
                    <a:pt x="1177283" y="1231900"/>
                  </a:lnTo>
                  <a:lnTo>
                    <a:pt x="1146136" y="1219200"/>
                  </a:lnTo>
                  <a:lnTo>
                    <a:pt x="1119990" y="1193800"/>
                  </a:lnTo>
                  <a:lnTo>
                    <a:pt x="1100186" y="1168400"/>
                  </a:lnTo>
                  <a:lnTo>
                    <a:pt x="1099202" y="1168400"/>
                  </a:lnTo>
                  <a:lnTo>
                    <a:pt x="1098270" y="1155700"/>
                  </a:lnTo>
                  <a:lnTo>
                    <a:pt x="1093966" y="1155700"/>
                  </a:lnTo>
                  <a:lnTo>
                    <a:pt x="1092542" y="1143000"/>
                  </a:lnTo>
                  <a:lnTo>
                    <a:pt x="1089217" y="1143000"/>
                  </a:lnTo>
                  <a:lnTo>
                    <a:pt x="1086792" y="1130300"/>
                  </a:lnTo>
                  <a:lnTo>
                    <a:pt x="1085308" y="1117600"/>
                  </a:lnTo>
                  <a:lnTo>
                    <a:pt x="1084804" y="1104900"/>
                  </a:lnTo>
                  <a:lnTo>
                    <a:pt x="1085309" y="1092200"/>
                  </a:lnTo>
                  <a:lnTo>
                    <a:pt x="1086796" y="1079500"/>
                  </a:lnTo>
                  <a:lnTo>
                    <a:pt x="1089222" y="1066800"/>
                  </a:lnTo>
                  <a:lnTo>
                    <a:pt x="1092542" y="1054100"/>
                  </a:lnTo>
                  <a:lnTo>
                    <a:pt x="1095579" y="1054100"/>
                  </a:lnTo>
                  <a:lnTo>
                    <a:pt x="1098270" y="1041400"/>
                  </a:lnTo>
                  <a:close/>
                </a:path>
                <a:path w="1550035" h="1587500">
                  <a:moveTo>
                    <a:pt x="1549565" y="977900"/>
                  </a:moveTo>
                  <a:lnTo>
                    <a:pt x="1503985" y="977900"/>
                  </a:lnTo>
                  <a:lnTo>
                    <a:pt x="1503985" y="1231900"/>
                  </a:lnTo>
                  <a:lnTo>
                    <a:pt x="1549565" y="1231900"/>
                  </a:lnTo>
                  <a:lnTo>
                    <a:pt x="1549565" y="977900"/>
                  </a:lnTo>
                  <a:close/>
                </a:path>
                <a:path w="1550035" h="1587500">
                  <a:moveTo>
                    <a:pt x="1498320" y="927100"/>
                  </a:moveTo>
                  <a:lnTo>
                    <a:pt x="1212078" y="927100"/>
                  </a:lnTo>
                  <a:lnTo>
                    <a:pt x="1162922" y="939800"/>
                  </a:lnTo>
                  <a:lnTo>
                    <a:pt x="1119249" y="952500"/>
                  </a:lnTo>
                  <a:lnTo>
                    <a:pt x="1083118" y="990600"/>
                  </a:lnTo>
                  <a:lnTo>
                    <a:pt x="1056585" y="1028700"/>
                  </a:lnTo>
                  <a:lnTo>
                    <a:pt x="1055842" y="1028700"/>
                  </a:lnTo>
                  <a:lnTo>
                    <a:pt x="1052271" y="1041400"/>
                  </a:lnTo>
                  <a:lnTo>
                    <a:pt x="1100186" y="1041400"/>
                  </a:lnTo>
                  <a:lnTo>
                    <a:pt x="1119990" y="1016000"/>
                  </a:lnTo>
                  <a:lnTo>
                    <a:pt x="1146136" y="990600"/>
                  </a:lnTo>
                  <a:lnTo>
                    <a:pt x="1177283" y="977900"/>
                  </a:lnTo>
                  <a:lnTo>
                    <a:pt x="1549565" y="977900"/>
                  </a:lnTo>
                  <a:lnTo>
                    <a:pt x="1545537" y="965200"/>
                  </a:lnTo>
                  <a:lnTo>
                    <a:pt x="1534544" y="952500"/>
                  </a:lnTo>
                  <a:lnTo>
                    <a:pt x="1518251" y="939800"/>
                  </a:lnTo>
                  <a:lnTo>
                    <a:pt x="1498320" y="927100"/>
                  </a:lnTo>
                  <a:close/>
                </a:path>
                <a:path w="1550035" h="1587500">
                  <a:moveTo>
                    <a:pt x="1474384" y="825500"/>
                  </a:moveTo>
                  <a:lnTo>
                    <a:pt x="1428804" y="825500"/>
                  </a:lnTo>
                  <a:lnTo>
                    <a:pt x="1428804" y="927100"/>
                  </a:lnTo>
                  <a:lnTo>
                    <a:pt x="1474384" y="927100"/>
                  </a:lnTo>
                  <a:lnTo>
                    <a:pt x="1474384" y="825500"/>
                  </a:lnTo>
                  <a:close/>
                </a:path>
                <a:path w="1550035" h="1587500">
                  <a:moveTo>
                    <a:pt x="1455878" y="660400"/>
                  </a:moveTo>
                  <a:lnTo>
                    <a:pt x="1394755" y="660400"/>
                  </a:lnTo>
                  <a:lnTo>
                    <a:pt x="1412467" y="673100"/>
                  </a:lnTo>
                  <a:lnTo>
                    <a:pt x="1424419" y="698500"/>
                  </a:lnTo>
                  <a:lnTo>
                    <a:pt x="1428804" y="711200"/>
                  </a:lnTo>
                  <a:lnTo>
                    <a:pt x="1428804" y="774700"/>
                  </a:lnTo>
                  <a:lnTo>
                    <a:pt x="1474384" y="774700"/>
                  </a:lnTo>
                  <a:lnTo>
                    <a:pt x="1474384" y="711200"/>
                  </a:lnTo>
                  <a:lnTo>
                    <a:pt x="1471325" y="685800"/>
                  </a:lnTo>
                  <a:lnTo>
                    <a:pt x="1462649" y="673100"/>
                  </a:lnTo>
                  <a:lnTo>
                    <a:pt x="1455878" y="660400"/>
                  </a:lnTo>
                  <a:close/>
                </a:path>
                <a:path w="1550035" h="1587500">
                  <a:moveTo>
                    <a:pt x="235577" y="571500"/>
                  </a:moveTo>
                  <a:lnTo>
                    <a:pt x="190203" y="571500"/>
                  </a:lnTo>
                  <a:lnTo>
                    <a:pt x="186015" y="609600"/>
                  </a:lnTo>
                  <a:lnTo>
                    <a:pt x="231825" y="609600"/>
                  </a:lnTo>
                  <a:lnTo>
                    <a:pt x="235577" y="571500"/>
                  </a:lnTo>
                  <a:close/>
                </a:path>
                <a:path w="1550035" h="1587500">
                  <a:moveTo>
                    <a:pt x="435253" y="215900"/>
                  </a:moveTo>
                  <a:lnTo>
                    <a:pt x="420328" y="215900"/>
                  </a:lnTo>
                  <a:lnTo>
                    <a:pt x="406462" y="228600"/>
                  </a:lnTo>
                  <a:lnTo>
                    <a:pt x="394361" y="228600"/>
                  </a:lnTo>
                  <a:lnTo>
                    <a:pt x="357729" y="266700"/>
                  </a:lnTo>
                  <a:lnTo>
                    <a:pt x="322576" y="292100"/>
                  </a:lnTo>
                  <a:lnTo>
                    <a:pt x="309404" y="304800"/>
                  </a:lnTo>
                  <a:lnTo>
                    <a:pt x="298966" y="304800"/>
                  </a:lnTo>
                  <a:lnTo>
                    <a:pt x="291741" y="317500"/>
                  </a:lnTo>
                  <a:lnTo>
                    <a:pt x="288211" y="342900"/>
                  </a:lnTo>
                  <a:lnTo>
                    <a:pt x="260892" y="609600"/>
                  </a:lnTo>
                  <a:lnTo>
                    <a:pt x="306692" y="609600"/>
                  </a:lnTo>
                  <a:lnTo>
                    <a:pt x="333885" y="342900"/>
                  </a:lnTo>
                  <a:lnTo>
                    <a:pt x="335885" y="330200"/>
                  </a:lnTo>
                  <a:lnTo>
                    <a:pt x="338659" y="330200"/>
                  </a:lnTo>
                  <a:lnTo>
                    <a:pt x="363691" y="317500"/>
                  </a:lnTo>
                  <a:lnTo>
                    <a:pt x="386471" y="304800"/>
                  </a:lnTo>
                  <a:lnTo>
                    <a:pt x="406480" y="292100"/>
                  </a:lnTo>
                  <a:lnTo>
                    <a:pt x="423201" y="266700"/>
                  </a:lnTo>
                  <a:lnTo>
                    <a:pt x="627857" y="266700"/>
                  </a:lnTo>
                  <a:lnTo>
                    <a:pt x="630514" y="254000"/>
                  </a:lnTo>
                  <a:lnTo>
                    <a:pt x="629603" y="254000"/>
                  </a:lnTo>
                  <a:lnTo>
                    <a:pt x="625453" y="241300"/>
                  </a:lnTo>
                  <a:lnTo>
                    <a:pt x="618721" y="241300"/>
                  </a:lnTo>
                  <a:lnTo>
                    <a:pt x="610065" y="228600"/>
                  </a:lnTo>
                  <a:lnTo>
                    <a:pt x="435253" y="215900"/>
                  </a:lnTo>
                  <a:close/>
                </a:path>
                <a:path w="1550035" h="1587500">
                  <a:moveTo>
                    <a:pt x="908468" y="0"/>
                  </a:moveTo>
                  <a:lnTo>
                    <a:pt x="839211" y="0"/>
                  </a:lnTo>
                  <a:lnTo>
                    <a:pt x="828024" y="12700"/>
                  </a:lnTo>
                  <a:lnTo>
                    <a:pt x="818676" y="25400"/>
                  </a:lnTo>
                  <a:lnTo>
                    <a:pt x="418154" y="609600"/>
                  </a:lnTo>
                  <a:lnTo>
                    <a:pt x="473315" y="609600"/>
                  </a:lnTo>
                  <a:lnTo>
                    <a:pt x="856350" y="50800"/>
                  </a:lnTo>
                  <a:lnTo>
                    <a:pt x="860602" y="50800"/>
                  </a:lnTo>
                  <a:lnTo>
                    <a:pt x="867020" y="38100"/>
                  </a:lnTo>
                  <a:lnTo>
                    <a:pt x="959930" y="38100"/>
                  </a:lnTo>
                  <a:lnTo>
                    <a:pt x="921259" y="12700"/>
                  </a:lnTo>
                  <a:lnTo>
                    <a:pt x="908468" y="0"/>
                  </a:lnTo>
                  <a:close/>
                </a:path>
                <a:path w="1550035" h="1587500">
                  <a:moveTo>
                    <a:pt x="967948" y="152400"/>
                  </a:moveTo>
                  <a:lnTo>
                    <a:pt x="925270" y="152400"/>
                  </a:lnTo>
                  <a:lnTo>
                    <a:pt x="906701" y="165100"/>
                  </a:lnTo>
                  <a:lnTo>
                    <a:pt x="887063" y="165100"/>
                  </a:lnTo>
                  <a:lnTo>
                    <a:pt x="866838" y="177800"/>
                  </a:lnTo>
                  <a:lnTo>
                    <a:pt x="804897" y="177800"/>
                  </a:lnTo>
                  <a:lnTo>
                    <a:pt x="794813" y="190500"/>
                  </a:lnTo>
                  <a:lnTo>
                    <a:pt x="508319" y="609600"/>
                  </a:lnTo>
                  <a:lnTo>
                    <a:pt x="563480" y="609600"/>
                  </a:lnTo>
                  <a:lnTo>
                    <a:pt x="834006" y="215900"/>
                  </a:lnTo>
                  <a:lnTo>
                    <a:pt x="895333" y="215900"/>
                  </a:lnTo>
                  <a:lnTo>
                    <a:pt x="922039" y="203200"/>
                  </a:lnTo>
                  <a:lnTo>
                    <a:pt x="947290" y="190500"/>
                  </a:lnTo>
                  <a:lnTo>
                    <a:pt x="1021413" y="190500"/>
                  </a:lnTo>
                  <a:lnTo>
                    <a:pt x="981320" y="165100"/>
                  </a:lnTo>
                  <a:lnTo>
                    <a:pt x="967948" y="152400"/>
                  </a:lnTo>
                  <a:close/>
                </a:path>
                <a:path w="1550035" h="1587500">
                  <a:moveTo>
                    <a:pt x="914277" y="444500"/>
                  </a:moveTo>
                  <a:lnTo>
                    <a:pt x="818507" y="444500"/>
                  </a:lnTo>
                  <a:lnTo>
                    <a:pt x="775170" y="457200"/>
                  </a:lnTo>
                  <a:lnTo>
                    <a:pt x="737968" y="495300"/>
                  </a:lnTo>
                  <a:lnTo>
                    <a:pt x="708483" y="520700"/>
                  </a:lnTo>
                  <a:lnTo>
                    <a:pt x="688301" y="571500"/>
                  </a:lnTo>
                  <a:lnTo>
                    <a:pt x="679005" y="609600"/>
                  </a:lnTo>
                  <a:lnTo>
                    <a:pt x="724710" y="609600"/>
                  </a:lnTo>
                  <a:lnTo>
                    <a:pt x="734838" y="571500"/>
                  </a:lnTo>
                  <a:lnTo>
                    <a:pt x="756057" y="533400"/>
                  </a:lnTo>
                  <a:lnTo>
                    <a:pt x="786380" y="508000"/>
                  </a:lnTo>
                  <a:lnTo>
                    <a:pt x="823821" y="495300"/>
                  </a:lnTo>
                  <a:lnTo>
                    <a:pt x="866392" y="482600"/>
                  </a:lnTo>
                  <a:lnTo>
                    <a:pt x="982415" y="482600"/>
                  </a:lnTo>
                  <a:lnTo>
                    <a:pt x="957614" y="457200"/>
                  </a:lnTo>
                  <a:lnTo>
                    <a:pt x="914277" y="444500"/>
                  </a:lnTo>
                  <a:close/>
                </a:path>
                <a:path w="1550035" h="1587500">
                  <a:moveTo>
                    <a:pt x="982415" y="482600"/>
                  </a:moveTo>
                  <a:lnTo>
                    <a:pt x="866392" y="482600"/>
                  </a:lnTo>
                  <a:lnTo>
                    <a:pt x="908959" y="495300"/>
                  </a:lnTo>
                  <a:lnTo>
                    <a:pt x="946398" y="508000"/>
                  </a:lnTo>
                  <a:lnTo>
                    <a:pt x="976721" y="533400"/>
                  </a:lnTo>
                  <a:lnTo>
                    <a:pt x="997939" y="571500"/>
                  </a:lnTo>
                  <a:lnTo>
                    <a:pt x="1008063" y="609600"/>
                  </a:lnTo>
                  <a:lnTo>
                    <a:pt x="1053779" y="609600"/>
                  </a:lnTo>
                  <a:lnTo>
                    <a:pt x="1044483" y="571500"/>
                  </a:lnTo>
                  <a:lnTo>
                    <a:pt x="1024301" y="520700"/>
                  </a:lnTo>
                  <a:lnTo>
                    <a:pt x="994816" y="495300"/>
                  </a:lnTo>
                  <a:lnTo>
                    <a:pt x="982415" y="482600"/>
                  </a:lnTo>
                  <a:close/>
                </a:path>
                <a:path w="1550035" h="1587500">
                  <a:moveTo>
                    <a:pt x="1021413" y="190500"/>
                  </a:moveTo>
                  <a:lnTo>
                    <a:pt x="953122" y="190500"/>
                  </a:lnTo>
                  <a:lnTo>
                    <a:pt x="1198727" y="368300"/>
                  </a:lnTo>
                  <a:lnTo>
                    <a:pt x="1199733" y="368300"/>
                  </a:lnTo>
                  <a:lnTo>
                    <a:pt x="1198392" y="393700"/>
                  </a:lnTo>
                  <a:lnTo>
                    <a:pt x="1201493" y="419100"/>
                  </a:lnTo>
                  <a:lnTo>
                    <a:pt x="1208908" y="444500"/>
                  </a:lnTo>
                  <a:lnTo>
                    <a:pt x="1220507" y="469900"/>
                  </a:lnTo>
                  <a:lnTo>
                    <a:pt x="1221962" y="482600"/>
                  </a:lnTo>
                  <a:lnTo>
                    <a:pt x="1221784" y="482600"/>
                  </a:lnTo>
                  <a:lnTo>
                    <a:pt x="1131044" y="609600"/>
                  </a:lnTo>
                  <a:lnTo>
                    <a:pt x="1186204" y="609600"/>
                  </a:lnTo>
                  <a:lnTo>
                    <a:pt x="1257720" y="508000"/>
                  </a:lnTo>
                  <a:lnTo>
                    <a:pt x="1264413" y="495300"/>
                  </a:lnTo>
                  <a:lnTo>
                    <a:pt x="1267081" y="482600"/>
                  </a:lnTo>
                  <a:lnTo>
                    <a:pt x="1265689" y="469900"/>
                  </a:lnTo>
                  <a:lnTo>
                    <a:pt x="1260202" y="457200"/>
                  </a:lnTo>
                  <a:lnTo>
                    <a:pt x="1251673" y="431800"/>
                  </a:lnTo>
                  <a:lnTo>
                    <a:pt x="1246223" y="419100"/>
                  </a:lnTo>
                  <a:lnTo>
                    <a:pt x="1243946" y="393700"/>
                  </a:lnTo>
                  <a:lnTo>
                    <a:pt x="1244935" y="368300"/>
                  </a:lnTo>
                  <a:lnTo>
                    <a:pt x="1244806" y="355600"/>
                  </a:lnTo>
                  <a:lnTo>
                    <a:pt x="1240706" y="342900"/>
                  </a:lnTo>
                  <a:lnTo>
                    <a:pt x="1232957" y="330200"/>
                  </a:lnTo>
                  <a:lnTo>
                    <a:pt x="1221879" y="317500"/>
                  </a:lnTo>
                  <a:lnTo>
                    <a:pt x="1021413" y="190500"/>
                  </a:lnTo>
                  <a:close/>
                </a:path>
                <a:path w="1550035" h="1587500">
                  <a:moveTo>
                    <a:pt x="959930" y="38100"/>
                  </a:moveTo>
                  <a:lnTo>
                    <a:pt x="890841" y="38100"/>
                  </a:lnTo>
                  <a:lnTo>
                    <a:pt x="1359633" y="355600"/>
                  </a:lnTo>
                  <a:lnTo>
                    <a:pt x="1367457" y="368300"/>
                  </a:lnTo>
                  <a:lnTo>
                    <a:pt x="1371463" y="381000"/>
                  </a:lnTo>
                  <a:lnTo>
                    <a:pt x="1371413" y="393700"/>
                  </a:lnTo>
                  <a:lnTo>
                    <a:pt x="1367068" y="406400"/>
                  </a:lnTo>
                  <a:lnTo>
                    <a:pt x="1221208" y="609600"/>
                  </a:lnTo>
                  <a:lnTo>
                    <a:pt x="1276369" y="609600"/>
                  </a:lnTo>
                  <a:lnTo>
                    <a:pt x="1305279" y="571500"/>
                  </a:lnTo>
                  <a:lnTo>
                    <a:pt x="1425374" y="571500"/>
                  </a:lnTo>
                  <a:lnTo>
                    <a:pt x="1408806" y="546100"/>
                  </a:lnTo>
                  <a:lnTo>
                    <a:pt x="1384253" y="533400"/>
                  </a:lnTo>
                  <a:lnTo>
                    <a:pt x="1354220" y="520700"/>
                  </a:lnTo>
                  <a:lnTo>
                    <a:pt x="1336346" y="520700"/>
                  </a:lnTo>
                  <a:lnTo>
                    <a:pt x="1404732" y="431800"/>
                  </a:lnTo>
                  <a:lnTo>
                    <a:pt x="1416096" y="393700"/>
                  </a:lnTo>
                  <a:lnTo>
                    <a:pt x="1416227" y="368300"/>
                  </a:lnTo>
                  <a:lnTo>
                    <a:pt x="1405755" y="342900"/>
                  </a:lnTo>
                  <a:lnTo>
                    <a:pt x="1385308" y="317500"/>
                  </a:lnTo>
                  <a:lnTo>
                    <a:pt x="959930" y="38100"/>
                  </a:lnTo>
                  <a:close/>
                </a:path>
                <a:path w="1550035" h="1587500">
                  <a:moveTo>
                    <a:pt x="1425374" y="571500"/>
                  </a:moveTo>
                  <a:lnTo>
                    <a:pt x="1366528" y="571500"/>
                  </a:lnTo>
                  <a:lnTo>
                    <a:pt x="1376587" y="584200"/>
                  </a:lnTo>
                  <a:lnTo>
                    <a:pt x="1383373" y="596900"/>
                  </a:lnTo>
                  <a:lnTo>
                    <a:pt x="1385863" y="609600"/>
                  </a:lnTo>
                  <a:lnTo>
                    <a:pt x="1431453" y="609600"/>
                  </a:lnTo>
                  <a:lnTo>
                    <a:pt x="1425374" y="571500"/>
                  </a:lnTo>
                  <a:close/>
                </a:path>
                <a:path w="1550035" h="1587500">
                  <a:moveTo>
                    <a:pt x="627857" y="266700"/>
                  </a:moveTo>
                  <a:lnTo>
                    <a:pt x="427714" y="266700"/>
                  </a:lnTo>
                  <a:lnTo>
                    <a:pt x="605583" y="279400"/>
                  </a:lnTo>
                  <a:lnTo>
                    <a:pt x="622286" y="279400"/>
                  </a:lnTo>
                  <a:lnTo>
                    <a:pt x="627857" y="266700"/>
                  </a:lnTo>
                  <a:close/>
                </a:path>
                <a:path w="1550035" h="1587500">
                  <a:moveTo>
                    <a:pt x="678361" y="152400"/>
                  </a:moveTo>
                  <a:lnTo>
                    <a:pt x="305226" y="152400"/>
                  </a:lnTo>
                  <a:lnTo>
                    <a:pt x="658493" y="190500"/>
                  </a:lnTo>
                  <a:lnTo>
                    <a:pt x="675190" y="190500"/>
                  </a:lnTo>
                  <a:lnTo>
                    <a:pt x="680761" y="177800"/>
                  </a:lnTo>
                  <a:lnTo>
                    <a:pt x="683413" y="177800"/>
                  </a:lnTo>
                  <a:lnTo>
                    <a:pt x="682508" y="165100"/>
                  </a:lnTo>
                  <a:lnTo>
                    <a:pt x="678361" y="152400"/>
                  </a:lnTo>
                  <a:close/>
                </a:path>
                <a:path w="1550035" h="1587500">
                  <a:moveTo>
                    <a:pt x="846508" y="165100"/>
                  </a:moveTo>
                  <a:lnTo>
                    <a:pt x="831600" y="165100"/>
                  </a:lnTo>
                  <a:lnTo>
                    <a:pt x="817445" y="177800"/>
                  </a:lnTo>
                  <a:lnTo>
                    <a:pt x="866838" y="177800"/>
                  </a:lnTo>
                  <a:lnTo>
                    <a:pt x="846508" y="165100"/>
                  </a:lnTo>
                  <a:close/>
                </a:path>
              </a:pathLst>
            </a:custGeom>
            <a:solidFill>
              <a:srgbClr val="154193"/>
            </a:solidFill>
          </p:spPr>
          <p:txBody>
            <a:bodyPr wrap="square" lIns="0" tIns="0" rIns="0" bIns="0" rtlCol="0"/>
            <a:lstStyle/>
            <a:p>
              <a:endParaRPr sz="1092"/>
            </a:p>
          </p:txBody>
        </p:sp>
        <p:pic>
          <p:nvPicPr>
            <p:cNvPr id="34" name="object 34"/>
            <p:cNvPicPr/>
            <p:nvPr/>
          </p:nvPicPr>
          <p:blipFill>
            <a:blip r:embed="rId8" cstate="print"/>
            <a:stretch>
              <a:fillRect/>
            </a:stretch>
          </p:blipFill>
          <p:spPr>
            <a:xfrm>
              <a:off x="3912624" y="8010499"/>
              <a:ext cx="184957" cy="184947"/>
            </a:xfrm>
            <a:prstGeom prst="rect">
              <a:avLst/>
            </a:prstGeom>
          </p:spPr>
        </p:pic>
      </p:grpSp>
      <p:grpSp>
        <p:nvGrpSpPr>
          <p:cNvPr id="35" name="object 35"/>
          <p:cNvGrpSpPr/>
          <p:nvPr/>
        </p:nvGrpSpPr>
        <p:grpSpPr>
          <a:xfrm>
            <a:off x="6808229" y="4244423"/>
            <a:ext cx="676944" cy="962661"/>
            <a:chOff x="11226569" y="6999368"/>
            <a:chExt cx="1116330" cy="1587500"/>
          </a:xfrm>
        </p:grpSpPr>
        <p:sp>
          <p:nvSpPr>
            <p:cNvPr id="36" name="object 36"/>
            <p:cNvSpPr/>
            <p:nvPr/>
          </p:nvSpPr>
          <p:spPr>
            <a:xfrm>
              <a:off x="11226569" y="6999368"/>
              <a:ext cx="1116330" cy="1587500"/>
            </a:xfrm>
            <a:custGeom>
              <a:avLst/>
              <a:gdLst/>
              <a:ahLst/>
              <a:cxnLst/>
              <a:rect l="l" t="t" r="r" b="b"/>
              <a:pathLst>
                <a:path w="1116329" h="1587500">
                  <a:moveTo>
                    <a:pt x="557993" y="0"/>
                  </a:moveTo>
                  <a:lnTo>
                    <a:pt x="509923" y="2052"/>
                  </a:lnTo>
                  <a:lnTo>
                    <a:pt x="462974" y="8095"/>
                  </a:lnTo>
                  <a:lnTo>
                    <a:pt x="417315" y="17962"/>
                  </a:lnTo>
                  <a:lnTo>
                    <a:pt x="373115" y="31482"/>
                  </a:lnTo>
                  <a:lnTo>
                    <a:pt x="330542" y="48488"/>
                  </a:lnTo>
                  <a:lnTo>
                    <a:pt x="289765" y="68810"/>
                  </a:lnTo>
                  <a:lnTo>
                    <a:pt x="250954" y="92280"/>
                  </a:lnTo>
                  <a:lnTo>
                    <a:pt x="214277" y="118728"/>
                  </a:lnTo>
                  <a:lnTo>
                    <a:pt x="179904" y="147987"/>
                  </a:lnTo>
                  <a:lnTo>
                    <a:pt x="148002" y="179887"/>
                  </a:lnTo>
                  <a:lnTo>
                    <a:pt x="118741" y="214260"/>
                  </a:lnTo>
                  <a:lnTo>
                    <a:pt x="92291" y="250936"/>
                  </a:lnTo>
                  <a:lnTo>
                    <a:pt x="68819" y="289747"/>
                  </a:lnTo>
                  <a:lnTo>
                    <a:pt x="48494" y="330524"/>
                  </a:lnTo>
                  <a:lnTo>
                    <a:pt x="31487" y="373098"/>
                  </a:lnTo>
                  <a:lnTo>
                    <a:pt x="17964" y="417301"/>
                  </a:lnTo>
                  <a:lnTo>
                    <a:pt x="8096" y="462964"/>
                  </a:lnTo>
                  <a:lnTo>
                    <a:pt x="2052" y="509917"/>
                  </a:lnTo>
                  <a:lnTo>
                    <a:pt x="0" y="557993"/>
                  </a:lnTo>
                  <a:lnTo>
                    <a:pt x="2385" y="609715"/>
                  </a:lnTo>
                  <a:lnTo>
                    <a:pt x="9485" y="660714"/>
                  </a:lnTo>
                  <a:lnTo>
                    <a:pt x="21216" y="710686"/>
                  </a:lnTo>
                  <a:lnTo>
                    <a:pt x="37493" y="759329"/>
                  </a:lnTo>
                  <a:lnTo>
                    <a:pt x="58232" y="806341"/>
                  </a:lnTo>
                  <a:lnTo>
                    <a:pt x="83348" y="851419"/>
                  </a:lnTo>
                  <a:lnTo>
                    <a:pt x="526266" y="1565219"/>
                  </a:lnTo>
                  <a:lnTo>
                    <a:pt x="565741" y="1587197"/>
                  </a:lnTo>
                  <a:lnTo>
                    <a:pt x="566160" y="1587197"/>
                  </a:lnTo>
                  <a:lnTo>
                    <a:pt x="605636" y="1564601"/>
                  </a:lnTo>
                  <a:lnTo>
                    <a:pt x="673456" y="1451379"/>
                  </a:lnTo>
                  <a:lnTo>
                    <a:pt x="565008" y="1451379"/>
                  </a:lnTo>
                  <a:lnTo>
                    <a:pt x="162403" y="802425"/>
                  </a:lnTo>
                  <a:lnTo>
                    <a:pt x="137667" y="757189"/>
                  </a:lnTo>
                  <a:lnTo>
                    <a:pt x="118114" y="709689"/>
                  </a:lnTo>
                  <a:lnTo>
                    <a:pt x="103923" y="660364"/>
                  </a:lnTo>
                  <a:lnTo>
                    <a:pt x="95286" y="609715"/>
                  </a:lnTo>
                  <a:lnTo>
                    <a:pt x="92353" y="557993"/>
                  </a:lnTo>
                  <a:lnTo>
                    <a:pt x="94766" y="510510"/>
                  </a:lnTo>
                  <a:lnTo>
                    <a:pt x="101847" y="464371"/>
                  </a:lnTo>
                  <a:lnTo>
                    <a:pt x="113359" y="419812"/>
                  </a:lnTo>
                  <a:lnTo>
                    <a:pt x="129063" y="377071"/>
                  </a:lnTo>
                  <a:lnTo>
                    <a:pt x="148722" y="336385"/>
                  </a:lnTo>
                  <a:lnTo>
                    <a:pt x="172098" y="297992"/>
                  </a:lnTo>
                  <a:lnTo>
                    <a:pt x="198953" y="262129"/>
                  </a:lnTo>
                  <a:lnTo>
                    <a:pt x="229050" y="229033"/>
                  </a:lnTo>
                  <a:lnTo>
                    <a:pt x="262151" y="198942"/>
                  </a:lnTo>
                  <a:lnTo>
                    <a:pt x="298018" y="172093"/>
                  </a:lnTo>
                  <a:lnTo>
                    <a:pt x="336413" y="148723"/>
                  </a:lnTo>
                  <a:lnTo>
                    <a:pt x="377099" y="129070"/>
                  </a:lnTo>
                  <a:lnTo>
                    <a:pt x="419837" y="113372"/>
                  </a:lnTo>
                  <a:lnTo>
                    <a:pt x="464391" y="101864"/>
                  </a:lnTo>
                  <a:lnTo>
                    <a:pt x="510522" y="94786"/>
                  </a:lnTo>
                  <a:lnTo>
                    <a:pt x="557993" y="92374"/>
                  </a:lnTo>
                  <a:lnTo>
                    <a:pt x="865208" y="92374"/>
                  </a:lnTo>
                  <a:lnTo>
                    <a:pt x="865078" y="92280"/>
                  </a:lnTo>
                  <a:lnTo>
                    <a:pt x="826267" y="68810"/>
                  </a:lnTo>
                  <a:lnTo>
                    <a:pt x="785489" y="48488"/>
                  </a:lnTo>
                  <a:lnTo>
                    <a:pt x="742913" y="31482"/>
                  </a:lnTo>
                  <a:lnTo>
                    <a:pt x="698706" y="17962"/>
                  </a:lnTo>
                  <a:lnTo>
                    <a:pt x="653038" y="8095"/>
                  </a:lnTo>
                  <a:lnTo>
                    <a:pt x="606078" y="2052"/>
                  </a:lnTo>
                  <a:lnTo>
                    <a:pt x="557993" y="0"/>
                  </a:lnTo>
                  <a:close/>
                </a:path>
                <a:path w="1116329" h="1587500">
                  <a:moveTo>
                    <a:pt x="865208" y="92374"/>
                  </a:moveTo>
                  <a:lnTo>
                    <a:pt x="557993" y="92374"/>
                  </a:lnTo>
                  <a:lnTo>
                    <a:pt x="605478" y="94786"/>
                  </a:lnTo>
                  <a:lnTo>
                    <a:pt x="651611" y="101864"/>
                  </a:lnTo>
                  <a:lnTo>
                    <a:pt x="696159" y="113372"/>
                  </a:lnTo>
                  <a:lnTo>
                    <a:pt x="738882" y="129070"/>
                  </a:lnTo>
                  <a:lnTo>
                    <a:pt x="779547" y="148723"/>
                  </a:lnTo>
                  <a:lnTo>
                    <a:pt x="817915" y="172093"/>
                  </a:lnTo>
                  <a:lnTo>
                    <a:pt x="853751" y="198942"/>
                  </a:lnTo>
                  <a:lnTo>
                    <a:pt x="886818" y="229033"/>
                  </a:lnTo>
                  <a:lnTo>
                    <a:pt x="916880" y="262129"/>
                  </a:lnTo>
                  <a:lnTo>
                    <a:pt x="943701" y="297992"/>
                  </a:lnTo>
                  <a:lnTo>
                    <a:pt x="967044" y="336385"/>
                  </a:lnTo>
                  <a:lnTo>
                    <a:pt x="986673" y="377071"/>
                  </a:lnTo>
                  <a:lnTo>
                    <a:pt x="1002351" y="419812"/>
                  </a:lnTo>
                  <a:lnTo>
                    <a:pt x="1013842" y="464371"/>
                  </a:lnTo>
                  <a:lnTo>
                    <a:pt x="1020911" y="510510"/>
                  </a:lnTo>
                  <a:lnTo>
                    <a:pt x="1023319" y="557993"/>
                  </a:lnTo>
                  <a:lnTo>
                    <a:pt x="1020583" y="608213"/>
                  </a:lnTo>
                  <a:lnTo>
                    <a:pt x="1012506" y="657490"/>
                  </a:lnTo>
                  <a:lnTo>
                    <a:pt x="999209" y="705546"/>
                  </a:lnTo>
                  <a:lnTo>
                    <a:pt x="980846" y="751903"/>
                  </a:lnTo>
                  <a:lnTo>
                    <a:pt x="957562" y="796132"/>
                  </a:lnTo>
                  <a:lnTo>
                    <a:pt x="565008" y="1451379"/>
                  </a:lnTo>
                  <a:lnTo>
                    <a:pt x="673456" y="1451379"/>
                  </a:lnTo>
                  <a:lnTo>
                    <a:pt x="1037350" y="843880"/>
                  </a:lnTo>
                  <a:lnTo>
                    <a:pt x="1061026" y="799793"/>
                  </a:lnTo>
                  <a:lnTo>
                    <a:pt x="1080587" y="753887"/>
                  </a:lnTo>
                  <a:lnTo>
                    <a:pt x="1095948" y="706457"/>
                  </a:lnTo>
                  <a:lnTo>
                    <a:pt x="1107024" y="657800"/>
                  </a:lnTo>
                  <a:lnTo>
                    <a:pt x="1113734" y="608163"/>
                  </a:lnTo>
                  <a:lnTo>
                    <a:pt x="1115986" y="557993"/>
                  </a:lnTo>
                  <a:lnTo>
                    <a:pt x="1113935" y="509917"/>
                  </a:lnTo>
                  <a:lnTo>
                    <a:pt x="1107893" y="462964"/>
                  </a:lnTo>
                  <a:lnTo>
                    <a:pt x="1098028" y="417301"/>
                  </a:lnTo>
                  <a:lnTo>
                    <a:pt x="1084510" y="373098"/>
                  </a:lnTo>
                  <a:lnTo>
                    <a:pt x="1067508" y="330524"/>
                  </a:lnTo>
                  <a:lnTo>
                    <a:pt x="1047189" y="289747"/>
                  </a:lnTo>
                  <a:lnTo>
                    <a:pt x="1023722" y="250936"/>
                  </a:lnTo>
                  <a:lnTo>
                    <a:pt x="997277" y="214260"/>
                  </a:lnTo>
                  <a:lnTo>
                    <a:pt x="968021" y="179887"/>
                  </a:lnTo>
                  <a:lnTo>
                    <a:pt x="936124" y="147987"/>
                  </a:lnTo>
                  <a:lnTo>
                    <a:pt x="901753" y="118728"/>
                  </a:lnTo>
                  <a:lnTo>
                    <a:pt x="865208" y="92374"/>
                  </a:lnTo>
                  <a:close/>
                </a:path>
              </a:pathLst>
            </a:custGeom>
            <a:solidFill>
              <a:srgbClr val="154193"/>
            </a:solidFill>
          </p:spPr>
          <p:txBody>
            <a:bodyPr wrap="square" lIns="0" tIns="0" rIns="0" bIns="0" rtlCol="0"/>
            <a:lstStyle/>
            <a:p>
              <a:endParaRPr sz="1092"/>
            </a:p>
          </p:txBody>
        </p:sp>
        <p:sp>
          <p:nvSpPr>
            <p:cNvPr id="37" name="object 37"/>
            <p:cNvSpPr/>
            <p:nvPr/>
          </p:nvSpPr>
          <p:spPr>
            <a:xfrm>
              <a:off x="11319024" y="7091742"/>
              <a:ext cx="931544" cy="1359535"/>
            </a:xfrm>
            <a:custGeom>
              <a:avLst/>
              <a:gdLst/>
              <a:ahLst/>
              <a:cxnLst/>
              <a:rect l="l" t="t" r="r" b="b"/>
              <a:pathLst>
                <a:path w="931545" h="1359534">
                  <a:moveTo>
                    <a:pt x="865107" y="703758"/>
                  </a:moveTo>
                  <a:lnTo>
                    <a:pt x="472664" y="1359001"/>
                  </a:lnTo>
                  <a:lnTo>
                    <a:pt x="69957" y="710044"/>
                  </a:lnTo>
                  <a:lnTo>
                    <a:pt x="45263" y="664811"/>
                  </a:lnTo>
                  <a:lnTo>
                    <a:pt x="25736" y="617313"/>
                  </a:lnTo>
                  <a:lnTo>
                    <a:pt x="11560" y="567990"/>
                  </a:lnTo>
                  <a:lnTo>
                    <a:pt x="2920" y="517280"/>
                  </a:lnTo>
                  <a:lnTo>
                    <a:pt x="0" y="465621"/>
                  </a:lnTo>
                  <a:lnTo>
                    <a:pt x="2412" y="418138"/>
                  </a:lnTo>
                  <a:lnTo>
                    <a:pt x="9490" y="371998"/>
                  </a:lnTo>
                  <a:lnTo>
                    <a:pt x="20998" y="327439"/>
                  </a:lnTo>
                  <a:lnTo>
                    <a:pt x="36696" y="284698"/>
                  </a:lnTo>
                  <a:lnTo>
                    <a:pt x="56349" y="244012"/>
                  </a:lnTo>
                  <a:lnTo>
                    <a:pt x="79719" y="205619"/>
                  </a:lnTo>
                  <a:lnTo>
                    <a:pt x="106568" y="169756"/>
                  </a:lnTo>
                  <a:lnTo>
                    <a:pt x="136660" y="136660"/>
                  </a:lnTo>
                  <a:lnTo>
                    <a:pt x="169756" y="106568"/>
                  </a:lnTo>
                  <a:lnTo>
                    <a:pt x="205619" y="79719"/>
                  </a:lnTo>
                  <a:lnTo>
                    <a:pt x="244012" y="56349"/>
                  </a:lnTo>
                  <a:lnTo>
                    <a:pt x="284698" y="36696"/>
                  </a:lnTo>
                  <a:lnTo>
                    <a:pt x="327439" y="20998"/>
                  </a:lnTo>
                  <a:lnTo>
                    <a:pt x="371998" y="9490"/>
                  </a:lnTo>
                  <a:lnTo>
                    <a:pt x="418138" y="2412"/>
                  </a:lnTo>
                  <a:lnTo>
                    <a:pt x="465621" y="0"/>
                  </a:lnTo>
                  <a:lnTo>
                    <a:pt x="513100" y="2412"/>
                  </a:lnTo>
                  <a:lnTo>
                    <a:pt x="559230" y="9490"/>
                  </a:lnTo>
                  <a:lnTo>
                    <a:pt x="603774" y="20998"/>
                  </a:lnTo>
                  <a:lnTo>
                    <a:pt x="646495" y="36696"/>
                  </a:lnTo>
                  <a:lnTo>
                    <a:pt x="687157" y="56349"/>
                  </a:lnTo>
                  <a:lnTo>
                    <a:pt x="725524" y="79719"/>
                  </a:lnTo>
                  <a:lnTo>
                    <a:pt x="761359" y="106568"/>
                  </a:lnTo>
                  <a:lnTo>
                    <a:pt x="794426" y="136660"/>
                  </a:lnTo>
                  <a:lnTo>
                    <a:pt x="824488" y="169756"/>
                  </a:lnTo>
                  <a:lnTo>
                    <a:pt x="851309" y="205619"/>
                  </a:lnTo>
                  <a:lnTo>
                    <a:pt x="874652" y="244012"/>
                  </a:lnTo>
                  <a:lnTo>
                    <a:pt x="894282" y="284698"/>
                  </a:lnTo>
                  <a:lnTo>
                    <a:pt x="909960" y="327439"/>
                  </a:lnTo>
                  <a:lnTo>
                    <a:pt x="921452" y="371998"/>
                  </a:lnTo>
                  <a:lnTo>
                    <a:pt x="928521" y="418138"/>
                  </a:lnTo>
                  <a:lnTo>
                    <a:pt x="930929" y="465621"/>
                  </a:lnTo>
                  <a:lnTo>
                    <a:pt x="928198" y="515789"/>
                  </a:lnTo>
                  <a:lnTo>
                    <a:pt x="920101" y="565115"/>
                  </a:lnTo>
                  <a:lnTo>
                    <a:pt x="906788" y="613171"/>
                  </a:lnTo>
                  <a:lnTo>
                    <a:pt x="888407" y="659529"/>
                  </a:lnTo>
                  <a:lnTo>
                    <a:pt x="865107" y="703758"/>
                  </a:lnTo>
                  <a:close/>
                </a:path>
              </a:pathLst>
            </a:custGeom>
            <a:ln w="12400">
              <a:solidFill>
                <a:srgbClr val="FFFFFF"/>
              </a:solidFill>
            </a:ln>
          </p:spPr>
          <p:txBody>
            <a:bodyPr wrap="square" lIns="0" tIns="0" rIns="0" bIns="0" rtlCol="0"/>
            <a:lstStyle/>
            <a:p>
              <a:endParaRPr sz="1092"/>
            </a:p>
          </p:txBody>
        </p:sp>
        <p:sp>
          <p:nvSpPr>
            <p:cNvPr id="38" name="object 38"/>
            <p:cNvSpPr/>
            <p:nvPr/>
          </p:nvSpPr>
          <p:spPr>
            <a:xfrm>
              <a:off x="11505618" y="7278364"/>
              <a:ext cx="558165" cy="558165"/>
            </a:xfrm>
            <a:custGeom>
              <a:avLst/>
              <a:gdLst/>
              <a:ahLst/>
              <a:cxnLst/>
              <a:rect l="l" t="t" r="r" b="b"/>
              <a:pathLst>
                <a:path w="558165" h="558165">
                  <a:moveTo>
                    <a:pt x="278944" y="0"/>
                  </a:moveTo>
                  <a:lnTo>
                    <a:pt x="233756" y="3658"/>
                  </a:lnTo>
                  <a:lnTo>
                    <a:pt x="190868" y="14247"/>
                  </a:lnTo>
                  <a:lnTo>
                    <a:pt x="150858" y="31187"/>
                  </a:lnTo>
                  <a:lnTo>
                    <a:pt x="114306" y="53901"/>
                  </a:lnTo>
                  <a:lnTo>
                    <a:pt x="81790" y="81809"/>
                  </a:lnTo>
                  <a:lnTo>
                    <a:pt x="53889" y="114331"/>
                  </a:lnTo>
                  <a:lnTo>
                    <a:pt x="31180" y="150890"/>
                  </a:lnTo>
                  <a:lnTo>
                    <a:pt x="14243" y="190907"/>
                  </a:lnTo>
                  <a:lnTo>
                    <a:pt x="3657" y="233802"/>
                  </a:lnTo>
                  <a:lnTo>
                    <a:pt x="0" y="278996"/>
                  </a:lnTo>
                  <a:lnTo>
                    <a:pt x="3603" y="323955"/>
                  </a:lnTo>
                  <a:lnTo>
                    <a:pt x="14052" y="366713"/>
                  </a:lnTo>
                  <a:lnTo>
                    <a:pt x="30804" y="406675"/>
                  </a:lnTo>
                  <a:lnTo>
                    <a:pt x="53316" y="443244"/>
                  </a:lnTo>
                  <a:lnTo>
                    <a:pt x="81044" y="475824"/>
                  </a:lnTo>
                  <a:lnTo>
                    <a:pt x="113447" y="503818"/>
                  </a:lnTo>
                  <a:lnTo>
                    <a:pt x="149981" y="526629"/>
                  </a:lnTo>
                  <a:lnTo>
                    <a:pt x="190104" y="543662"/>
                  </a:lnTo>
                  <a:lnTo>
                    <a:pt x="233272" y="554319"/>
                  </a:lnTo>
                  <a:lnTo>
                    <a:pt x="278944" y="558003"/>
                  </a:lnTo>
                  <a:lnTo>
                    <a:pt x="325102" y="554273"/>
                  </a:lnTo>
                  <a:lnTo>
                    <a:pt x="368559" y="543500"/>
                  </a:lnTo>
                  <a:lnTo>
                    <a:pt x="408807" y="526311"/>
                  </a:lnTo>
                  <a:lnTo>
                    <a:pt x="445337" y="503332"/>
                  </a:lnTo>
                  <a:lnTo>
                    <a:pt x="477642" y="475192"/>
                  </a:lnTo>
                  <a:lnTo>
                    <a:pt x="485719" y="465619"/>
                  </a:lnTo>
                  <a:lnTo>
                    <a:pt x="278944" y="465619"/>
                  </a:lnTo>
                  <a:lnTo>
                    <a:pt x="229347" y="458935"/>
                  </a:lnTo>
                  <a:lnTo>
                    <a:pt x="184776" y="440085"/>
                  </a:lnTo>
                  <a:lnTo>
                    <a:pt x="147011" y="410867"/>
                  </a:lnTo>
                  <a:lnTo>
                    <a:pt x="117832" y="373079"/>
                  </a:lnTo>
                  <a:lnTo>
                    <a:pt x="99019" y="328523"/>
                  </a:lnTo>
                  <a:lnTo>
                    <a:pt x="92353" y="278996"/>
                  </a:lnTo>
                  <a:lnTo>
                    <a:pt x="99056" y="229565"/>
                  </a:lnTo>
                  <a:lnTo>
                    <a:pt x="117948" y="185037"/>
                  </a:lnTo>
                  <a:lnTo>
                    <a:pt x="147207" y="147233"/>
                  </a:lnTo>
                  <a:lnTo>
                    <a:pt x="185008" y="117976"/>
                  </a:lnTo>
                  <a:lnTo>
                    <a:pt x="229529" y="99086"/>
                  </a:lnTo>
                  <a:lnTo>
                    <a:pt x="278944" y="92384"/>
                  </a:lnTo>
                  <a:lnTo>
                    <a:pt x="485264" y="92384"/>
                  </a:lnTo>
                  <a:lnTo>
                    <a:pt x="476189" y="81809"/>
                  </a:lnTo>
                  <a:lnTo>
                    <a:pt x="443663" y="53901"/>
                  </a:lnTo>
                  <a:lnTo>
                    <a:pt x="407098" y="31187"/>
                  </a:lnTo>
                  <a:lnTo>
                    <a:pt x="367071" y="14247"/>
                  </a:lnTo>
                  <a:lnTo>
                    <a:pt x="324160" y="3658"/>
                  </a:lnTo>
                  <a:lnTo>
                    <a:pt x="278944" y="0"/>
                  </a:lnTo>
                  <a:close/>
                </a:path>
                <a:path w="558165" h="558165">
                  <a:moveTo>
                    <a:pt x="485264" y="92384"/>
                  </a:moveTo>
                  <a:lnTo>
                    <a:pt x="278944" y="92384"/>
                  </a:lnTo>
                  <a:lnTo>
                    <a:pt x="328380" y="99086"/>
                  </a:lnTo>
                  <a:lnTo>
                    <a:pt x="372872" y="117976"/>
                  </a:lnTo>
                  <a:lnTo>
                    <a:pt x="410615" y="147233"/>
                  </a:lnTo>
                  <a:lnTo>
                    <a:pt x="439808" y="185037"/>
                  </a:lnTo>
                  <a:lnTo>
                    <a:pt x="458646" y="229565"/>
                  </a:lnTo>
                  <a:lnTo>
                    <a:pt x="465326" y="278996"/>
                  </a:lnTo>
                  <a:lnTo>
                    <a:pt x="458798" y="328003"/>
                  </a:lnTo>
                  <a:lnTo>
                    <a:pt x="440296" y="372414"/>
                  </a:lnTo>
                  <a:lnTo>
                    <a:pt x="411440" y="410305"/>
                  </a:lnTo>
                  <a:lnTo>
                    <a:pt x="373849" y="439752"/>
                  </a:lnTo>
                  <a:lnTo>
                    <a:pt x="329144" y="458832"/>
                  </a:lnTo>
                  <a:lnTo>
                    <a:pt x="278944" y="465619"/>
                  </a:lnTo>
                  <a:lnTo>
                    <a:pt x="485719" y="465619"/>
                  </a:lnTo>
                  <a:lnTo>
                    <a:pt x="527542" y="405932"/>
                  </a:lnTo>
                  <a:lnTo>
                    <a:pt x="544120" y="366066"/>
                  </a:lnTo>
                  <a:lnTo>
                    <a:pt x="554440" y="323545"/>
                  </a:lnTo>
                  <a:lnTo>
                    <a:pt x="557993" y="278996"/>
                  </a:lnTo>
                  <a:lnTo>
                    <a:pt x="554336" y="233802"/>
                  </a:lnTo>
                  <a:lnTo>
                    <a:pt x="543748" y="190907"/>
                  </a:lnTo>
                  <a:lnTo>
                    <a:pt x="526810" y="150890"/>
                  </a:lnTo>
                  <a:lnTo>
                    <a:pt x="504097" y="114331"/>
                  </a:lnTo>
                  <a:lnTo>
                    <a:pt x="485264" y="92384"/>
                  </a:lnTo>
                  <a:close/>
                </a:path>
              </a:pathLst>
            </a:custGeom>
            <a:solidFill>
              <a:srgbClr val="154193"/>
            </a:solidFill>
          </p:spPr>
          <p:txBody>
            <a:bodyPr wrap="square" lIns="0" tIns="0" rIns="0" bIns="0" rtlCol="0"/>
            <a:lstStyle/>
            <a:p>
              <a:endParaRPr sz="1092"/>
            </a:p>
          </p:txBody>
        </p:sp>
        <p:sp>
          <p:nvSpPr>
            <p:cNvPr id="39" name="object 39"/>
            <p:cNvSpPr/>
            <p:nvPr/>
          </p:nvSpPr>
          <p:spPr>
            <a:xfrm>
              <a:off x="11505561" y="7278362"/>
              <a:ext cx="558165" cy="558165"/>
            </a:xfrm>
            <a:custGeom>
              <a:avLst/>
              <a:gdLst/>
              <a:ahLst/>
              <a:cxnLst/>
              <a:rect l="l" t="t" r="r" b="b"/>
              <a:pathLst>
                <a:path w="558165" h="558165">
                  <a:moveTo>
                    <a:pt x="279000" y="465621"/>
                  </a:moveTo>
                  <a:lnTo>
                    <a:pt x="229379" y="458937"/>
                  </a:lnTo>
                  <a:lnTo>
                    <a:pt x="184796" y="440086"/>
                  </a:lnTo>
                  <a:lnTo>
                    <a:pt x="147029" y="410867"/>
                  </a:lnTo>
                  <a:lnTo>
                    <a:pt x="117852" y="373080"/>
                  </a:lnTo>
                  <a:lnTo>
                    <a:pt x="99044" y="328525"/>
                  </a:lnTo>
                  <a:lnTo>
                    <a:pt x="92380" y="279000"/>
                  </a:lnTo>
                  <a:lnTo>
                    <a:pt x="99081" y="229565"/>
                  </a:lnTo>
                  <a:lnTo>
                    <a:pt x="117972" y="185035"/>
                  </a:lnTo>
                  <a:lnTo>
                    <a:pt x="147230" y="147230"/>
                  </a:lnTo>
                  <a:lnTo>
                    <a:pt x="185035" y="117972"/>
                  </a:lnTo>
                  <a:lnTo>
                    <a:pt x="229565" y="99081"/>
                  </a:lnTo>
                  <a:lnTo>
                    <a:pt x="279000" y="92380"/>
                  </a:lnTo>
                  <a:lnTo>
                    <a:pt x="328413" y="99081"/>
                  </a:lnTo>
                  <a:lnTo>
                    <a:pt x="372886" y="117972"/>
                  </a:lnTo>
                  <a:lnTo>
                    <a:pt x="410616" y="147230"/>
                  </a:lnTo>
                  <a:lnTo>
                    <a:pt x="439800" y="185035"/>
                  </a:lnTo>
                  <a:lnTo>
                    <a:pt x="458633" y="229565"/>
                  </a:lnTo>
                  <a:lnTo>
                    <a:pt x="465311" y="279000"/>
                  </a:lnTo>
                  <a:lnTo>
                    <a:pt x="458783" y="328004"/>
                  </a:lnTo>
                  <a:lnTo>
                    <a:pt x="440282" y="372414"/>
                  </a:lnTo>
                  <a:lnTo>
                    <a:pt x="411430" y="410305"/>
                  </a:lnTo>
                  <a:lnTo>
                    <a:pt x="373850" y="439753"/>
                  </a:lnTo>
                  <a:lnTo>
                    <a:pt x="329166" y="458833"/>
                  </a:lnTo>
                  <a:lnTo>
                    <a:pt x="279000" y="465621"/>
                  </a:lnTo>
                  <a:close/>
                </a:path>
                <a:path w="558165" h="558165">
                  <a:moveTo>
                    <a:pt x="279000" y="0"/>
                  </a:moveTo>
                  <a:lnTo>
                    <a:pt x="233805" y="3658"/>
                  </a:lnTo>
                  <a:lnTo>
                    <a:pt x="190909" y="14247"/>
                  </a:lnTo>
                  <a:lnTo>
                    <a:pt x="150892" y="31188"/>
                  </a:lnTo>
                  <a:lnTo>
                    <a:pt x="114333" y="53902"/>
                  </a:lnTo>
                  <a:lnTo>
                    <a:pt x="81810" y="81810"/>
                  </a:lnTo>
                  <a:lnTo>
                    <a:pt x="53902" y="114333"/>
                  </a:lnTo>
                  <a:lnTo>
                    <a:pt x="31188" y="150892"/>
                  </a:lnTo>
                  <a:lnTo>
                    <a:pt x="14247" y="190909"/>
                  </a:lnTo>
                  <a:lnTo>
                    <a:pt x="3658" y="233805"/>
                  </a:lnTo>
                  <a:lnTo>
                    <a:pt x="0" y="279000"/>
                  </a:lnTo>
                  <a:lnTo>
                    <a:pt x="3603" y="323957"/>
                  </a:lnTo>
                  <a:lnTo>
                    <a:pt x="14051" y="366714"/>
                  </a:lnTo>
                  <a:lnTo>
                    <a:pt x="30803" y="406675"/>
                  </a:lnTo>
                  <a:lnTo>
                    <a:pt x="53315" y="443244"/>
                  </a:lnTo>
                  <a:lnTo>
                    <a:pt x="81046" y="475823"/>
                  </a:lnTo>
                  <a:lnTo>
                    <a:pt x="113453" y="503816"/>
                  </a:lnTo>
                  <a:lnTo>
                    <a:pt x="149994" y="526627"/>
                  </a:lnTo>
                  <a:lnTo>
                    <a:pt x="190127" y="543660"/>
                  </a:lnTo>
                  <a:lnTo>
                    <a:pt x="233310" y="554316"/>
                  </a:lnTo>
                  <a:lnTo>
                    <a:pt x="279000" y="558001"/>
                  </a:lnTo>
                  <a:lnTo>
                    <a:pt x="325158" y="554271"/>
                  </a:lnTo>
                  <a:lnTo>
                    <a:pt x="368612" y="543498"/>
                  </a:lnTo>
                  <a:lnTo>
                    <a:pt x="408854" y="526310"/>
                  </a:lnTo>
                  <a:lnTo>
                    <a:pt x="445378" y="503332"/>
                  </a:lnTo>
                  <a:lnTo>
                    <a:pt x="477676" y="475193"/>
                  </a:lnTo>
                  <a:lnTo>
                    <a:pt x="505239" y="442518"/>
                  </a:lnTo>
                  <a:lnTo>
                    <a:pt x="527561" y="405934"/>
                  </a:lnTo>
                  <a:lnTo>
                    <a:pt x="544134" y="366069"/>
                  </a:lnTo>
                  <a:lnTo>
                    <a:pt x="554450" y="323549"/>
                  </a:lnTo>
                  <a:lnTo>
                    <a:pt x="558001" y="279000"/>
                  </a:lnTo>
                  <a:lnTo>
                    <a:pt x="554343" y="233805"/>
                  </a:lnTo>
                  <a:lnTo>
                    <a:pt x="543754" y="190909"/>
                  </a:lnTo>
                  <a:lnTo>
                    <a:pt x="526813" y="150892"/>
                  </a:lnTo>
                  <a:lnTo>
                    <a:pt x="504099" y="114333"/>
                  </a:lnTo>
                  <a:lnTo>
                    <a:pt x="476191" y="81810"/>
                  </a:lnTo>
                  <a:lnTo>
                    <a:pt x="443668" y="53902"/>
                  </a:lnTo>
                  <a:lnTo>
                    <a:pt x="407109" y="31188"/>
                  </a:lnTo>
                  <a:lnTo>
                    <a:pt x="367092" y="14247"/>
                  </a:lnTo>
                  <a:lnTo>
                    <a:pt x="324196" y="3658"/>
                  </a:lnTo>
                  <a:lnTo>
                    <a:pt x="279000" y="0"/>
                  </a:lnTo>
                  <a:close/>
                </a:path>
              </a:pathLst>
            </a:custGeom>
            <a:ln w="12400">
              <a:solidFill>
                <a:srgbClr val="FFFFFF"/>
              </a:solidFill>
            </a:ln>
          </p:spPr>
          <p:txBody>
            <a:bodyPr wrap="square" lIns="0" tIns="0" rIns="0" bIns="0" rtlCol="0"/>
            <a:lstStyle/>
            <a:p>
              <a:endParaRPr sz="1092"/>
            </a:p>
          </p:txBody>
        </p:sp>
      </p:grpSp>
      <p:sp>
        <p:nvSpPr>
          <p:cNvPr id="40" name="object 40"/>
          <p:cNvSpPr/>
          <p:nvPr/>
        </p:nvSpPr>
        <p:spPr>
          <a:xfrm>
            <a:off x="9077940" y="4248005"/>
            <a:ext cx="1129009" cy="962661"/>
          </a:xfrm>
          <a:custGeom>
            <a:avLst/>
            <a:gdLst/>
            <a:ahLst/>
            <a:cxnLst/>
            <a:rect l="l" t="t" r="r" b="b"/>
            <a:pathLst>
              <a:path w="1861819" h="1587500">
                <a:moveTo>
                  <a:pt x="1552930" y="295656"/>
                </a:moveTo>
                <a:lnTo>
                  <a:pt x="1550797" y="285038"/>
                </a:lnTo>
                <a:lnTo>
                  <a:pt x="1544980" y="276364"/>
                </a:lnTo>
                <a:lnTo>
                  <a:pt x="1536319" y="270522"/>
                </a:lnTo>
                <a:lnTo>
                  <a:pt x="1525714" y="268389"/>
                </a:lnTo>
                <a:lnTo>
                  <a:pt x="1457756" y="268389"/>
                </a:lnTo>
                <a:lnTo>
                  <a:pt x="1457756" y="222351"/>
                </a:lnTo>
                <a:lnTo>
                  <a:pt x="1455597" y="211747"/>
                </a:lnTo>
                <a:lnTo>
                  <a:pt x="1449743" y="203073"/>
                </a:lnTo>
                <a:lnTo>
                  <a:pt x="1441056" y="197231"/>
                </a:lnTo>
                <a:lnTo>
                  <a:pt x="1430426" y="195084"/>
                </a:lnTo>
                <a:lnTo>
                  <a:pt x="1419809" y="197231"/>
                </a:lnTo>
                <a:lnTo>
                  <a:pt x="1411160" y="203073"/>
                </a:lnTo>
                <a:lnTo>
                  <a:pt x="1405331" y="211747"/>
                </a:lnTo>
                <a:lnTo>
                  <a:pt x="1403197" y="222351"/>
                </a:lnTo>
                <a:lnTo>
                  <a:pt x="1403197" y="268389"/>
                </a:lnTo>
                <a:lnTo>
                  <a:pt x="1396911" y="268389"/>
                </a:lnTo>
                <a:lnTo>
                  <a:pt x="1362290" y="275386"/>
                </a:lnTo>
                <a:lnTo>
                  <a:pt x="1333995" y="294487"/>
                </a:lnTo>
                <a:lnTo>
                  <a:pt x="1314919" y="322783"/>
                </a:lnTo>
                <a:lnTo>
                  <a:pt x="1307909" y="357390"/>
                </a:lnTo>
                <a:lnTo>
                  <a:pt x="1314919" y="392010"/>
                </a:lnTo>
                <a:lnTo>
                  <a:pt x="1333995" y="420306"/>
                </a:lnTo>
                <a:lnTo>
                  <a:pt x="1362290" y="439407"/>
                </a:lnTo>
                <a:lnTo>
                  <a:pt x="1396911" y="446405"/>
                </a:lnTo>
                <a:lnTo>
                  <a:pt x="1464348" y="446405"/>
                </a:lnTo>
                <a:lnTo>
                  <a:pt x="1477441" y="449173"/>
                </a:lnTo>
                <a:lnTo>
                  <a:pt x="1488274" y="456641"/>
                </a:lnTo>
                <a:lnTo>
                  <a:pt x="1495653" y="467626"/>
                </a:lnTo>
                <a:lnTo>
                  <a:pt x="1498384" y="480885"/>
                </a:lnTo>
                <a:lnTo>
                  <a:pt x="1495679" y="494347"/>
                </a:lnTo>
                <a:lnTo>
                  <a:pt x="1488300" y="505333"/>
                </a:lnTo>
                <a:lnTo>
                  <a:pt x="1477352" y="512749"/>
                </a:lnTo>
                <a:lnTo>
                  <a:pt x="1463929" y="515480"/>
                </a:lnTo>
                <a:lnTo>
                  <a:pt x="1335239" y="515480"/>
                </a:lnTo>
                <a:lnTo>
                  <a:pt x="1324610" y="517613"/>
                </a:lnTo>
                <a:lnTo>
                  <a:pt x="1315923" y="523455"/>
                </a:lnTo>
                <a:lnTo>
                  <a:pt x="1310068" y="532130"/>
                </a:lnTo>
                <a:lnTo>
                  <a:pt x="1307909" y="542747"/>
                </a:lnTo>
                <a:lnTo>
                  <a:pt x="1310068" y="553364"/>
                </a:lnTo>
                <a:lnTo>
                  <a:pt x="1315923" y="562025"/>
                </a:lnTo>
                <a:lnTo>
                  <a:pt x="1324610" y="567867"/>
                </a:lnTo>
                <a:lnTo>
                  <a:pt x="1335239" y="570014"/>
                </a:lnTo>
                <a:lnTo>
                  <a:pt x="1403096" y="570014"/>
                </a:lnTo>
                <a:lnTo>
                  <a:pt x="1403096" y="616038"/>
                </a:lnTo>
                <a:lnTo>
                  <a:pt x="1405229" y="626656"/>
                </a:lnTo>
                <a:lnTo>
                  <a:pt x="1411046" y="635317"/>
                </a:lnTo>
                <a:lnTo>
                  <a:pt x="1419707" y="641159"/>
                </a:lnTo>
                <a:lnTo>
                  <a:pt x="1430324" y="643305"/>
                </a:lnTo>
                <a:lnTo>
                  <a:pt x="1440954" y="641159"/>
                </a:lnTo>
                <a:lnTo>
                  <a:pt x="1449641" y="635317"/>
                </a:lnTo>
                <a:lnTo>
                  <a:pt x="1455496" y="626656"/>
                </a:lnTo>
                <a:lnTo>
                  <a:pt x="1457642" y="616038"/>
                </a:lnTo>
                <a:lnTo>
                  <a:pt x="1457642" y="570014"/>
                </a:lnTo>
                <a:lnTo>
                  <a:pt x="1463929" y="570014"/>
                </a:lnTo>
                <a:lnTo>
                  <a:pt x="1498549" y="562991"/>
                </a:lnTo>
                <a:lnTo>
                  <a:pt x="1526844" y="543877"/>
                </a:lnTo>
                <a:lnTo>
                  <a:pt x="1545932" y="515543"/>
                </a:lnTo>
                <a:lnTo>
                  <a:pt x="1552930" y="480885"/>
                </a:lnTo>
                <a:lnTo>
                  <a:pt x="1545958" y="446278"/>
                </a:lnTo>
                <a:lnTo>
                  <a:pt x="1526933" y="417969"/>
                </a:lnTo>
                <a:lnTo>
                  <a:pt x="1498777" y="398881"/>
                </a:lnTo>
                <a:lnTo>
                  <a:pt x="1464348" y="391871"/>
                </a:lnTo>
                <a:lnTo>
                  <a:pt x="1396911" y="391871"/>
                </a:lnTo>
                <a:lnTo>
                  <a:pt x="1383538" y="389166"/>
                </a:lnTo>
                <a:lnTo>
                  <a:pt x="1372590" y="381762"/>
                </a:lnTo>
                <a:lnTo>
                  <a:pt x="1365186" y="370801"/>
                </a:lnTo>
                <a:lnTo>
                  <a:pt x="1362468" y="357390"/>
                </a:lnTo>
                <a:lnTo>
                  <a:pt x="1365186" y="343992"/>
                </a:lnTo>
                <a:lnTo>
                  <a:pt x="1372590" y="333019"/>
                </a:lnTo>
                <a:lnTo>
                  <a:pt x="1383538" y="325628"/>
                </a:lnTo>
                <a:lnTo>
                  <a:pt x="1396911" y="322910"/>
                </a:lnTo>
                <a:lnTo>
                  <a:pt x="1525714" y="322910"/>
                </a:lnTo>
                <a:lnTo>
                  <a:pt x="1536319" y="320776"/>
                </a:lnTo>
                <a:lnTo>
                  <a:pt x="1544980" y="314934"/>
                </a:lnTo>
                <a:lnTo>
                  <a:pt x="1550797" y="306260"/>
                </a:lnTo>
                <a:lnTo>
                  <a:pt x="1552930" y="295656"/>
                </a:lnTo>
                <a:close/>
              </a:path>
              <a:path w="1861819" h="1587500">
                <a:moveTo>
                  <a:pt x="1861375" y="419100"/>
                </a:moveTo>
                <a:lnTo>
                  <a:pt x="1858568" y="381000"/>
                </a:lnTo>
                <a:lnTo>
                  <a:pt x="1851304" y="330200"/>
                </a:lnTo>
                <a:lnTo>
                  <a:pt x="1839620" y="292100"/>
                </a:lnTo>
                <a:lnTo>
                  <a:pt x="1823504" y="254000"/>
                </a:lnTo>
                <a:lnTo>
                  <a:pt x="1803006" y="203200"/>
                </a:lnTo>
                <a:lnTo>
                  <a:pt x="1778152" y="165100"/>
                </a:lnTo>
                <a:lnTo>
                  <a:pt x="1748955" y="139700"/>
                </a:lnTo>
                <a:lnTo>
                  <a:pt x="1715439" y="101600"/>
                </a:lnTo>
                <a:lnTo>
                  <a:pt x="1674964" y="76200"/>
                </a:lnTo>
                <a:lnTo>
                  <a:pt x="1645881" y="50800"/>
                </a:lnTo>
                <a:lnTo>
                  <a:pt x="1631340" y="38100"/>
                </a:lnTo>
                <a:lnTo>
                  <a:pt x="1585074" y="25400"/>
                </a:lnTo>
                <a:lnTo>
                  <a:pt x="1486687" y="0"/>
                </a:lnTo>
                <a:lnTo>
                  <a:pt x="1332052" y="0"/>
                </a:lnTo>
                <a:lnTo>
                  <a:pt x="1284693" y="25400"/>
                </a:lnTo>
                <a:lnTo>
                  <a:pt x="1239278" y="38100"/>
                </a:lnTo>
                <a:lnTo>
                  <a:pt x="1196289" y="63500"/>
                </a:lnTo>
                <a:lnTo>
                  <a:pt x="1156195" y="88900"/>
                </a:lnTo>
                <a:lnTo>
                  <a:pt x="1149413" y="101600"/>
                </a:lnTo>
                <a:lnTo>
                  <a:pt x="1146467" y="114300"/>
                </a:lnTo>
                <a:lnTo>
                  <a:pt x="1147457" y="127000"/>
                </a:lnTo>
                <a:lnTo>
                  <a:pt x="1152525" y="127000"/>
                </a:lnTo>
                <a:lnTo>
                  <a:pt x="1160957" y="139700"/>
                </a:lnTo>
                <a:lnTo>
                  <a:pt x="1190955" y="139700"/>
                </a:lnTo>
                <a:lnTo>
                  <a:pt x="1231493" y="101600"/>
                </a:lnTo>
                <a:lnTo>
                  <a:pt x="1274521" y="76200"/>
                </a:lnTo>
                <a:lnTo>
                  <a:pt x="1365796" y="50800"/>
                </a:lnTo>
                <a:lnTo>
                  <a:pt x="1507058" y="50800"/>
                </a:lnTo>
                <a:lnTo>
                  <a:pt x="1553006" y="63500"/>
                </a:lnTo>
                <a:lnTo>
                  <a:pt x="1597444" y="88900"/>
                </a:lnTo>
                <a:lnTo>
                  <a:pt x="1639773" y="114300"/>
                </a:lnTo>
                <a:lnTo>
                  <a:pt x="1679422" y="139700"/>
                </a:lnTo>
                <a:lnTo>
                  <a:pt x="1712849" y="177800"/>
                </a:lnTo>
                <a:lnTo>
                  <a:pt x="1741258" y="215900"/>
                </a:lnTo>
                <a:lnTo>
                  <a:pt x="1764614" y="254000"/>
                </a:lnTo>
                <a:lnTo>
                  <a:pt x="1782889" y="292100"/>
                </a:lnTo>
                <a:lnTo>
                  <a:pt x="1796046" y="330200"/>
                </a:lnTo>
                <a:lnTo>
                  <a:pt x="1804047" y="381000"/>
                </a:lnTo>
                <a:lnTo>
                  <a:pt x="1806867" y="419100"/>
                </a:lnTo>
                <a:lnTo>
                  <a:pt x="1804466" y="469900"/>
                </a:lnTo>
                <a:lnTo>
                  <a:pt x="1796834" y="508000"/>
                </a:lnTo>
                <a:lnTo>
                  <a:pt x="1783905" y="558800"/>
                </a:lnTo>
                <a:lnTo>
                  <a:pt x="1765668" y="596900"/>
                </a:lnTo>
                <a:lnTo>
                  <a:pt x="1742097" y="635000"/>
                </a:lnTo>
                <a:lnTo>
                  <a:pt x="1713141" y="673100"/>
                </a:lnTo>
                <a:lnTo>
                  <a:pt x="1677809" y="711200"/>
                </a:lnTo>
                <a:lnTo>
                  <a:pt x="1638719" y="736600"/>
                </a:lnTo>
                <a:lnTo>
                  <a:pt x="1596364" y="762000"/>
                </a:lnTo>
                <a:lnTo>
                  <a:pt x="1551190" y="787400"/>
                </a:lnTo>
                <a:lnTo>
                  <a:pt x="1503680" y="800100"/>
                </a:lnTo>
                <a:lnTo>
                  <a:pt x="1380642" y="800100"/>
                </a:lnTo>
                <a:lnTo>
                  <a:pt x="1344815" y="787400"/>
                </a:lnTo>
                <a:lnTo>
                  <a:pt x="1309903" y="787400"/>
                </a:lnTo>
                <a:lnTo>
                  <a:pt x="1290840" y="774700"/>
                </a:lnTo>
                <a:lnTo>
                  <a:pt x="1277759" y="765797"/>
                </a:lnTo>
                <a:lnTo>
                  <a:pt x="1277759" y="901700"/>
                </a:lnTo>
                <a:lnTo>
                  <a:pt x="1277683" y="952500"/>
                </a:lnTo>
                <a:lnTo>
                  <a:pt x="1271181" y="1003300"/>
                </a:lnTo>
                <a:lnTo>
                  <a:pt x="1258443" y="1041400"/>
                </a:lnTo>
                <a:lnTo>
                  <a:pt x="1239621" y="1092200"/>
                </a:lnTo>
                <a:lnTo>
                  <a:pt x="1214907" y="1130300"/>
                </a:lnTo>
                <a:lnTo>
                  <a:pt x="1184465" y="1168400"/>
                </a:lnTo>
                <a:lnTo>
                  <a:pt x="1153388" y="1206500"/>
                </a:lnTo>
                <a:lnTo>
                  <a:pt x="1119276" y="1231900"/>
                </a:lnTo>
                <a:lnTo>
                  <a:pt x="1082509" y="1257300"/>
                </a:lnTo>
                <a:lnTo>
                  <a:pt x="1043419" y="1270000"/>
                </a:lnTo>
                <a:lnTo>
                  <a:pt x="846353" y="1244600"/>
                </a:lnTo>
                <a:lnTo>
                  <a:pt x="830719" y="1231900"/>
                </a:lnTo>
                <a:lnTo>
                  <a:pt x="819696" y="1219200"/>
                </a:lnTo>
                <a:lnTo>
                  <a:pt x="813689" y="1206500"/>
                </a:lnTo>
                <a:lnTo>
                  <a:pt x="813054" y="1193800"/>
                </a:lnTo>
                <a:lnTo>
                  <a:pt x="816851" y="1193800"/>
                </a:lnTo>
                <a:lnTo>
                  <a:pt x="824585" y="1181100"/>
                </a:lnTo>
                <a:lnTo>
                  <a:pt x="836282" y="1168400"/>
                </a:lnTo>
                <a:lnTo>
                  <a:pt x="923632" y="1168400"/>
                </a:lnTo>
                <a:lnTo>
                  <a:pt x="984846" y="1155700"/>
                </a:lnTo>
                <a:lnTo>
                  <a:pt x="1029004" y="1130300"/>
                </a:lnTo>
                <a:lnTo>
                  <a:pt x="1056576" y="1092200"/>
                </a:lnTo>
                <a:lnTo>
                  <a:pt x="1068031" y="1054100"/>
                </a:lnTo>
                <a:lnTo>
                  <a:pt x="1066139" y="1016000"/>
                </a:lnTo>
                <a:lnTo>
                  <a:pt x="1054785" y="977900"/>
                </a:lnTo>
                <a:lnTo>
                  <a:pt x="1044346" y="965200"/>
                </a:lnTo>
                <a:lnTo>
                  <a:pt x="1033919" y="952500"/>
                </a:lnTo>
                <a:lnTo>
                  <a:pt x="1003528" y="927100"/>
                </a:lnTo>
                <a:lnTo>
                  <a:pt x="989901" y="914400"/>
                </a:lnTo>
                <a:lnTo>
                  <a:pt x="973734" y="901700"/>
                </a:lnTo>
                <a:lnTo>
                  <a:pt x="955522" y="901700"/>
                </a:lnTo>
                <a:lnTo>
                  <a:pt x="935774" y="889000"/>
                </a:lnTo>
                <a:lnTo>
                  <a:pt x="843927" y="889000"/>
                </a:lnTo>
                <a:lnTo>
                  <a:pt x="836510" y="876300"/>
                </a:lnTo>
                <a:lnTo>
                  <a:pt x="833793" y="863600"/>
                </a:lnTo>
                <a:lnTo>
                  <a:pt x="836510" y="850900"/>
                </a:lnTo>
                <a:lnTo>
                  <a:pt x="843927" y="838200"/>
                </a:lnTo>
                <a:lnTo>
                  <a:pt x="854913" y="825500"/>
                </a:lnTo>
                <a:lnTo>
                  <a:pt x="1007668" y="825500"/>
                </a:lnTo>
                <a:lnTo>
                  <a:pt x="1016355" y="812800"/>
                </a:lnTo>
                <a:lnTo>
                  <a:pt x="1022210" y="812800"/>
                </a:lnTo>
                <a:lnTo>
                  <a:pt x="1024356" y="800100"/>
                </a:lnTo>
                <a:lnTo>
                  <a:pt x="1022210" y="787400"/>
                </a:lnTo>
                <a:lnTo>
                  <a:pt x="1016355" y="774700"/>
                </a:lnTo>
                <a:lnTo>
                  <a:pt x="929081" y="774700"/>
                </a:lnTo>
                <a:lnTo>
                  <a:pt x="929081" y="723900"/>
                </a:lnTo>
                <a:lnTo>
                  <a:pt x="926934" y="711200"/>
                </a:lnTo>
                <a:lnTo>
                  <a:pt x="921080" y="711200"/>
                </a:lnTo>
                <a:lnTo>
                  <a:pt x="912418" y="698500"/>
                </a:lnTo>
                <a:lnTo>
                  <a:pt x="891222" y="698500"/>
                </a:lnTo>
                <a:lnTo>
                  <a:pt x="882535" y="711200"/>
                </a:lnTo>
                <a:lnTo>
                  <a:pt x="876668" y="711200"/>
                </a:lnTo>
                <a:lnTo>
                  <a:pt x="874522" y="723900"/>
                </a:lnTo>
                <a:lnTo>
                  <a:pt x="874522" y="774700"/>
                </a:lnTo>
                <a:lnTo>
                  <a:pt x="833716" y="774700"/>
                </a:lnTo>
                <a:lnTo>
                  <a:pt x="805434" y="800100"/>
                </a:lnTo>
                <a:lnTo>
                  <a:pt x="786345" y="825500"/>
                </a:lnTo>
                <a:lnTo>
                  <a:pt x="779348" y="863600"/>
                </a:lnTo>
                <a:lnTo>
                  <a:pt x="780148" y="876300"/>
                </a:lnTo>
                <a:lnTo>
                  <a:pt x="782523" y="889000"/>
                </a:lnTo>
                <a:lnTo>
                  <a:pt x="786371" y="889000"/>
                </a:lnTo>
                <a:lnTo>
                  <a:pt x="791591" y="901700"/>
                </a:lnTo>
                <a:lnTo>
                  <a:pt x="746531" y="914400"/>
                </a:lnTo>
                <a:lnTo>
                  <a:pt x="700163" y="914400"/>
                </a:lnTo>
                <a:lnTo>
                  <a:pt x="649871" y="927100"/>
                </a:lnTo>
                <a:lnTo>
                  <a:pt x="593026" y="939800"/>
                </a:lnTo>
                <a:lnTo>
                  <a:pt x="526999" y="952500"/>
                </a:lnTo>
                <a:lnTo>
                  <a:pt x="525678" y="901700"/>
                </a:lnTo>
                <a:lnTo>
                  <a:pt x="530961" y="850900"/>
                </a:lnTo>
                <a:lnTo>
                  <a:pt x="542912" y="812800"/>
                </a:lnTo>
                <a:lnTo>
                  <a:pt x="561555" y="762000"/>
                </a:lnTo>
                <a:lnTo>
                  <a:pt x="586955" y="711200"/>
                </a:lnTo>
                <a:lnTo>
                  <a:pt x="619137" y="673100"/>
                </a:lnTo>
                <a:lnTo>
                  <a:pt x="655561" y="635000"/>
                </a:lnTo>
                <a:lnTo>
                  <a:pt x="695579" y="609600"/>
                </a:lnTo>
                <a:lnTo>
                  <a:pt x="738543" y="584200"/>
                </a:lnTo>
                <a:lnTo>
                  <a:pt x="783818" y="558800"/>
                </a:lnTo>
                <a:lnTo>
                  <a:pt x="830757" y="558800"/>
                </a:lnTo>
                <a:lnTo>
                  <a:pt x="878713" y="546100"/>
                </a:lnTo>
                <a:lnTo>
                  <a:pt x="927036" y="546100"/>
                </a:lnTo>
                <a:lnTo>
                  <a:pt x="1022273" y="571500"/>
                </a:lnTo>
                <a:lnTo>
                  <a:pt x="1043330" y="622300"/>
                </a:lnTo>
                <a:lnTo>
                  <a:pt x="1070965" y="660400"/>
                </a:lnTo>
                <a:lnTo>
                  <a:pt x="1105065" y="711200"/>
                </a:lnTo>
                <a:lnTo>
                  <a:pt x="1145514" y="749300"/>
                </a:lnTo>
                <a:lnTo>
                  <a:pt x="1173467" y="774700"/>
                </a:lnTo>
                <a:lnTo>
                  <a:pt x="1202893" y="787400"/>
                </a:lnTo>
                <a:lnTo>
                  <a:pt x="1233652" y="812800"/>
                </a:lnTo>
                <a:lnTo>
                  <a:pt x="1265605" y="825500"/>
                </a:lnTo>
                <a:lnTo>
                  <a:pt x="1269974" y="838200"/>
                </a:lnTo>
                <a:lnTo>
                  <a:pt x="1273454" y="863600"/>
                </a:lnTo>
                <a:lnTo>
                  <a:pt x="1276057" y="876300"/>
                </a:lnTo>
                <a:lnTo>
                  <a:pt x="1277759" y="901700"/>
                </a:lnTo>
                <a:lnTo>
                  <a:pt x="1277759" y="765797"/>
                </a:lnTo>
                <a:lnTo>
                  <a:pt x="1272184" y="762000"/>
                </a:lnTo>
                <a:lnTo>
                  <a:pt x="1253947" y="762000"/>
                </a:lnTo>
                <a:lnTo>
                  <a:pt x="1236192" y="749300"/>
                </a:lnTo>
                <a:lnTo>
                  <a:pt x="1221930" y="736600"/>
                </a:lnTo>
                <a:lnTo>
                  <a:pt x="1208074" y="723900"/>
                </a:lnTo>
                <a:lnTo>
                  <a:pt x="1194600" y="723900"/>
                </a:lnTo>
                <a:lnTo>
                  <a:pt x="1156030" y="685800"/>
                </a:lnTo>
                <a:lnTo>
                  <a:pt x="1113320" y="635000"/>
                </a:lnTo>
                <a:lnTo>
                  <a:pt x="1096187" y="596900"/>
                </a:lnTo>
                <a:lnTo>
                  <a:pt x="1087208" y="584200"/>
                </a:lnTo>
                <a:lnTo>
                  <a:pt x="1079246" y="558800"/>
                </a:lnTo>
                <a:lnTo>
                  <a:pt x="1072324" y="546100"/>
                </a:lnTo>
                <a:lnTo>
                  <a:pt x="1066457" y="520700"/>
                </a:lnTo>
                <a:lnTo>
                  <a:pt x="1064006" y="508000"/>
                </a:lnTo>
                <a:lnTo>
                  <a:pt x="1056640" y="469900"/>
                </a:lnTo>
                <a:lnTo>
                  <a:pt x="1053439" y="419100"/>
                </a:lnTo>
                <a:lnTo>
                  <a:pt x="1056957" y="368300"/>
                </a:lnTo>
                <a:lnTo>
                  <a:pt x="1067295" y="330200"/>
                </a:lnTo>
                <a:lnTo>
                  <a:pt x="1084567" y="279400"/>
                </a:lnTo>
                <a:lnTo>
                  <a:pt x="1108862" y="228600"/>
                </a:lnTo>
                <a:lnTo>
                  <a:pt x="1112570" y="215900"/>
                </a:lnTo>
                <a:lnTo>
                  <a:pt x="1112100" y="203200"/>
                </a:lnTo>
                <a:lnTo>
                  <a:pt x="1107757" y="203200"/>
                </a:lnTo>
                <a:lnTo>
                  <a:pt x="1099858" y="190500"/>
                </a:lnTo>
                <a:lnTo>
                  <a:pt x="1069733" y="190500"/>
                </a:lnTo>
                <a:lnTo>
                  <a:pt x="1062367" y="203200"/>
                </a:lnTo>
                <a:lnTo>
                  <a:pt x="1036967" y="254000"/>
                </a:lnTo>
                <a:lnTo>
                  <a:pt x="1018095" y="304800"/>
                </a:lnTo>
                <a:lnTo>
                  <a:pt x="1005662" y="355600"/>
                </a:lnTo>
                <a:lnTo>
                  <a:pt x="999566" y="406400"/>
                </a:lnTo>
                <a:lnTo>
                  <a:pt x="999718" y="457200"/>
                </a:lnTo>
                <a:lnTo>
                  <a:pt x="1006043" y="508000"/>
                </a:lnTo>
                <a:lnTo>
                  <a:pt x="980313" y="495300"/>
                </a:lnTo>
                <a:lnTo>
                  <a:pt x="850938" y="495300"/>
                </a:lnTo>
                <a:lnTo>
                  <a:pt x="800455" y="508000"/>
                </a:lnTo>
                <a:lnTo>
                  <a:pt x="703757" y="533400"/>
                </a:lnTo>
                <a:lnTo>
                  <a:pt x="658710" y="571500"/>
                </a:lnTo>
                <a:lnTo>
                  <a:pt x="616661" y="596900"/>
                </a:lnTo>
                <a:lnTo>
                  <a:pt x="578192" y="635000"/>
                </a:lnTo>
                <a:lnTo>
                  <a:pt x="545211" y="685800"/>
                </a:lnTo>
                <a:lnTo>
                  <a:pt x="518312" y="723900"/>
                </a:lnTo>
                <a:lnTo>
                  <a:pt x="497471" y="774700"/>
                </a:lnTo>
                <a:lnTo>
                  <a:pt x="482638" y="825500"/>
                </a:lnTo>
                <a:lnTo>
                  <a:pt x="473786" y="876300"/>
                </a:lnTo>
                <a:lnTo>
                  <a:pt x="470890" y="927100"/>
                </a:lnTo>
                <a:lnTo>
                  <a:pt x="473913" y="977900"/>
                </a:lnTo>
                <a:lnTo>
                  <a:pt x="303657" y="1028700"/>
                </a:lnTo>
                <a:lnTo>
                  <a:pt x="292696" y="1003300"/>
                </a:lnTo>
                <a:lnTo>
                  <a:pt x="277685" y="990600"/>
                </a:lnTo>
                <a:lnTo>
                  <a:pt x="256006" y="990600"/>
                </a:lnTo>
                <a:lnTo>
                  <a:pt x="256006" y="1041400"/>
                </a:lnTo>
                <a:lnTo>
                  <a:pt x="256006" y="1473200"/>
                </a:lnTo>
                <a:lnTo>
                  <a:pt x="248158" y="1485900"/>
                </a:lnTo>
                <a:lnTo>
                  <a:pt x="62407" y="1485900"/>
                </a:lnTo>
                <a:lnTo>
                  <a:pt x="54546" y="1473200"/>
                </a:lnTo>
                <a:lnTo>
                  <a:pt x="54546" y="1041400"/>
                </a:lnTo>
                <a:lnTo>
                  <a:pt x="256006" y="1041400"/>
                </a:lnTo>
                <a:lnTo>
                  <a:pt x="256006" y="990600"/>
                </a:lnTo>
                <a:lnTo>
                  <a:pt x="43776" y="990600"/>
                </a:lnTo>
                <a:lnTo>
                  <a:pt x="21005" y="1003300"/>
                </a:lnTo>
                <a:lnTo>
                  <a:pt x="5638" y="1028700"/>
                </a:lnTo>
                <a:lnTo>
                  <a:pt x="0" y="1054100"/>
                </a:lnTo>
                <a:lnTo>
                  <a:pt x="0" y="1460500"/>
                </a:lnTo>
                <a:lnTo>
                  <a:pt x="5638" y="1498600"/>
                </a:lnTo>
                <a:lnTo>
                  <a:pt x="21005" y="1511300"/>
                </a:lnTo>
                <a:lnTo>
                  <a:pt x="43776" y="1536700"/>
                </a:lnTo>
                <a:lnTo>
                  <a:pt x="261302" y="1536700"/>
                </a:lnTo>
                <a:lnTo>
                  <a:pt x="280835" y="1524000"/>
                </a:lnTo>
                <a:lnTo>
                  <a:pt x="296303" y="1511300"/>
                </a:lnTo>
                <a:lnTo>
                  <a:pt x="306578" y="1485900"/>
                </a:lnTo>
                <a:lnTo>
                  <a:pt x="527418" y="1524000"/>
                </a:lnTo>
                <a:lnTo>
                  <a:pt x="547954" y="1524000"/>
                </a:lnTo>
                <a:lnTo>
                  <a:pt x="554024" y="1511300"/>
                </a:lnTo>
                <a:lnTo>
                  <a:pt x="557364" y="1511300"/>
                </a:lnTo>
                <a:lnTo>
                  <a:pt x="557022" y="1498600"/>
                </a:lnTo>
                <a:lnTo>
                  <a:pt x="552729" y="1485900"/>
                </a:lnTo>
                <a:lnTo>
                  <a:pt x="545172" y="1473200"/>
                </a:lnTo>
                <a:lnTo>
                  <a:pt x="535063" y="1473200"/>
                </a:lnTo>
                <a:lnTo>
                  <a:pt x="310565" y="1435100"/>
                </a:lnTo>
                <a:lnTo>
                  <a:pt x="310565" y="1079500"/>
                </a:lnTo>
                <a:lnTo>
                  <a:pt x="445757" y="1041400"/>
                </a:lnTo>
                <a:lnTo>
                  <a:pt x="490829" y="1028700"/>
                </a:lnTo>
                <a:lnTo>
                  <a:pt x="535901" y="1016000"/>
                </a:lnTo>
                <a:lnTo>
                  <a:pt x="603084" y="990600"/>
                </a:lnTo>
                <a:lnTo>
                  <a:pt x="660349" y="977900"/>
                </a:lnTo>
                <a:lnTo>
                  <a:pt x="710577" y="965200"/>
                </a:lnTo>
                <a:lnTo>
                  <a:pt x="965936" y="965200"/>
                </a:lnTo>
                <a:lnTo>
                  <a:pt x="983856" y="977900"/>
                </a:lnTo>
                <a:lnTo>
                  <a:pt x="997597" y="990600"/>
                </a:lnTo>
                <a:lnTo>
                  <a:pt x="1007148" y="1016000"/>
                </a:lnTo>
                <a:lnTo>
                  <a:pt x="1012532" y="1028700"/>
                </a:lnTo>
                <a:lnTo>
                  <a:pt x="1013891" y="1028700"/>
                </a:lnTo>
                <a:lnTo>
                  <a:pt x="1014209" y="1041400"/>
                </a:lnTo>
                <a:lnTo>
                  <a:pt x="991082" y="1092200"/>
                </a:lnTo>
                <a:lnTo>
                  <a:pt x="923632" y="1117600"/>
                </a:lnTo>
                <a:lnTo>
                  <a:pt x="817689" y="1117600"/>
                </a:lnTo>
                <a:lnTo>
                  <a:pt x="788809" y="1130300"/>
                </a:lnTo>
                <a:lnTo>
                  <a:pt x="769010" y="1155700"/>
                </a:lnTo>
                <a:lnTo>
                  <a:pt x="759129" y="1193800"/>
                </a:lnTo>
                <a:lnTo>
                  <a:pt x="759917" y="1219200"/>
                </a:lnTo>
                <a:lnTo>
                  <a:pt x="771982" y="1244600"/>
                </a:lnTo>
                <a:lnTo>
                  <a:pt x="796505" y="1270000"/>
                </a:lnTo>
                <a:lnTo>
                  <a:pt x="834631" y="1295400"/>
                </a:lnTo>
                <a:lnTo>
                  <a:pt x="835787" y="1295400"/>
                </a:lnTo>
                <a:lnTo>
                  <a:pt x="1056398" y="1333500"/>
                </a:lnTo>
                <a:lnTo>
                  <a:pt x="1210843" y="1333500"/>
                </a:lnTo>
                <a:lnTo>
                  <a:pt x="1434503" y="1282700"/>
                </a:lnTo>
                <a:lnTo>
                  <a:pt x="1602244" y="1244600"/>
                </a:lnTo>
                <a:lnTo>
                  <a:pt x="1602663" y="1244600"/>
                </a:lnTo>
                <a:lnTo>
                  <a:pt x="1632851" y="1231900"/>
                </a:lnTo>
                <a:lnTo>
                  <a:pt x="1655140" y="1244600"/>
                </a:lnTo>
                <a:lnTo>
                  <a:pt x="1670062" y="1257300"/>
                </a:lnTo>
                <a:lnTo>
                  <a:pt x="1678165" y="1270000"/>
                </a:lnTo>
                <a:lnTo>
                  <a:pt x="1679790" y="1295400"/>
                </a:lnTo>
                <a:lnTo>
                  <a:pt x="1673720" y="1308100"/>
                </a:lnTo>
                <a:lnTo>
                  <a:pt x="1658848" y="1333500"/>
                </a:lnTo>
                <a:lnTo>
                  <a:pt x="1634083" y="1346200"/>
                </a:lnTo>
                <a:lnTo>
                  <a:pt x="1020064" y="1524000"/>
                </a:lnTo>
                <a:lnTo>
                  <a:pt x="971372" y="1536700"/>
                </a:lnTo>
                <a:lnTo>
                  <a:pt x="872642" y="1536700"/>
                </a:lnTo>
                <a:lnTo>
                  <a:pt x="659244" y="1498600"/>
                </a:lnTo>
                <a:lnTo>
                  <a:pt x="638848" y="1498600"/>
                </a:lnTo>
                <a:lnTo>
                  <a:pt x="631621" y="1511300"/>
                </a:lnTo>
                <a:lnTo>
                  <a:pt x="627722" y="1524000"/>
                </a:lnTo>
                <a:lnTo>
                  <a:pt x="628002" y="1524000"/>
                </a:lnTo>
                <a:lnTo>
                  <a:pt x="632269" y="1536700"/>
                </a:lnTo>
                <a:lnTo>
                  <a:pt x="639813" y="1549400"/>
                </a:lnTo>
                <a:lnTo>
                  <a:pt x="649922" y="1549400"/>
                </a:lnTo>
                <a:lnTo>
                  <a:pt x="862698" y="1587500"/>
                </a:lnTo>
                <a:lnTo>
                  <a:pt x="1007668" y="1587500"/>
                </a:lnTo>
                <a:lnTo>
                  <a:pt x="1035672" y="1574800"/>
                </a:lnTo>
                <a:lnTo>
                  <a:pt x="1167244" y="1536700"/>
                </a:lnTo>
                <a:lnTo>
                  <a:pt x="1649679" y="1397000"/>
                </a:lnTo>
                <a:lnTo>
                  <a:pt x="1694268" y="1371600"/>
                </a:lnTo>
                <a:lnTo>
                  <a:pt x="1722005" y="1333500"/>
                </a:lnTo>
                <a:lnTo>
                  <a:pt x="1733854" y="1295400"/>
                </a:lnTo>
                <a:lnTo>
                  <a:pt x="1730730" y="1257300"/>
                </a:lnTo>
                <a:lnTo>
                  <a:pt x="1719643" y="1231900"/>
                </a:lnTo>
                <a:lnTo>
                  <a:pt x="1714093" y="1219200"/>
                </a:lnTo>
                <a:lnTo>
                  <a:pt x="1684515" y="1193800"/>
                </a:lnTo>
                <a:lnTo>
                  <a:pt x="1642783" y="1181100"/>
                </a:lnTo>
                <a:lnTo>
                  <a:pt x="1589684" y="1181100"/>
                </a:lnTo>
                <a:lnTo>
                  <a:pt x="1198384" y="1282700"/>
                </a:lnTo>
                <a:lnTo>
                  <a:pt x="1138809" y="1282700"/>
                </a:lnTo>
                <a:lnTo>
                  <a:pt x="1162100" y="1270000"/>
                </a:lnTo>
                <a:lnTo>
                  <a:pt x="1184338" y="1244600"/>
                </a:lnTo>
                <a:lnTo>
                  <a:pt x="1205471" y="1231900"/>
                </a:lnTo>
                <a:lnTo>
                  <a:pt x="1225397" y="1206500"/>
                </a:lnTo>
                <a:lnTo>
                  <a:pt x="1255661" y="1168400"/>
                </a:lnTo>
                <a:lnTo>
                  <a:pt x="1281125" y="1130300"/>
                </a:lnTo>
                <a:lnTo>
                  <a:pt x="1301661" y="1079500"/>
                </a:lnTo>
                <a:lnTo>
                  <a:pt x="1317155" y="1041400"/>
                </a:lnTo>
                <a:lnTo>
                  <a:pt x="1327467" y="990600"/>
                </a:lnTo>
                <a:lnTo>
                  <a:pt x="1332496" y="939800"/>
                </a:lnTo>
                <a:lnTo>
                  <a:pt x="1332103" y="889000"/>
                </a:lnTo>
                <a:lnTo>
                  <a:pt x="1331125" y="876300"/>
                </a:lnTo>
                <a:lnTo>
                  <a:pt x="1329753" y="863600"/>
                </a:lnTo>
                <a:lnTo>
                  <a:pt x="1328026" y="850900"/>
                </a:lnTo>
                <a:lnTo>
                  <a:pt x="1325918" y="838200"/>
                </a:lnTo>
                <a:lnTo>
                  <a:pt x="1351356" y="850900"/>
                </a:lnTo>
                <a:lnTo>
                  <a:pt x="1506334" y="850900"/>
                </a:lnTo>
                <a:lnTo>
                  <a:pt x="1553400" y="838200"/>
                </a:lnTo>
                <a:lnTo>
                  <a:pt x="1598599" y="825500"/>
                </a:lnTo>
                <a:lnTo>
                  <a:pt x="1641614" y="800100"/>
                </a:lnTo>
                <a:lnTo>
                  <a:pt x="1682089" y="774700"/>
                </a:lnTo>
                <a:lnTo>
                  <a:pt x="1719694" y="749300"/>
                </a:lnTo>
                <a:lnTo>
                  <a:pt x="1754073" y="711200"/>
                </a:lnTo>
                <a:lnTo>
                  <a:pt x="1783168" y="673100"/>
                </a:lnTo>
                <a:lnTo>
                  <a:pt x="1807629" y="635000"/>
                </a:lnTo>
                <a:lnTo>
                  <a:pt x="1827491" y="596900"/>
                </a:lnTo>
                <a:lnTo>
                  <a:pt x="1842770" y="546100"/>
                </a:lnTo>
                <a:lnTo>
                  <a:pt x="1853488" y="508000"/>
                </a:lnTo>
                <a:lnTo>
                  <a:pt x="1859686" y="469900"/>
                </a:lnTo>
                <a:lnTo>
                  <a:pt x="1861375" y="419100"/>
                </a:lnTo>
                <a:close/>
              </a:path>
            </a:pathLst>
          </a:custGeom>
          <a:solidFill>
            <a:srgbClr val="154193"/>
          </a:solidFill>
        </p:spPr>
        <p:txBody>
          <a:bodyPr wrap="square" lIns="0" tIns="0" rIns="0" bIns="0" rtlCol="0"/>
          <a:lstStyle/>
          <a:p>
            <a:endParaRPr sz="1092"/>
          </a:p>
        </p:txBody>
      </p:sp>
    </p:spTree>
    <p:extLst>
      <p:ext uri="{BB962C8B-B14F-4D97-AF65-F5344CB8AC3E}">
        <p14:creationId xmlns:p14="http://schemas.microsoft.com/office/powerpoint/2010/main" val="3161765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7518"/>
          </a:xfrm>
          <a:prstGeom prst="rect">
            <a:avLst/>
          </a:prstGeom>
        </p:spPr>
      </p:pic>
      <p:sp>
        <p:nvSpPr>
          <p:cNvPr id="4" name="Rounded Rectangle 30">
            <a:extLst>
              <a:ext uri="{FF2B5EF4-FFF2-40B4-BE49-F238E27FC236}">
                <a16:creationId xmlns:a16="http://schemas.microsoft.com/office/drawing/2014/main" id="{B3E61B86-2253-A64E-A0D0-844981D77EC3}"/>
              </a:ext>
            </a:extLst>
          </p:cNvPr>
          <p:cNvSpPr/>
          <p:nvPr/>
        </p:nvSpPr>
        <p:spPr>
          <a:xfrm>
            <a:off x="4406462" y="797964"/>
            <a:ext cx="3379076" cy="614303"/>
          </a:xfrm>
          <a:prstGeom prst="roundRect">
            <a:avLst>
              <a:gd name="adj" fmla="val 26414"/>
            </a:avLst>
          </a:prstGeom>
          <a:noFill/>
          <a:ln w="28575">
            <a:solidFill>
              <a:srgbClr val="F8B319"/>
            </a:solidFill>
          </a:ln>
        </p:spPr>
        <p:txBody>
          <a:bodyPr wrap="square">
            <a:spAutoFit/>
          </a:bodyPr>
          <a:lstStyle/>
          <a:p>
            <a:pPr algn="ctr"/>
            <a:r>
              <a:rPr lang="en-US" sz="2800" b="1" spc="103" dirty="0">
                <a:solidFill>
                  <a:srgbClr val="154390"/>
                </a:solidFill>
                <a:cs typeface="Arial"/>
              </a:rPr>
              <a:t>Social Media</a:t>
            </a:r>
            <a:endParaRPr lang="en-GB" sz="2800" b="1" spc="103" dirty="0">
              <a:solidFill>
                <a:srgbClr val="154390"/>
              </a:solidFill>
              <a:cs typeface="Arial"/>
            </a:endParaRPr>
          </a:p>
        </p:txBody>
      </p:sp>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299" y="1484538"/>
            <a:ext cx="3150168" cy="2887011"/>
          </a:xfrm>
          <a:prstGeom prst="ellipse">
            <a:avLst/>
          </a:prstGeom>
          <a:ln>
            <a:noFill/>
          </a:ln>
          <a:effectLst>
            <a:softEdge rad="112500"/>
          </a:effectLst>
        </p:spPr>
      </p:pic>
      <p:pic>
        <p:nvPicPr>
          <p:cNvPr id="8"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1837" y="1554360"/>
            <a:ext cx="1810599" cy="17388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47066" y="1391891"/>
            <a:ext cx="1767844" cy="1697739"/>
          </a:xfrm>
          <a:prstGeom prst="rect">
            <a:avLst/>
          </a:prstGeom>
        </p:spPr>
      </p:pic>
      <p:pic>
        <p:nvPicPr>
          <p:cNvPr id="3" name="Picture 2"/>
          <p:cNvPicPr>
            <a:picLocks noChangeAspect="1"/>
          </p:cNvPicPr>
          <p:nvPr/>
        </p:nvPicPr>
        <p:blipFill>
          <a:blip r:embed="rId6"/>
          <a:stretch>
            <a:fillRect/>
          </a:stretch>
        </p:blipFill>
        <p:spPr>
          <a:xfrm>
            <a:off x="3056006" y="3037191"/>
            <a:ext cx="3946956" cy="3283132"/>
          </a:xfrm>
          <a:prstGeom prst="ellipse">
            <a:avLst/>
          </a:prstGeom>
          <a:ln>
            <a:noFill/>
          </a:ln>
          <a:effectLst>
            <a:softEdge rad="112500"/>
          </a:effectLst>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48777" y="3185270"/>
            <a:ext cx="1767844" cy="1706883"/>
          </a:xfrm>
          <a:prstGeom prst="rect">
            <a:avLst/>
          </a:prstGeom>
        </p:spPr>
      </p:pic>
      <p:sp>
        <p:nvSpPr>
          <p:cNvPr id="12" name="TextBox 11"/>
          <p:cNvSpPr txBox="1"/>
          <p:nvPr/>
        </p:nvSpPr>
        <p:spPr>
          <a:xfrm>
            <a:off x="8530749" y="1999254"/>
            <a:ext cx="2605200" cy="523220"/>
          </a:xfrm>
          <a:prstGeom prst="rect">
            <a:avLst/>
          </a:prstGeom>
          <a:noFill/>
        </p:spPr>
        <p:txBody>
          <a:bodyPr wrap="none" rtlCol="0">
            <a:spAutoFit/>
          </a:bodyPr>
          <a:lstStyle/>
          <a:p>
            <a:r>
              <a:rPr lang="en-US" sz="2800" b="1" dirty="0" smtClean="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a:t>
            </a:r>
            <a:r>
              <a:rPr lang="en-US" sz="2800" b="1" dirty="0" err="1" smtClean="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EurodeskGr</a:t>
            </a:r>
            <a:endParaRPr lang="en-US" sz="28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a:off x="8062436" y="3831046"/>
            <a:ext cx="3663182" cy="523220"/>
          </a:xfrm>
          <a:prstGeom prst="rect">
            <a:avLst/>
          </a:prstGeom>
          <a:noFill/>
        </p:spPr>
        <p:txBody>
          <a:bodyPr wrap="none" rtlCol="0">
            <a:spAutoFit/>
          </a:bodyPr>
          <a:lstStyle/>
          <a:p>
            <a:r>
              <a:rPr lang="en-US" sz="2800" b="1" dirty="0" smtClean="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a:t>
            </a:r>
            <a:r>
              <a:rPr lang="en-US" sz="2800" b="1" dirty="0" err="1" smtClean="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Eurodesk_Greece</a:t>
            </a:r>
            <a:endParaRPr lang="en-US" sz="2800" b="1"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37337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0" name="Erasmus-Drasi@2x.png" descr="Erasmus-Drasi@2x.png"/>
          <p:cNvPicPr>
            <a:picLocks noChangeAspect="1"/>
          </p:cNvPicPr>
          <p:nvPr/>
        </p:nvPicPr>
        <p:blipFill>
          <a:blip r:embed="rId2"/>
          <a:srcRect t="10765" b="10764"/>
          <a:stretch>
            <a:fillRect/>
          </a:stretch>
        </p:blipFill>
        <p:spPr>
          <a:xfrm>
            <a:off x="-46264" y="-17444"/>
            <a:ext cx="12337554" cy="6892911"/>
          </a:xfrm>
          <a:prstGeom prst="rect">
            <a:avLst/>
          </a:prstGeom>
          <a:ln w="12700">
            <a:miter lim="400000"/>
          </a:ln>
        </p:spPr>
      </p:pic>
      <p:sp>
        <p:nvSpPr>
          <p:cNvPr id="341" name="TextBox 4"/>
          <p:cNvSpPr txBox="1"/>
          <p:nvPr/>
        </p:nvSpPr>
        <p:spPr>
          <a:xfrm>
            <a:off x="198171" y="4176413"/>
            <a:ext cx="4702416" cy="827291"/>
          </a:xfrm>
          <a:prstGeom prst="rect">
            <a:avLst/>
          </a:prstGeom>
          <a:ln w="12700">
            <a:miter lim="400000"/>
          </a:ln>
          <a:effectLst>
            <a:outerShdw blurRad="114300" dir="5400000" rotWithShape="0">
              <a:srgbClr val="000000">
                <a:alpha val="51713"/>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p>
            <a:pPr defTabSz="457200">
              <a:defRPr sz="4000">
                <a:solidFill>
                  <a:srgbClr val="FFFFFF"/>
                </a:solidFill>
                <a:latin typeface="Roboto Black"/>
                <a:ea typeface="Roboto Black"/>
                <a:cs typeface="Roboto Black"/>
                <a:sym typeface="Roboto Black"/>
              </a:defRPr>
            </a:pPr>
            <a:r>
              <a:rPr sz="2000" dirty="0"/>
              <a:t>Σας ευχα</a:t>
            </a:r>
            <a:r>
              <a:rPr sz="2000" dirty="0" err="1"/>
              <a:t>ριστούμε</a:t>
            </a:r>
            <a:endParaRPr sz="2000" dirty="0"/>
          </a:p>
          <a:p>
            <a:pPr defTabSz="457200">
              <a:defRPr sz="4000">
                <a:solidFill>
                  <a:srgbClr val="FFFFFF"/>
                </a:solidFill>
                <a:latin typeface="Roboto Black"/>
                <a:ea typeface="Roboto Black"/>
                <a:cs typeface="Roboto Black"/>
                <a:sym typeface="Roboto Black"/>
              </a:defRPr>
            </a:pPr>
            <a:endParaRPr sz="2000" dirty="0"/>
          </a:p>
        </p:txBody>
      </p:sp>
      <p:pic>
        <p:nvPicPr>
          <p:cNvPr id="342" name="Εικόνα 11" descr="Εικόνα 11"/>
          <p:cNvPicPr>
            <a:picLocks noChangeAspect="1"/>
          </p:cNvPicPr>
          <p:nvPr/>
        </p:nvPicPr>
        <p:blipFill>
          <a:blip r:embed="rId3"/>
          <a:stretch>
            <a:fillRect/>
          </a:stretch>
        </p:blipFill>
        <p:spPr>
          <a:xfrm>
            <a:off x="94125" y="234419"/>
            <a:ext cx="982438" cy="982438"/>
          </a:xfrm>
          <a:prstGeom prst="rect">
            <a:avLst/>
          </a:prstGeom>
          <a:ln w="12700">
            <a:miter lim="400000"/>
          </a:ln>
        </p:spPr>
      </p:pic>
      <p:pic>
        <p:nvPicPr>
          <p:cNvPr id="343" name="Εικόνα 12" descr="Εικόνα 12"/>
          <p:cNvPicPr>
            <a:picLocks noChangeAspect="1"/>
          </p:cNvPicPr>
          <p:nvPr/>
        </p:nvPicPr>
        <p:blipFill>
          <a:blip r:embed="rId4"/>
          <a:stretch>
            <a:fillRect/>
          </a:stretch>
        </p:blipFill>
        <p:spPr>
          <a:xfrm>
            <a:off x="61251" y="723993"/>
            <a:ext cx="1064347" cy="1064347"/>
          </a:xfrm>
          <a:prstGeom prst="rect">
            <a:avLst/>
          </a:prstGeom>
          <a:ln w="12700">
            <a:miter lim="400000"/>
          </a:ln>
        </p:spPr>
      </p:pic>
      <p:pic>
        <p:nvPicPr>
          <p:cNvPr id="344" name="Εικόνα 13" descr="Εικόνα 13"/>
          <p:cNvPicPr>
            <a:picLocks noChangeAspect="1"/>
          </p:cNvPicPr>
          <p:nvPr/>
        </p:nvPicPr>
        <p:blipFill>
          <a:blip r:embed="rId5"/>
          <a:stretch>
            <a:fillRect/>
          </a:stretch>
        </p:blipFill>
        <p:spPr>
          <a:xfrm>
            <a:off x="75449" y="1256165"/>
            <a:ext cx="1064347" cy="1064347"/>
          </a:xfrm>
          <a:prstGeom prst="rect">
            <a:avLst/>
          </a:prstGeom>
          <a:ln w="12700">
            <a:miter lim="400000"/>
          </a:ln>
        </p:spPr>
      </p:pic>
      <p:sp>
        <p:nvSpPr>
          <p:cNvPr id="345" name="TextBox 14"/>
          <p:cNvSpPr txBox="1"/>
          <p:nvPr/>
        </p:nvSpPr>
        <p:spPr>
          <a:xfrm>
            <a:off x="919944" y="579246"/>
            <a:ext cx="3144571" cy="292782"/>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lvl1pPr algn="l" defTabSz="914400">
              <a:defRPr sz="2900">
                <a:solidFill>
                  <a:srgbClr val="FFFFFF"/>
                </a:solidFill>
                <a:latin typeface="Roboto Bold"/>
                <a:ea typeface="Roboto Bold"/>
                <a:cs typeface="Roboto Bold"/>
                <a:sym typeface="Roboto Bold"/>
              </a:defRPr>
            </a:lvl1pPr>
          </a:lstStyle>
          <a:p>
            <a:r>
              <a:rPr sz="1450"/>
              <a:t>@ErasmusPlusYouthGreece</a:t>
            </a:r>
          </a:p>
        </p:txBody>
      </p:sp>
      <p:sp>
        <p:nvSpPr>
          <p:cNvPr id="346" name="TextBox 17"/>
          <p:cNvSpPr txBox="1"/>
          <p:nvPr/>
        </p:nvSpPr>
        <p:spPr>
          <a:xfrm>
            <a:off x="915536" y="1109775"/>
            <a:ext cx="2040617" cy="292782"/>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lvl1pPr algn="l" defTabSz="914400">
              <a:defRPr sz="2900">
                <a:solidFill>
                  <a:srgbClr val="FFFFFF"/>
                </a:solidFill>
                <a:latin typeface="Roboto Bold"/>
                <a:ea typeface="Roboto Bold"/>
                <a:cs typeface="Roboto Bold"/>
                <a:sym typeface="Roboto Bold"/>
              </a:defRPr>
            </a:lvl1pPr>
          </a:lstStyle>
          <a:p>
            <a:r>
              <a:rPr sz="1450"/>
              <a:t>@EplusYouthGR</a:t>
            </a:r>
          </a:p>
        </p:txBody>
      </p:sp>
      <p:sp>
        <p:nvSpPr>
          <p:cNvPr id="347" name="TextBox 19"/>
          <p:cNvSpPr txBox="1"/>
          <p:nvPr/>
        </p:nvSpPr>
        <p:spPr>
          <a:xfrm>
            <a:off x="851756" y="1641947"/>
            <a:ext cx="2286885" cy="292783"/>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lvl1pPr algn="l" defTabSz="914400">
              <a:defRPr sz="2900">
                <a:solidFill>
                  <a:srgbClr val="FFFFFF"/>
                </a:solidFill>
                <a:latin typeface="Roboto Bold"/>
                <a:ea typeface="Roboto Bold"/>
                <a:cs typeface="Roboto Bold"/>
                <a:sym typeface="Roboto Bold"/>
              </a:defRPr>
            </a:lvl1pPr>
          </a:lstStyle>
          <a:p>
            <a:r>
              <a:rPr sz="1450" dirty="0"/>
              <a:t> @Erasmusplus_youth_gr</a:t>
            </a:r>
          </a:p>
        </p:txBody>
      </p:sp>
      <p:sp>
        <p:nvSpPr>
          <p:cNvPr id="348" name="TextBox 6"/>
          <p:cNvSpPr txBox="1"/>
          <p:nvPr/>
        </p:nvSpPr>
        <p:spPr>
          <a:xfrm>
            <a:off x="205866" y="2815849"/>
            <a:ext cx="3041353" cy="696622"/>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p>
            <a:pPr defTabSz="457200">
              <a:defRPr sz="2800">
                <a:solidFill>
                  <a:srgbClr val="FFFFFF"/>
                </a:solidFill>
                <a:latin typeface="Roboto Bold"/>
                <a:ea typeface="Roboto Bold"/>
                <a:cs typeface="Roboto Bold"/>
                <a:sym typeface="Roboto Bold"/>
              </a:defRPr>
            </a:pPr>
            <a:r>
              <a:rPr sz="1400" dirty="0" err="1"/>
              <a:t>Τηλέφων</a:t>
            </a:r>
            <a:r>
              <a:rPr sz="1400" dirty="0"/>
              <a:t>α επικοινωνίας:</a:t>
            </a:r>
          </a:p>
          <a:p>
            <a:pPr defTabSz="457200">
              <a:defRPr sz="2800">
                <a:solidFill>
                  <a:srgbClr val="FFFFFF"/>
                </a:solidFill>
                <a:latin typeface="Roboto Medium"/>
                <a:ea typeface="Roboto Medium"/>
                <a:cs typeface="Roboto Medium"/>
                <a:sym typeface="Roboto Medium"/>
              </a:defRPr>
            </a:pPr>
            <a:r>
              <a:rPr sz="1400" dirty="0"/>
              <a:t>213 13 144 65</a:t>
            </a:r>
          </a:p>
        </p:txBody>
      </p:sp>
      <p:sp>
        <p:nvSpPr>
          <p:cNvPr id="349" name="TextBox 1"/>
          <p:cNvSpPr txBox="1"/>
          <p:nvPr/>
        </p:nvSpPr>
        <p:spPr>
          <a:xfrm>
            <a:off x="198171" y="3409083"/>
            <a:ext cx="3041352" cy="494702"/>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p>
            <a:pPr defTabSz="457200">
              <a:defRPr sz="2800">
                <a:solidFill>
                  <a:srgbClr val="FFFFFF"/>
                </a:solidFill>
                <a:latin typeface="Roboto Bold"/>
                <a:ea typeface="Roboto Bold"/>
                <a:cs typeface="Roboto Bold"/>
                <a:sym typeface="Roboto Bold"/>
              </a:defRPr>
            </a:pPr>
            <a:r>
              <a:rPr sz="1400" dirty="0"/>
              <a:t>Email Επ</a:t>
            </a:r>
            <a:r>
              <a:rPr sz="1400" dirty="0" err="1"/>
              <a:t>ικοινωνί</a:t>
            </a:r>
            <a:r>
              <a:rPr sz="1400" dirty="0"/>
              <a:t>ας:</a:t>
            </a:r>
          </a:p>
          <a:p>
            <a:pPr defTabSz="457200">
              <a:defRPr sz="2800">
                <a:solidFill>
                  <a:srgbClr val="FFFFFF"/>
                </a:solidFill>
                <a:latin typeface="Roboto Medium"/>
                <a:ea typeface="Roboto Medium"/>
                <a:cs typeface="Roboto Medium"/>
                <a:sym typeface="Roboto Medium"/>
              </a:defRPr>
            </a:pPr>
            <a:r>
              <a:rPr sz="1400" dirty="0"/>
              <a:t>erasmusplus-youth@inedivim.gr</a:t>
            </a:r>
          </a:p>
        </p:txBody>
      </p:sp>
      <p:pic>
        <p:nvPicPr>
          <p:cNvPr id="350" name="ErasmusBar2@2x.png" descr="ErasmusBar2@2x.png"/>
          <p:cNvPicPr>
            <a:picLocks noChangeAspect="1"/>
          </p:cNvPicPr>
          <p:nvPr/>
        </p:nvPicPr>
        <p:blipFill>
          <a:blip r:embed="rId6"/>
          <a:stretch>
            <a:fillRect/>
          </a:stretch>
        </p:blipFill>
        <p:spPr>
          <a:xfrm>
            <a:off x="11895" y="5401053"/>
            <a:ext cx="12168211" cy="1479754"/>
          </a:xfrm>
          <a:prstGeom prst="rect">
            <a:avLst/>
          </a:prstGeom>
          <a:ln w="12700">
            <a:miter lim="400000"/>
          </a:ln>
        </p:spPr>
      </p:pic>
      <p:pic>
        <p:nvPicPr>
          <p:cNvPr id="2" name="Εικόνα 1">
            <a:extLst>
              <a:ext uri="{FF2B5EF4-FFF2-40B4-BE49-F238E27FC236}">
                <a16:creationId xmlns:a16="http://schemas.microsoft.com/office/drawing/2014/main" id="{835B4E4C-7B8B-4CBD-A6A8-864F7CDBBC84}"/>
              </a:ext>
            </a:extLst>
          </p:cNvPr>
          <p:cNvPicPr>
            <a:picLocks noChangeAspect="1"/>
          </p:cNvPicPr>
          <p:nvPr/>
        </p:nvPicPr>
        <p:blipFill>
          <a:blip r:embed="rId7"/>
          <a:stretch>
            <a:fillRect/>
          </a:stretch>
        </p:blipFill>
        <p:spPr>
          <a:xfrm>
            <a:off x="11895" y="1814162"/>
            <a:ext cx="1193996" cy="1192112"/>
          </a:xfrm>
          <a:prstGeom prst="rect">
            <a:avLst/>
          </a:prstGeom>
        </p:spPr>
      </p:pic>
      <p:sp>
        <p:nvSpPr>
          <p:cNvPr id="14" name="TextBox 19">
            <a:extLst>
              <a:ext uri="{FF2B5EF4-FFF2-40B4-BE49-F238E27FC236}">
                <a16:creationId xmlns:a16="http://schemas.microsoft.com/office/drawing/2014/main" id="{6616CDA1-6E6F-49A8-A995-B794FF6DAC99}"/>
              </a:ext>
            </a:extLst>
          </p:cNvPr>
          <p:cNvSpPr txBox="1"/>
          <p:nvPr/>
        </p:nvSpPr>
        <p:spPr>
          <a:xfrm>
            <a:off x="919944" y="2258670"/>
            <a:ext cx="2286885" cy="292783"/>
          </a:xfrm>
          <a:prstGeom prst="rect">
            <a:avLst/>
          </a:prstGeom>
          <a:ln w="12700">
            <a:miter lim="400000"/>
          </a:ln>
          <a:effectLst>
            <a:outerShdw blurRad="63500" dir="5400000" rotWithShape="0">
              <a:srgbClr val="000000">
                <a:alpha val="775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lstStyle>
            <a:lvl1pPr algn="l" defTabSz="914400">
              <a:defRPr sz="2900">
                <a:solidFill>
                  <a:srgbClr val="FFFFFF"/>
                </a:solidFill>
                <a:latin typeface="Roboto Bold"/>
                <a:ea typeface="Roboto Bold"/>
                <a:cs typeface="Roboto Bold"/>
                <a:sym typeface="Roboto Bold"/>
              </a:defRPr>
            </a:lvl1pPr>
          </a:lstStyle>
          <a:p>
            <a:r>
              <a:rPr sz="1450" dirty="0"/>
              <a:t> </a:t>
            </a:r>
            <a:r>
              <a:rPr sz="1450" dirty="0" err="1"/>
              <a:t>Erasmusplus</a:t>
            </a:r>
            <a:r>
              <a:rPr lang="en-US" sz="1450" dirty="0"/>
              <a:t> Youth</a:t>
            </a:r>
            <a:endParaRPr sz="1450" dirty="0"/>
          </a:p>
        </p:txBody>
      </p:sp>
    </p:spTree>
    <p:extLst>
      <p:ext uri="{BB962C8B-B14F-4D97-AF65-F5344CB8AC3E}">
        <p14:creationId xmlns:p14="http://schemas.microsoft.com/office/powerpoint/2010/main" val="981136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Εικόνα 5">
            <a:extLst>
              <a:ext uri="{FF2B5EF4-FFF2-40B4-BE49-F238E27FC236}">
                <a16:creationId xmlns:a16="http://schemas.microsoft.com/office/drawing/2014/main" id="{7468599E-34B3-224F-A8A4-0E42B55EE5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8478" y="1192076"/>
            <a:ext cx="1546498" cy="1546498"/>
          </a:xfrm>
          <a:prstGeom prst="rect">
            <a:avLst/>
          </a:prstGeom>
        </p:spPr>
      </p:pic>
      <p:pic>
        <p:nvPicPr>
          <p:cNvPr id="14" name="Εικόνα 9">
            <a:extLst>
              <a:ext uri="{FF2B5EF4-FFF2-40B4-BE49-F238E27FC236}">
                <a16:creationId xmlns:a16="http://schemas.microsoft.com/office/drawing/2014/main" id="{65E75495-3BC7-1E4F-B97B-F7A2B3759D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3371" y="2309196"/>
            <a:ext cx="1416713" cy="1416713"/>
          </a:xfrm>
          <a:prstGeom prst="rect">
            <a:avLst/>
          </a:prstGeom>
        </p:spPr>
      </p:pic>
      <p:pic>
        <p:nvPicPr>
          <p:cNvPr id="15" name="Εικόνα 7">
            <a:extLst>
              <a:ext uri="{FF2B5EF4-FFF2-40B4-BE49-F238E27FC236}">
                <a16:creationId xmlns:a16="http://schemas.microsoft.com/office/drawing/2014/main" id="{FB8F30BB-42AB-1E48-9D91-4AF9E095D4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3371" y="3296530"/>
            <a:ext cx="1416713" cy="1416713"/>
          </a:xfrm>
          <a:prstGeom prst="rect">
            <a:avLst/>
          </a:prstGeom>
        </p:spPr>
      </p:pic>
      <p:pic>
        <p:nvPicPr>
          <p:cNvPr id="16" name="Εικόνα 11">
            <a:extLst>
              <a:ext uri="{FF2B5EF4-FFF2-40B4-BE49-F238E27FC236}">
                <a16:creationId xmlns:a16="http://schemas.microsoft.com/office/drawing/2014/main" id="{3F8FA0A4-9377-F940-A60E-C7DA054FD6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6507" y="4288819"/>
            <a:ext cx="1416713" cy="1416713"/>
          </a:xfrm>
          <a:prstGeom prst="rect">
            <a:avLst/>
          </a:prstGeom>
        </p:spPr>
      </p:pic>
      <p:sp>
        <p:nvSpPr>
          <p:cNvPr id="20" name="TextBox 19">
            <a:extLst>
              <a:ext uri="{FF2B5EF4-FFF2-40B4-BE49-F238E27FC236}">
                <a16:creationId xmlns:a16="http://schemas.microsoft.com/office/drawing/2014/main" id="{EFF21A43-BCB6-3642-ACE8-62F041385862}"/>
              </a:ext>
            </a:extLst>
          </p:cNvPr>
          <p:cNvSpPr txBox="1"/>
          <p:nvPr/>
        </p:nvSpPr>
        <p:spPr>
          <a:xfrm>
            <a:off x="6342277" y="1869635"/>
            <a:ext cx="3258678" cy="584775"/>
          </a:xfrm>
          <a:prstGeom prst="rect">
            <a:avLst/>
          </a:prstGeom>
          <a:noFill/>
        </p:spPr>
        <p:txBody>
          <a:bodyPr wrap="square" rtlCol="0">
            <a:spAutoFit/>
          </a:bodyPr>
          <a:lstStyle/>
          <a:p>
            <a:r>
              <a:rPr lang="en-US" sz="1600" b="1" kern="0" dirty="0">
                <a:solidFill>
                  <a:srgbClr val="00496A"/>
                </a:solidFill>
                <a:latin typeface="Roboto" panose="02000000000000000000" pitchFamily="2" charset="0"/>
                <a:ea typeface="Roboto" panose="02000000000000000000" pitchFamily="2" charset="0"/>
              </a:rPr>
              <a:t>@</a:t>
            </a:r>
            <a:r>
              <a:rPr lang="en-US" sz="1600" b="1" kern="0" dirty="0" err="1">
                <a:solidFill>
                  <a:srgbClr val="00496A"/>
                </a:solidFill>
                <a:latin typeface="Roboto" panose="02000000000000000000" pitchFamily="2" charset="0"/>
                <a:ea typeface="Roboto" panose="02000000000000000000" pitchFamily="2" charset="0"/>
              </a:rPr>
              <a:t>europeansolidaritycorpsgreece</a:t>
            </a:r>
            <a:r>
              <a:rPr lang="en-US" sz="1600" b="1" kern="0" dirty="0">
                <a:solidFill>
                  <a:srgbClr val="00496A"/>
                </a:solidFill>
                <a:latin typeface="Roboto" panose="02000000000000000000" pitchFamily="2" charset="0"/>
                <a:ea typeface="Roboto" panose="02000000000000000000" pitchFamily="2" charset="0"/>
              </a:rPr>
              <a:t> </a:t>
            </a:r>
          </a:p>
        </p:txBody>
      </p:sp>
      <p:sp>
        <p:nvSpPr>
          <p:cNvPr id="21" name="TextBox 20">
            <a:extLst>
              <a:ext uri="{FF2B5EF4-FFF2-40B4-BE49-F238E27FC236}">
                <a16:creationId xmlns:a16="http://schemas.microsoft.com/office/drawing/2014/main" id="{E809A977-B855-4643-A427-BAF0F77D22AB}"/>
              </a:ext>
            </a:extLst>
          </p:cNvPr>
          <p:cNvSpPr txBox="1"/>
          <p:nvPr/>
        </p:nvSpPr>
        <p:spPr>
          <a:xfrm>
            <a:off x="6356229" y="2852706"/>
            <a:ext cx="2963700" cy="769441"/>
          </a:xfrm>
          <a:prstGeom prst="rect">
            <a:avLst/>
          </a:prstGeom>
          <a:noFill/>
        </p:spPr>
        <p:txBody>
          <a:bodyPr wrap="square" rtlCol="0">
            <a:spAutoFit/>
          </a:bodyPr>
          <a:lstStyle/>
          <a:p>
            <a:r>
              <a:rPr lang="en-US" sz="1200" b="1" kern="0" dirty="0">
                <a:solidFill>
                  <a:srgbClr val="00496A"/>
                </a:solidFill>
                <a:latin typeface="Roboto" panose="02000000000000000000" pitchFamily="2" charset="0"/>
                <a:ea typeface="Roboto" panose="02000000000000000000" pitchFamily="2" charset="0"/>
              </a:rPr>
              <a:t>@</a:t>
            </a:r>
            <a:r>
              <a:rPr lang="en-US" sz="1600" b="1" kern="0" dirty="0" err="1">
                <a:solidFill>
                  <a:srgbClr val="00496A"/>
                </a:solidFill>
                <a:latin typeface="Roboto" panose="02000000000000000000" pitchFamily="2" charset="0"/>
                <a:ea typeface="Roboto" panose="02000000000000000000" pitchFamily="2" charset="0"/>
              </a:rPr>
              <a:t>europeansolidaritycorpsgr</a:t>
            </a:r>
            <a:endParaRPr lang="en-US" sz="1467" b="1" kern="0" dirty="0">
              <a:solidFill>
                <a:srgbClr val="00496A"/>
              </a:solidFill>
              <a:latin typeface="Roboto" panose="02000000000000000000" pitchFamily="2" charset="0"/>
              <a:ea typeface="Roboto" panose="02000000000000000000" pitchFamily="2" charset="0"/>
            </a:endParaRPr>
          </a:p>
          <a:p>
            <a:endParaRPr lang="x-none" sz="1200" b="1" dirty="0">
              <a:latin typeface="Trebuchet MS" panose="020B0603020202020204" pitchFamily="34" charset="0"/>
            </a:endParaRPr>
          </a:p>
        </p:txBody>
      </p:sp>
      <p:sp>
        <p:nvSpPr>
          <p:cNvPr id="22" name="TextBox 21">
            <a:extLst>
              <a:ext uri="{FF2B5EF4-FFF2-40B4-BE49-F238E27FC236}">
                <a16:creationId xmlns:a16="http://schemas.microsoft.com/office/drawing/2014/main" id="{5DA5FE1B-D3D3-7B4F-9694-FFC809768971}"/>
              </a:ext>
            </a:extLst>
          </p:cNvPr>
          <p:cNvSpPr txBox="1"/>
          <p:nvPr/>
        </p:nvSpPr>
        <p:spPr>
          <a:xfrm>
            <a:off x="6356230" y="3884999"/>
            <a:ext cx="2457380" cy="338554"/>
          </a:xfrm>
          <a:prstGeom prst="rect">
            <a:avLst/>
          </a:prstGeom>
          <a:noFill/>
        </p:spPr>
        <p:txBody>
          <a:bodyPr wrap="square" rtlCol="0">
            <a:spAutoFit/>
          </a:bodyPr>
          <a:lstStyle/>
          <a:p>
            <a:r>
              <a:rPr lang="en-US" sz="1467" b="1" kern="0" dirty="0">
                <a:solidFill>
                  <a:srgbClr val="00496A"/>
                </a:solidFill>
                <a:latin typeface="Roboto" panose="02000000000000000000" pitchFamily="2" charset="0"/>
                <a:ea typeface="Roboto" panose="02000000000000000000" pitchFamily="2" charset="0"/>
              </a:rPr>
              <a:t>@</a:t>
            </a:r>
            <a:r>
              <a:rPr lang="en-US" sz="1600" b="1" kern="0" dirty="0" err="1">
                <a:solidFill>
                  <a:srgbClr val="00496A"/>
                </a:solidFill>
                <a:latin typeface="Roboto" panose="02000000000000000000" pitchFamily="2" charset="0"/>
                <a:ea typeface="Roboto" panose="02000000000000000000" pitchFamily="2" charset="0"/>
              </a:rPr>
              <a:t>EplusYouthGR</a:t>
            </a:r>
            <a:endParaRPr lang="en-US" sz="1467" b="1" kern="0" dirty="0">
              <a:solidFill>
                <a:srgbClr val="00496A"/>
              </a:solidFill>
              <a:latin typeface="Roboto" panose="02000000000000000000" pitchFamily="2" charset="0"/>
              <a:ea typeface="Roboto" panose="02000000000000000000" pitchFamily="2" charset="0"/>
            </a:endParaRPr>
          </a:p>
        </p:txBody>
      </p:sp>
      <p:sp>
        <p:nvSpPr>
          <p:cNvPr id="23" name="TextBox 22">
            <a:extLst>
              <a:ext uri="{FF2B5EF4-FFF2-40B4-BE49-F238E27FC236}">
                <a16:creationId xmlns:a16="http://schemas.microsoft.com/office/drawing/2014/main" id="{641213D5-D76F-5D43-A236-9AC2872FE720}"/>
              </a:ext>
            </a:extLst>
          </p:cNvPr>
          <p:cNvSpPr txBox="1"/>
          <p:nvPr/>
        </p:nvSpPr>
        <p:spPr>
          <a:xfrm>
            <a:off x="6374944" y="4829825"/>
            <a:ext cx="2101806" cy="564322"/>
          </a:xfrm>
          <a:prstGeom prst="rect">
            <a:avLst/>
          </a:prstGeom>
          <a:noFill/>
        </p:spPr>
        <p:txBody>
          <a:bodyPr wrap="square" rtlCol="0">
            <a:spAutoFit/>
          </a:bodyPr>
          <a:lstStyle/>
          <a:p>
            <a:r>
              <a:rPr lang="en-US" sz="1600" b="1" kern="0" dirty="0" err="1">
                <a:solidFill>
                  <a:srgbClr val="00496A"/>
                </a:solidFill>
                <a:latin typeface="Roboto" panose="02000000000000000000" pitchFamily="2" charset="0"/>
                <a:ea typeface="Roboto" panose="02000000000000000000" pitchFamily="2" charset="0"/>
              </a:rPr>
              <a:t>Erasmusplus</a:t>
            </a:r>
            <a:r>
              <a:rPr lang="en-US" sz="1467" b="1" kern="0" dirty="0">
                <a:solidFill>
                  <a:srgbClr val="00496A"/>
                </a:solidFill>
                <a:latin typeface="Roboto" panose="02000000000000000000" pitchFamily="2" charset="0"/>
                <a:ea typeface="Roboto" panose="02000000000000000000" pitchFamily="2" charset="0"/>
              </a:rPr>
              <a:t> Youth</a:t>
            </a:r>
          </a:p>
        </p:txBody>
      </p:sp>
      <p:sp>
        <p:nvSpPr>
          <p:cNvPr id="26" name="TextBox 25">
            <a:extLst>
              <a:ext uri="{FF2B5EF4-FFF2-40B4-BE49-F238E27FC236}">
                <a16:creationId xmlns:a16="http://schemas.microsoft.com/office/drawing/2014/main" id="{A2A68118-B280-CB47-B712-1CB672C6B4BB}"/>
              </a:ext>
            </a:extLst>
          </p:cNvPr>
          <p:cNvSpPr txBox="1"/>
          <p:nvPr/>
        </p:nvSpPr>
        <p:spPr>
          <a:xfrm>
            <a:off x="734267" y="2542615"/>
            <a:ext cx="2040643" cy="1211998"/>
          </a:xfrm>
          <a:prstGeom prst="rect">
            <a:avLst/>
          </a:prstGeom>
          <a:noFill/>
        </p:spPr>
        <p:txBody>
          <a:bodyPr wrap="square" rtlCol="0">
            <a:spAutoFit/>
          </a:bodyPr>
          <a:lstStyle/>
          <a:p>
            <a:pPr algn="ctr"/>
            <a:r>
              <a:rPr lang="x-none" sz="3638" b="1" dirty="0">
                <a:solidFill>
                  <a:srgbClr val="14ACE4"/>
                </a:solidFill>
                <a:latin typeface="Trebuchet MS" panose="020B0603020202020204" pitchFamily="34" charset="0"/>
                <a:ea typeface="Roboto" panose="02000000000000000000" pitchFamily="2" charset="0"/>
              </a:rPr>
              <a:t>SOCIAL MEDIA</a:t>
            </a:r>
          </a:p>
        </p:txBody>
      </p:sp>
      <p:sp>
        <p:nvSpPr>
          <p:cNvPr id="3" name="Rectangle 2">
            <a:extLst>
              <a:ext uri="{FF2B5EF4-FFF2-40B4-BE49-F238E27FC236}">
                <a16:creationId xmlns:a16="http://schemas.microsoft.com/office/drawing/2014/main" id="{A22896AB-E556-4240-852D-2BE8963DE0DD}"/>
              </a:ext>
            </a:extLst>
          </p:cNvPr>
          <p:cNvSpPr/>
          <p:nvPr/>
        </p:nvSpPr>
        <p:spPr>
          <a:xfrm>
            <a:off x="6381040" y="1010968"/>
            <a:ext cx="3258678" cy="564322"/>
          </a:xfrm>
          <a:prstGeom prst="rect">
            <a:avLst/>
          </a:prstGeom>
        </p:spPr>
        <p:txBody>
          <a:bodyPr wrap="square">
            <a:spAutoFit/>
          </a:bodyPr>
          <a:lstStyle/>
          <a:p>
            <a:r>
              <a:rPr lang="en-US" sz="1600" u="sng" dirty="0">
                <a:solidFill>
                  <a:srgbClr val="000000"/>
                </a:solidFill>
                <a:latin typeface="Trebuchet MS" panose="020B0603020202020204" pitchFamily="34" charset="0"/>
                <a:ea typeface="Roboto" panose="02000000000000000000" pitchFamily="2" charset="0"/>
                <a:hlinkClick r:id="rId6"/>
              </a:rPr>
              <a:t>www.europeansolidaritycorps.gr</a:t>
            </a:r>
            <a:r>
              <a:rPr lang="en-US" sz="1467" u="sng" dirty="0">
                <a:solidFill>
                  <a:srgbClr val="000000"/>
                </a:solidFill>
                <a:latin typeface="Trebuchet MS" panose="020B0603020202020204" pitchFamily="34" charset="0"/>
                <a:ea typeface="Roboto" panose="02000000000000000000" pitchFamily="2" charset="0"/>
                <a:hlinkClick r:id="rId6"/>
              </a:rPr>
              <a:t>/</a:t>
            </a:r>
            <a:r>
              <a:rPr lang="en-US" sz="1467" dirty="0">
                <a:solidFill>
                  <a:srgbClr val="000000"/>
                </a:solidFill>
                <a:latin typeface="Trebuchet MS" panose="020B0603020202020204" pitchFamily="34" charset="0"/>
                <a:ea typeface="Roboto" panose="02000000000000000000" pitchFamily="2" charset="0"/>
              </a:rPr>
              <a:t> </a:t>
            </a:r>
          </a:p>
        </p:txBody>
      </p:sp>
      <p:sp>
        <p:nvSpPr>
          <p:cNvPr id="5" name="TextBox 4">
            <a:extLst>
              <a:ext uri="{FF2B5EF4-FFF2-40B4-BE49-F238E27FC236}">
                <a16:creationId xmlns:a16="http://schemas.microsoft.com/office/drawing/2014/main" id="{4B4D2577-715E-B64C-BAE3-45F48269928B}"/>
              </a:ext>
            </a:extLst>
          </p:cNvPr>
          <p:cNvSpPr txBox="1"/>
          <p:nvPr/>
        </p:nvSpPr>
        <p:spPr>
          <a:xfrm>
            <a:off x="5166360" y="1040002"/>
            <a:ext cx="1253987" cy="297454"/>
          </a:xfrm>
          <a:prstGeom prst="rect">
            <a:avLst/>
          </a:prstGeom>
          <a:noFill/>
        </p:spPr>
        <p:txBody>
          <a:bodyPr wrap="square" rtlCol="0">
            <a:spAutoFit/>
          </a:bodyPr>
          <a:lstStyle/>
          <a:p>
            <a:pPr algn="just"/>
            <a:r>
              <a:rPr lang="el-GR" sz="1333" b="1" dirty="0" smtClean="0">
                <a:solidFill>
                  <a:srgbClr val="002060"/>
                </a:solidFill>
                <a:latin typeface="Roboto" panose="02000000000000000000" pitchFamily="2" charset="0"/>
                <a:ea typeface="Roboto" panose="02000000000000000000" pitchFamily="2" charset="0"/>
              </a:rPr>
              <a:t>Ιστοσελίδα</a:t>
            </a:r>
            <a:endParaRPr lang="x-none" sz="1333" b="1" dirty="0">
              <a:solidFill>
                <a:srgbClr val="002060"/>
              </a:solidFill>
              <a:latin typeface="Roboto" panose="02000000000000000000" pitchFamily="2" charset="0"/>
              <a:ea typeface="Roboto" panose="02000000000000000000" pitchFamily="2" charset="0"/>
            </a:endParaRPr>
          </a:p>
        </p:txBody>
      </p:sp>
      <p:pic>
        <p:nvPicPr>
          <p:cNvPr id="18" name="Picture 17">
            <a:extLst>
              <a:ext uri="{FF2B5EF4-FFF2-40B4-BE49-F238E27FC236}">
                <a16:creationId xmlns:a16="http://schemas.microsoft.com/office/drawing/2014/main" id="{739FFACC-E781-0649-B6DF-A2D0205EB516}"/>
              </a:ext>
            </a:extLst>
          </p:cNvPr>
          <p:cNvPicPr>
            <a:picLocks noChangeAspect="1"/>
          </p:cNvPicPr>
          <p:nvPr/>
        </p:nvPicPr>
        <p:blipFill>
          <a:blip r:embed="rId7"/>
          <a:stretch>
            <a:fillRect/>
          </a:stretch>
        </p:blipFill>
        <p:spPr>
          <a:xfrm>
            <a:off x="10091138" y="1965325"/>
            <a:ext cx="1574690" cy="2582152"/>
          </a:xfrm>
          <a:prstGeom prst="rect">
            <a:avLst/>
          </a:prstGeom>
        </p:spPr>
      </p:pic>
      <p:pic>
        <p:nvPicPr>
          <p:cNvPr id="19" name="Picture 18">
            <a:extLst>
              <a:ext uri="{FF2B5EF4-FFF2-40B4-BE49-F238E27FC236}">
                <a16:creationId xmlns:a16="http://schemas.microsoft.com/office/drawing/2014/main" id="{992D365E-8F48-6D4B-A0E5-71BC9580D5DE}"/>
              </a:ext>
            </a:extLst>
          </p:cNvPr>
          <p:cNvPicPr>
            <a:picLocks noChangeAspect="1"/>
          </p:cNvPicPr>
          <p:nvPr/>
        </p:nvPicPr>
        <p:blipFill>
          <a:blip r:embed="rId8"/>
          <a:stretch>
            <a:fillRect/>
          </a:stretch>
        </p:blipFill>
        <p:spPr>
          <a:xfrm>
            <a:off x="9116861" y="5686633"/>
            <a:ext cx="2881325" cy="1021009"/>
          </a:xfrm>
          <a:prstGeom prst="rect">
            <a:avLst/>
          </a:prstGeom>
        </p:spPr>
      </p:pic>
    </p:spTree>
    <p:extLst>
      <p:ext uri="{BB962C8B-B14F-4D97-AF65-F5344CB8AC3E}">
        <p14:creationId xmlns:p14="http://schemas.microsoft.com/office/powerpoint/2010/main" val="632414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7" name="TextBox 6"/>
          <p:cNvSpPr txBox="1"/>
          <p:nvPr/>
        </p:nvSpPr>
        <p:spPr>
          <a:xfrm>
            <a:off x="1662316" y="3263007"/>
            <a:ext cx="8867368" cy="1089529"/>
          </a:xfrm>
          <a:prstGeom prst="rect">
            <a:avLst/>
          </a:prstGeom>
          <a:noFill/>
        </p:spPr>
        <p:txBody>
          <a:bodyPr wrap="square" rtlCol="0">
            <a:spAutoFit/>
          </a:bodyPr>
          <a:lstStyle/>
          <a:p>
            <a:pPr algn="ctr"/>
            <a:r>
              <a:rPr lang="el-GR" sz="3240" b="1" dirty="0" smtClean="0">
                <a:solidFill>
                  <a:schemeClr val="bg1"/>
                </a:solidFill>
                <a:latin typeface="Tahoma" charset="0"/>
                <a:ea typeface="Tahoma" charset="0"/>
                <a:cs typeface="Tahoma" charset="0"/>
              </a:rPr>
              <a:t>ΕΥΧΑΡΙΣΤ</a:t>
            </a:r>
            <a:r>
              <a:rPr lang="el-GR" sz="3240" b="1" dirty="0">
                <a:solidFill>
                  <a:schemeClr val="bg1"/>
                </a:solidFill>
                <a:latin typeface="Tahoma" charset="0"/>
                <a:ea typeface="Tahoma" charset="0"/>
                <a:cs typeface="Tahoma" charset="0"/>
              </a:rPr>
              <a:t>Ω</a:t>
            </a:r>
            <a:r>
              <a:rPr lang="el-GR" sz="3240" b="1" dirty="0" smtClean="0">
                <a:solidFill>
                  <a:schemeClr val="bg1"/>
                </a:solidFill>
                <a:latin typeface="Tahoma" charset="0"/>
                <a:ea typeface="Tahoma" charset="0"/>
                <a:cs typeface="Tahoma" charset="0"/>
              </a:rPr>
              <a:t> ΓΙΑ ΤΗΝ ΠΡΟΣΟΧΗ ΣΑΣ</a:t>
            </a:r>
            <a:r>
              <a:rPr lang="en-GB" sz="3240" b="1" dirty="0" smtClean="0">
                <a:solidFill>
                  <a:schemeClr val="bg1"/>
                </a:solidFill>
                <a:latin typeface="Tahoma" charset="0"/>
                <a:ea typeface="Tahoma" charset="0"/>
                <a:cs typeface="Tahoma" charset="0"/>
              </a:rPr>
              <a:t>!</a:t>
            </a:r>
          </a:p>
          <a:p>
            <a:pPr algn="ctr"/>
            <a:endParaRPr lang="el-GR" sz="3240" b="1" dirty="0" smtClean="0">
              <a:solidFill>
                <a:schemeClr val="bg1"/>
              </a:solidFill>
              <a:latin typeface="Tahoma" charset="0"/>
              <a:ea typeface="Tahoma" charset="0"/>
              <a:cs typeface="Tahoma" charset="0"/>
            </a:endParaRPr>
          </a:p>
        </p:txBody>
      </p:sp>
      <p:sp>
        <p:nvSpPr>
          <p:cNvPr id="8" name="Content Placeholder 2"/>
          <p:cNvSpPr txBox="1">
            <a:spLocks/>
          </p:cNvSpPr>
          <p:nvPr/>
        </p:nvSpPr>
        <p:spPr>
          <a:xfrm>
            <a:off x="1363980" y="1789049"/>
            <a:ext cx="9464040" cy="4351338"/>
          </a:xfrm>
          <a:prstGeom prst="rect">
            <a:avLst/>
          </a:prstGeom>
        </p:spPr>
        <p:txBody>
          <a:bodyPr vert="horz" lIns="109728" tIns="54864" rIns="109728" bIns="54864"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endParaRPr lang="en-GB" sz="2520"/>
          </a:p>
        </p:txBody>
      </p:sp>
    </p:spTree>
    <p:extLst>
      <p:ext uri="{BB962C8B-B14F-4D97-AF65-F5344CB8AC3E}">
        <p14:creationId xmlns:p14="http://schemas.microsoft.com/office/powerpoint/2010/main" val="3804928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Tahoma"/>
        <a:ea typeface=""/>
        <a:cs typeface=""/>
      </a:majorFont>
      <a:minorFont>
        <a:latin typeface="Tahom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2500</TotalTime>
  <Words>1349</Words>
  <Application>Microsoft Office PowerPoint</Application>
  <PresentationFormat>Widescreen</PresentationFormat>
  <Paragraphs>200</Paragraphs>
  <Slides>29</Slides>
  <Notes>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29</vt:i4>
      </vt:variant>
    </vt:vector>
  </HeadingPairs>
  <TitlesOfParts>
    <vt:vector size="42" baseType="lpstr">
      <vt:lpstr>Arial</vt:lpstr>
      <vt:lpstr>Calibri</vt:lpstr>
      <vt:lpstr>Georgia</vt:lpstr>
      <vt:lpstr>Helvetica Neue Medium</vt:lpstr>
      <vt:lpstr>Roboto</vt:lpstr>
      <vt:lpstr>Roboto Black</vt:lpstr>
      <vt:lpstr>Roboto Bold</vt:lpstr>
      <vt:lpstr>Roboto Medium</vt:lpstr>
      <vt:lpstr>Roboto Regular</vt:lpstr>
      <vt:lpstr>Tahoma</vt:lpstr>
      <vt:lpstr>Trebuchet MS</vt:lpstr>
      <vt:lpstr>Wingdings</vt:lpstr>
      <vt:lpstr>Office Theme</vt:lpstr>
      <vt:lpstr>Ευρωπαϊκά Προγράμματα Κινητικότητας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Βασική Δράση 2 </vt:lpstr>
      <vt:lpstr>PowerPoint Presentation</vt:lpstr>
      <vt:lpstr>ΔΟΜΗ</vt:lpstr>
      <vt:lpstr>ΣΧΕΔΙΑ ΑΛΛΗΛΕΓΓΥΗΣ</vt:lpstr>
      <vt:lpstr>ΣΧΕΔΙΑ ΕΘΕΛΟΝΤΙΣΜΟΥ </vt:lpstr>
      <vt:lpstr>ΣΧΕΔΙΑ ΕΘΕΛΟΝΤΙΣΜΟΥ</vt:lpstr>
      <vt:lpstr>ΚΑΝΟΝΕΣ ΧΡΗΜΑΤΟΔΟΤΗΣΗΣ</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Kalliopi Dalla</dc:creator>
  <cp:lastModifiedBy>LAZOGLOU MILTIADIS</cp:lastModifiedBy>
  <cp:revision>277</cp:revision>
  <dcterms:created xsi:type="dcterms:W3CDTF">2020-02-20T07:56:40Z</dcterms:created>
  <dcterms:modified xsi:type="dcterms:W3CDTF">2021-11-25T09:03:56Z</dcterms:modified>
</cp:coreProperties>
</file>