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80" r:id="rId2"/>
    <p:sldId id="256" r:id="rId3"/>
    <p:sldId id="257" r:id="rId4"/>
    <p:sldId id="286" r:id="rId5"/>
    <p:sldId id="288" r:id="rId6"/>
    <p:sldId id="287" r:id="rId7"/>
    <p:sldId id="285" r:id="rId8"/>
    <p:sldId id="266" r:id="rId9"/>
    <p:sldId id="267" r:id="rId10"/>
    <p:sldId id="260" r:id="rId11"/>
    <p:sldId id="259" r:id="rId12"/>
    <p:sldId id="261" r:id="rId13"/>
    <p:sldId id="262" r:id="rId14"/>
    <p:sldId id="263" r:id="rId15"/>
    <p:sldId id="264" r:id="rId16"/>
    <p:sldId id="265" r:id="rId17"/>
    <p:sldId id="269" r:id="rId18"/>
    <p:sldId id="270" r:id="rId19"/>
    <p:sldId id="277" r:id="rId20"/>
    <p:sldId id="271" r:id="rId21"/>
    <p:sldId id="278" r:id="rId22"/>
    <p:sldId id="272" r:id="rId23"/>
    <p:sldId id="273" r:id="rId24"/>
    <p:sldId id="279" r:id="rId25"/>
    <p:sldId id="281" r:id="rId26"/>
    <p:sldId id="274" r:id="rId27"/>
    <p:sldId id="282" r:id="rId28"/>
    <p:sldId id="276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67" d="100"/>
          <a:sy n="67" d="100"/>
        </p:scale>
        <p:origin x="452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ranslate.googleusercontent.com/translate_c?depth=1&amp;hl=el&amp;prev=search&amp;rurl=translate.google.com&amp;sl=en&amp;sp=nmt4&amp;u=https://en.m.wikipedia.org/wiki/Refugee&amp;xid=17259,15700022,15700186,15700190,15700256,15700259,15700262,15700265,15700270&amp;usg=ALkJrhia_0ckfTD8k1speheOIbXsHRgiAA" TargetMode="External"/><Relationship Id="rId2" Type="http://schemas.openxmlformats.org/officeDocument/2006/relationships/hyperlink" Target="https://translate.googleusercontent.com/translate_c?depth=1&amp;hl=el&amp;prev=search&amp;rurl=translate.google.com&amp;sl=en&amp;sp=nmt4&amp;u=https://en.m.wikipedia.org/wiki/United_Nations&amp;xid=17259,15700022,15700186,15700190,15700256,15700259,15700262,15700265,15700270&amp;usg=ALkJrhj1Zgm3kJe0wWkYIiVWjEuQY0zx-w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translate.googleusercontent.com/translate_c?depth=1&amp;hl=el&amp;prev=search&amp;rurl=translate.google.com&amp;sl=en&amp;sp=nmt4&amp;u=https://en.m.wikipedia.org/wiki/Third_country_resettlement&amp;xid=17259,15700022,15700186,15700190,15700256,15700259,15700262,15700265,15700270&amp;usg=ALkJrhhauCZ4XubYAhkYsAzFd6IbOSg8oQ" TargetMode="External"/><Relationship Id="rId4" Type="http://schemas.openxmlformats.org/officeDocument/2006/relationships/hyperlink" Target="https://translate.googleusercontent.com/translate_c?depth=1&amp;hl=el&amp;prev=search&amp;rurl=translate.google.com&amp;sl=en&amp;sp=nmt4&amp;u=https://en.m.wikipedia.org/wiki/Voluntary_return&amp;xid=17259,15700022,15700186,15700190,15700256,15700259,15700262,15700265,15700270&amp;usg=ALkJrhjIO7J7XQMoBy5Gc1aj4OpSXW_piA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594164"/>
          </a:xfrm>
        </p:spPr>
        <p:txBody>
          <a:bodyPr>
            <a:normAutofit fontScale="90000"/>
          </a:bodyPr>
          <a:lstStyle/>
          <a:p>
            <a:r>
              <a:rPr lang="el-GR" sz="2400" dirty="0"/>
              <a:t>2018-1-EL01-KA101-047392</a:t>
            </a:r>
            <a:br>
              <a:rPr lang="el-GR" sz="2400" dirty="0"/>
            </a:br>
            <a:endParaRPr lang="el-GR" sz="2400" dirty="0"/>
          </a:p>
        </p:txBody>
      </p:sp>
      <p:pic>
        <p:nvPicPr>
          <p:cNvPr id="1026" name="Picture 2" descr="https://www.iky.gr/media/k2/items/cache/ddd4f5387b832a49ed7bb72724700158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6302" y="2230582"/>
            <a:ext cx="8572500" cy="3495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Erasmus</a:t>
            </a:r>
            <a:r>
              <a:rPr lang="el-GR" dirty="0"/>
              <a:t>+ KA1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lnSpc>
                <a:spcPct val="115000"/>
              </a:lnSpc>
              <a:spcBef>
                <a:spcPts val="400"/>
              </a:spcBef>
              <a:buClr>
                <a:schemeClr val="dk1"/>
              </a:buClr>
              <a:buSzPts val="1100"/>
              <a:buNone/>
            </a:pPr>
            <a:r>
              <a:rPr lang="el-GR" dirty="0"/>
              <a:t>Κοινοπραξία Διεύθυνσης Πρωτοβάθμιας Εκπαίδευσης Άρτας</a:t>
            </a:r>
          </a:p>
          <a:p>
            <a:pPr marL="0" lvl="0" indent="0">
              <a:lnSpc>
                <a:spcPct val="115000"/>
              </a:lnSpc>
              <a:spcBef>
                <a:spcPts val="400"/>
              </a:spcBef>
              <a:buClr>
                <a:schemeClr val="dk1"/>
              </a:buClr>
              <a:buSzPts val="1100"/>
              <a:buNone/>
            </a:pPr>
            <a:r>
              <a:rPr lang="el-GR" dirty="0"/>
              <a:t>Συντονιστής κοινοπραξίας</a:t>
            </a:r>
          </a:p>
          <a:p>
            <a:pPr marL="0" lvl="0" indent="0">
              <a:lnSpc>
                <a:spcPct val="115000"/>
              </a:lnSpc>
              <a:spcBef>
                <a:spcPts val="400"/>
              </a:spcBef>
              <a:buClr>
                <a:schemeClr val="dk1"/>
              </a:buClr>
              <a:buSzPts val="1100"/>
              <a:buNone/>
            </a:pPr>
            <a:r>
              <a:rPr lang="el-GR" dirty="0"/>
              <a:t>Λεωνίδας </a:t>
            </a:r>
            <a:r>
              <a:rPr lang="el-GR" dirty="0" err="1"/>
              <a:t>Γκόρος</a:t>
            </a:r>
            <a:r>
              <a:rPr lang="el-GR" dirty="0"/>
              <a:t>, Διευθυντής Πρωτοβάθμιας εκπαίδευσης Άρτας</a:t>
            </a:r>
          </a:p>
          <a:p>
            <a:pPr marL="0" lvl="0" indent="0">
              <a:lnSpc>
                <a:spcPct val="115000"/>
              </a:lnSpc>
              <a:spcBef>
                <a:spcPts val="400"/>
              </a:spcBef>
              <a:buClr>
                <a:schemeClr val="dk1"/>
              </a:buClr>
              <a:buSzPts val="1100"/>
              <a:buNone/>
            </a:pPr>
            <a:endParaRPr lang="el-GR" sz="1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>
              <a:lnSpc>
                <a:spcPct val="115000"/>
              </a:lnSpc>
              <a:spcBef>
                <a:spcPts val="400"/>
              </a:spcBef>
              <a:buClr>
                <a:schemeClr val="dk1"/>
              </a:buClr>
              <a:buSzPts val="1100"/>
              <a:buNone/>
            </a:pPr>
            <a:r>
              <a:rPr lang="el-GR" sz="2400" dirty="0">
                <a:solidFill>
                  <a:srgbClr val="FFC000"/>
                </a:solidFill>
              </a:rPr>
              <a:t>Επιστημονική υπεύθυνη</a:t>
            </a:r>
          </a:p>
          <a:p>
            <a:pPr marL="0" lvl="0" indent="0">
              <a:lnSpc>
                <a:spcPct val="115000"/>
              </a:lnSpc>
              <a:spcBef>
                <a:spcPts val="400"/>
              </a:spcBef>
              <a:buClr>
                <a:schemeClr val="dk1"/>
              </a:buClr>
              <a:buSzPts val="1100"/>
              <a:buNone/>
            </a:pPr>
            <a:r>
              <a:rPr lang="el-GR" sz="2400" dirty="0">
                <a:solidFill>
                  <a:srgbClr val="FFC000"/>
                </a:solidFill>
              </a:rPr>
              <a:t>Δρ. Κλεοπάτρα Ν. Βασιλείου</a:t>
            </a:r>
          </a:p>
          <a:p>
            <a:pPr marL="0" lvl="0" indent="0">
              <a:lnSpc>
                <a:spcPct val="115000"/>
              </a:lnSpc>
              <a:spcBef>
                <a:spcPts val="400"/>
              </a:spcBef>
              <a:buClr>
                <a:schemeClr val="dk1"/>
              </a:buClr>
              <a:buSzPts val="1100"/>
              <a:buNone/>
            </a:pPr>
            <a:r>
              <a:rPr lang="el-GR" sz="2400" dirty="0">
                <a:solidFill>
                  <a:srgbClr val="FFC000"/>
                </a:solidFill>
              </a:rPr>
              <a:t>Συντονίστρια </a:t>
            </a:r>
            <a:r>
              <a:rPr lang="el-GR" sz="2400" dirty="0" err="1">
                <a:solidFill>
                  <a:srgbClr val="FFC000"/>
                </a:solidFill>
              </a:rPr>
              <a:t>Εκπ</a:t>
            </a:r>
            <a:r>
              <a:rPr lang="el-GR" sz="2400" dirty="0">
                <a:solidFill>
                  <a:srgbClr val="FFC000"/>
                </a:solidFill>
              </a:rPr>
              <a:t>/</a:t>
            </a:r>
            <a:r>
              <a:rPr lang="el-GR" sz="2400" dirty="0" err="1">
                <a:solidFill>
                  <a:srgbClr val="FFC000"/>
                </a:solidFill>
              </a:rPr>
              <a:t>κού</a:t>
            </a:r>
            <a:r>
              <a:rPr lang="el-GR" sz="2400" dirty="0">
                <a:solidFill>
                  <a:srgbClr val="FFC000"/>
                </a:solidFill>
              </a:rPr>
              <a:t> έργου, ΠΕΚΕΣ Ηπείρου</a:t>
            </a:r>
          </a:p>
          <a:p>
            <a:pPr marL="0" lvl="0" indent="0">
              <a:lnSpc>
                <a:spcPct val="115000"/>
              </a:lnSpc>
              <a:spcBef>
                <a:spcPts val="400"/>
              </a:spcBef>
              <a:buClr>
                <a:schemeClr val="dk1"/>
              </a:buClr>
              <a:buSzPts val="1100"/>
              <a:buNone/>
            </a:pPr>
            <a:endParaRPr lang="el-GR" sz="1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>
              <a:lnSpc>
                <a:spcPct val="115000"/>
              </a:lnSpc>
              <a:spcBef>
                <a:spcPts val="400"/>
              </a:spcBef>
              <a:buClr>
                <a:schemeClr val="dk1"/>
              </a:buClr>
              <a:buSzPts val="1100"/>
              <a:buNone/>
            </a:pPr>
            <a:r>
              <a:rPr lang="el-GR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«Υποστηρίζοντας τα σχολεία, ώστε να δημιουργηθεί ένα ευέλικτο μαθησιακό περιβάλλον για τους μαθητές – πρόσφυγες»</a:t>
            </a:r>
          </a:p>
          <a:p>
            <a:pPr marL="0" lvl="0" indent="0">
              <a:lnSpc>
                <a:spcPct val="115000"/>
              </a:lnSpc>
              <a:spcBef>
                <a:spcPts val="400"/>
              </a:spcBef>
              <a:buClr>
                <a:schemeClr val="dk1"/>
              </a:buClr>
              <a:buSzPts val="1100"/>
              <a:buNone/>
            </a:pPr>
            <a:r>
              <a:rPr lang="el-GR" sz="2400" dirty="0"/>
              <a:t>    			    	 </a:t>
            </a:r>
            <a:r>
              <a:rPr lang="el-GR" sz="1800" dirty="0"/>
              <a:t>                                     2018-1-EL01-KA101-047392</a:t>
            </a:r>
          </a:p>
          <a:p>
            <a:endParaRPr lang="el-GR" dirty="0"/>
          </a:p>
        </p:txBody>
      </p:sp>
      <p:pic>
        <p:nvPicPr>
          <p:cNvPr id="7" name="Picture 2" descr="Μετανάστευση Των Λαών, Διαφυγή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77539" y="1604673"/>
            <a:ext cx="4857750" cy="32385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2371617"/>
      </p:ext>
    </p:extLst>
  </p:cSld>
  <p:clrMapOvr>
    <a:masterClrMapping/>
  </p:clrMapOvr>
  <p:transition spd="slow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Ψυχολογικο</a:t>
            </a:r>
            <a:r>
              <a:rPr lang="el-GR" dirty="0"/>
              <a:t>   </a:t>
            </a:r>
            <a:r>
              <a:rPr lang="el-GR" dirty="0" err="1"/>
              <a:t>Τραυμα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spcBef>
                <a:spcPts val="360"/>
              </a:spcBef>
              <a:buClr>
                <a:schemeClr val="dk1"/>
              </a:buClr>
              <a:buSzPts val="1100"/>
              <a:buNone/>
            </a:pPr>
            <a:r>
              <a:rPr lang="el-GR" sz="2400" dirty="0">
                <a:latin typeface="Comic Sans MS" pitchFamily="66" charset="0"/>
                <a:ea typeface="Arial"/>
                <a:cs typeface="Arial"/>
                <a:sym typeface="Arial"/>
              </a:rPr>
              <a:t>Η συναισθηματική και ψυχολογική δυσφορία των παιδιών 		μεταναστών/προσφύγων</a:t>
            </a:r>
          </a:p>
          <a:p>
            <a:pPr marL="0" lvl="0" indent="0">
              <a:spcBef>
                <a:spcPts val="360"/>
              </a:spcBef>
              <a:buClr>
                <a:schemeClr val="dk1"/>
              </a:buClr>
              <a:buSzPts val="1100"/>
              <a:buNone/>
            </a:pPr>
            <a:endParaRPr lang="el-GR" sz="2400" dirty="0">
              <a:latin typeface="Comic Sans MS" pitchFamily="66" charset="0"/>
              <a:ea typeface="Arial"/>
              <a:cs typeface="Arial"/>
              <a:sym typeface="Arial"/>
            </a:endParaRPr>
          </a:p>
          <a:p>
            <a:pPr marL="0" lvl="0" indent="0">
              <a:spcBef>
                <a:spcPts val="360"/>
              </a:spcBef>
              <a:buNone/>
            </a:pPr>
            <a:r>
              <a:rPr lang="el-GR" sz="2000" dirty="0">
                <a:latin typeface="Comic Sans MS" pitchFamily="66" charset="0"/>
                <a:ea typeface="Arial"/>
                <a:cs typeface="Arial"/>
                <a:sym typeface="Arial"/>
              </a:rPr>
              <a:t>Συντακτική ομάδα:</a:t>
            </a:r>
          </a:p>
          <a:p>
            <a:pPr marL="0" lvl="0" indent="0">
              <a:spcBef>
                <a:spcPts val="360"/>
              </a:spcBef>
              <a:buClr>
                <a:schemeClr val="dk1"/>
              </a:buClr>
              <a:buSzPts val="1100"/>
              <a:buNone/>
            </a:pPr>
            <a:endParaRPr lang="el-GR" sz="2000" dirty="0">
              <a:latin typeface="Comic Sans MS" pitchFamily="66" charset="0"/>
              <a:ea typeface="Arial"/>
              <a:cs typeface="Arial"/>
              <a:sym typeface="Arial"/>
            </a:endParaRPr>
          </a:p>
          <a:p>
            <a:pPr marL="0" lvl="0" indent="0">
              <a:spcBef>
                <a:spcPts val="360"/>
              </a:spcBef>
              <a:buClr>
                <a:schemeClr val="dk1"/>
              </a:buClr>
              <a:buSzPts val="1100"/>
              <a:buNone/>
            </a:pPr>
            <a:r>
              <a:rPr lang="el-GR" sz="2000" dirty="0">
                <a:latin typeface="Comic Sans MS" pitchFamily="66" charset="0"/>
                <a:ea typeface="Arial"/>
                <a:cs typeface="Arial"/>
                <a:sym typeface="Arial"/>
              </a:rPr>
              <a:t>*</a:t>
            </a:r>
            <a:r>
              <a:rPr lang="el-GR" sz="2000" dirty="0" err="1">
                <a:latin typeface="Comic Sans MS" pitchFamily="66" charset="0"/>
                <a:ea typeface="Arial"/>
                <a:cs typeface="Arial"/>
                <a:sym typeface="Arial"/>
              </a:rPr>
              <a:t>Χουσιάδα</a:t>
            </a:r>
            <a:r>
              <a:rPr lang="el-GR" sz="2000" dirty="0">
                <a:latin typeface="Comic Sans MS" pitchFamily="66" charset="0"/>
                <a:ea typeface="Arial"/>
                <a:cs typeface="Arial"/>
                <a:sym typeface="Arial"/>
              </a:rPr>
              <a:t>  Αργυρώ</a:t>
            </a:r>
            <a:r>
              <a:rPr lang="en-US" sz="2000" dirty="0">
                <a:latin typeface="Comic Sans MS" pitchFamily="66" charset="0"/>
                <a:ea typeface="Arial"/>
                <a:cs typeface="Arial"/>
                <a:sym typeface="Arial"/>
              </a:rPr>
              <a:t>, </a:t>
            </a:r>
            <a:r>
              <a:rPr lang="en-US" sz="2000" dirty="0" err="1">
                <a:latin typeface="Comic Sans MS" pitchFamily="66" charset="0"/>
                <a:ea typeface="Arial"/>
                <a:cs typeface="Arial"/>
                <a:sym typeface="Arial"/>
              </a:rPr>
              <a:t>MSc</a:t>
            </a:r>
            <a:r>
              <a:rPr lang="el-GR" sz="2000" dirty="0">
                <a:latin typeface="Comic Sans MS" pitchFamily="66" charset="0"/>
                <a:ea typeface="Arial"/>
                <a:cs typeface="Arial"/>
                <a:sym typeface="Arial"/>
              </a:rPr>
              <a:t>,  Διευθύντρια Δημοτικού Σχολείου  </a:t>
            </a:r>
            <a:r>
              <a:rPr lang="el-GR" sz="2000" dirty="0" err="1">
                <a:latin typeface="Comic Sans MS" pitchFamily="66" charset="0"/>
                <a:ea typeface="Arial"/>
                <a:cs typeface="Arial"/>
                <a:sym typeface="Arial"/>
              </a:rPr>
              <a:t>Ανέζας</a:t>
            </a:r>
            <a:endParaRPr lang="el-GR" sz="2000" dirty="0">
              <a:latin typeface="Comic Sans MS" pitchFamily="66" charset="0"/>
              <a:ea typeface="Arial"/>
              <a:cs typeface="Arial"/>
              <a:sym typeface="Arial"/>
            </a:endParaRPr>
          </a:p>
          <a:p>
            <a:pPr marL="0" lvl="0" indent="0">
              <a:spcBef>
                <a:spcPts val="360"/>
              </a:spcBef>
              <a:buClr>
                <a:schemeClr val="dk1"/>
              </a:buClr>
              <a:buSzPts val="1100"/>
              <a:buNone/>
            </a:pPr>
            <a:endParaRPr lang="el-GR" sz="2000" dirty="0">
              <a:latin typeface="Comic Sans MS" pitchFamily="66" charset="0"/>
              <a:ea typeface="Arial"/>
              <a:cs typeface="Arial"/>
              <a:sym typeface="Arial"/>
            </a:endParaRPr>
          </a:p>
          <a:p>
            <a:pPr marL="0" lvl="0" indent="0">
              <a:spcBef>
                <a:spcPts val="360"/>
              </a:spcBef>
              <a:buNone/>
            </a:pPr>
            <a:r>
              <a:rPr lang="el-GR" sz="2000" dirty="0">
                <a:latin typeface="Comic Sans MS" pitchFamily="66" charset="0"/>
                <a:ea typeface="Arial"/>
                <a:cs typeface="Arial"/>
                <a:sym typeface="Arial"/>
              </a:rPr>
              <a:t>*</a:t>
            </a:r>
            <a:r>
              <a:rPr lang="el-GR" sz="2000" dirty="0" err="1">
                <a:latin typeface="Comic Sans MS" pitchFamily="66" charset="0"/>
                <a:ea typeface="Arial"/>
                <a:cs typeface="Arial"/>
                <a:sym typeface="Arial"/>
              </a:rPr>
              <a:t>Μητρογιώργος</a:t>
            </a:r>
            <a:r>
              <a:rPr lang="el-GR" sz="2000" dirty="0">
                <a:latin typeface="Comic Sans MS" pitchFamily="66" charset="0"/>
                <a:ea typeface="Arial"/>
                <a:cs typeface="Arial"/>
                <a:sym typeface="Arial"/>
              </a:rPr>
              <a:t> Χρήστος,  Διευθυντής 5ου  Δημοτικού  Σχολείου  Άρτας</a:t>
            </a:r>
          </a:p>
          <a:p>
            <a:pPr marL="0" lvl="0" indent="0">
              <a:spcBef>
                <a:spcPts val="360"/>
              </a:spcBef>
              <a:buNone/>
            </a:pPr>
            <a:endParaRPr lang="el-GR" sz="2000" dirty="0">
              <a:latin typeface="Comic Sans MS" pitchFamily="66" charset="0"/>
              <a:ea typeface="Arial"/>
              <a:cs typeface="Arial"/>
              <a:sym typeface="Arial"/>
            </a:endParaRPr>
          </a:p>
          <a:p>
            <a:pPr marL="0" lvl="0" indent="0">
              <a:spcBef>
                <a:spcPts val="360"/>
              </a:spcBef>
              <a:buNone/>
            </a:pPr>
            <a:r>
              <a:rPr lang="el-GR" sz="2000" dirty="0">
                <a:latin typeface="Comic Sans MS" pitchFamily="66" charset="0"/>
                <a:ea typeface="Arial"/>
                <a:cs typeface="Arial"/>
                <a:sym typeface="Arial"/>
              </a:rPr>
              <a:t>*</a:t>
            </a:r>
            <a:r>
              <a:rPr lang="el-GR" sz="2000" dirty="0" err="1">
                <a:latin typeface="Comic Sans MS" pitchFamily="66" charset="0"/>
                <a:ea typeface="Arial"/>
                <a:cs typeface="Arial"/>
                <a:sym typeface="Arial"/>
              </a:rPr>
              <a:t>Κοντογιώργου</a:t>
            </a:r>
            <a:r>
              <a:rPr lang="el-GR" sz="2000" dirty="0">
                <a:latin typeface="Comic Sans MS" pitchFamily="66" charset="0"/>
                <a:ea typeface="Arial"/>
                <a:cs typeface="Arial"/>
                <a:sym typeface="Arial"/>
              </a:rPr>
              <a:t> </a:t>
            </a:r>
            <a:r>
              <a:rPr lang="el-GR" sz="2000" dirty="0" err="1">
                <a:latin typeface="Comic Sans MS" pitchFamily="66" charset="0"/>
                <a:ea typeface="Arial"/>
                <a:cs typeface="Arial"/>
                <a:sym typeface="Arial"/>
              </a:rPr>
              <a:t>Λουίζα</a:t>
            </a:r>
            <a:r>
              <a:rPr lang="el-GR" sz="2000" dirty="0">
                <a:latin typeface="Comic Sans MS" pitchFamily="66" charset="0"/>
                <a:ea typeface="Arial"/>
                <a:cs typeface="Arial"/>
                <a:sym typeface="Arial"/>
              </a:rPr>
              <a:t>,  Δασκάλα 3ου Δημοτικού Σχολείου  Άρτας</a:t>
            </a:r>
          </a:p>
          <a:p>
            <a:pPr marL="0" lvl="0" indent="0">
              <a:spcBef>
                <a:spcPts val="360"/>
              </a:spcBef>
              <a:buClr>
                <a:schemeClr val="dk1"/>
              </a:buClr>
              <a:buSzPts val="1100"/>
              <a:buNone/>
            </a:pPr>
            <a:endParaRPr lang="el-GR" sz="2000" dirty="0">
              <a:latin typeface="Comic Sans MS" pitchFamily="66" charset="0"/>
              <a:ea typeface="Arial"/>
              <a:cs typeface="Arial"/>
              <a:sym typeface="Arial"/>
            </a:endParaRPr>
          </a:p>
          <a:p>
            <a:pPr marL="0" lvl="0" indent="0">
              <a:spcBef>
                <a:spcPts val="360"/>
              </a:spcBef>
              <a:buClr>
                <a:schemeClr val="dk1"/>
              </a:buClr>
              <a:buSzPts val="1100"/>
              <a:buNone/>
            </a:pPr>
            <a:r>
              <a:rPr lang="el-GR" sz="2000" dirty="0">
                <a:latin typeface="Comic Sans MS" pitchFamily="66" charset="0"/>
                <a:ea typeface="Arial"/>
                <a:cs typeface="Arial"/>
                <a:sym typeface="Arial"/>
              </a:rPr>
              <a:t>*Κάλλια Ευσταθία,</a:t>
            </a:r>
            <a:r>
              <a:rPr lang="en-US" sz="2000" dirty="0">
                <a:latin typeface="Comic Sans MS" pitchFamily="66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Comic Sans MS" pitchFamily="66" charset="0"/>
                <a:ea typeface="Arial"/>
                <a:cs typeface="Arial"/>
                <a:sym typeface="Arial"/>
              </a:rPr>
              <a:t>MSc</a:t>
            </a:r>
            <a:r>
              <a:rPr lang="en-US" sz="2000" dirty="0">
                <a:latin typeface="Comic Sans MS" pitchFamily="66" charset="0"/>
                <a:ea typeface="Arial"/>
                <a:cs typeface="Arial"/>
                <a:sym typeface="Arial"/>
              </a:rPr>
              <a:t>,</a:t>
            </a:r>
            <a:r>
              <a:rPr lang="el-GR" sz="2000" dirty="0">
                <a:latin typeface="Comic Sans MS" pitchFamily="66" charset="0"/>
                <a:ea typeface="Arial"/>
                <a:cs typeface="Arial"/>
                <a:sym typeface="Arial"/>
              </a:rPr>
              <a:t>  Διευθύντρια  Δημοτικού Σχολείου </a:t>
            </a:r>
            <a:r>
              <a:rPr lang="el-GR" sz="2000" dirty="0" err="1">
                <a:latin typeface="Comic Sans MS" pitchFamily="66" charset="0"/>
                <a:ea typeface="Arial"/>
                <a:cs typeface="Arial"/>
                <a:sym typeface="Arial"/>
              </a:rPr>
              <a:t>Νεοχωρίου</a:t>
            </a:r>
            <a:r>
              <a:rPr lang="el-GR" sz="2000" dirty="0">
                <a:latin typeface="Comic Sans MS" pitchFamily="66" charset="0"/>
                <a:ea typeface="Arial"/>
                <a:cs typeface="Arial"/>
                <a:sym typeface="Arial"/>
              </a:rPr>
              <a:t> </a:t>
            </a:r>
          </a:p>
          <a:p>
            <a:pPr lvl="8"/>
            <a:r>
              <a:rPr lang="el-GR" dirty="0"/>
              <a:t>                                                                  2018-1-EL01-KA101-047392</a:t>
            </a:r>
          </a:p>
        </p:txBody>
      </p:sp>
      <p:pic>
        <p:nvPicPr>
          <p:cNvPr id="4098" name="Picture 2" descr="Μετανάστευση Των Λαών, Διαφυγή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66339" y="1697037"/>
            <a:ext cx="4857750" cy="32385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7455" y="91440"/>
            <a:ext cx="10400145" cy="6766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heel spokes="8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A3308AE-FC2C-4199-9B5B-0111C864F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>
                <a:latin typeface="Comic Sans MS" panose="030F0702030302020204" pitchFamily="66" charset="0"/>
              </a:rPr>
              <a:t>Τα </a:t>
            </a:r>
            <a:r>
              <a:rPr lang="el-GR" sz="3600" dirty="0" err="1">
                <a:latin typeface="Comic Sans MS" panose="030F0702030302020204" pitchFamily="66" charset="0"/>
              </a:rPr>
              <a:t>δικαιωματα</a:t>
            </a:r>
            <a:r>
              <a:rPr lang="el-GR" sz="3600" dirty="0">
                <a:latin typeface="Comic Sans MS" panose="030F0702030302020204" pitchFamily="66" charset="0"/>
              </a:rPr>
              <a:t> του </a:t>
            </a:r>
            <a:r>
              <a:rPr lang="el-GR" sz="3600" dirty="0" err="1">
                <a:latin typeface="Comic Sans MS" panose="030F0702030302020204" pitchFamily="66" charset="0"/>
              </a:rPr>
              <a:t>παιδιου</a:t>
            </a:r>
            <a:endParaRPr lang="el-GR" sz="3600" dirty="0">
              <a:latin typeface="Comic Sans MS" panose="030F0702030302020204" pitchFamily="66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15C6CCE-5C15-4156-A80A-6D00ACB3F9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800" dirty="0">
                <a:latin typeface="Comic Sans MS" panose="030F0702030302020204" pitchFamily="66" charset="0"/>
              </a:rPr>
              <a:t>Άρθρο 22</a:t>
            </a:r>
          </a:p>
          <a:p>
            <a:endParaRPr lang="el-GR" sz="2800" dirty="0">
              <a:latin typeface="Comic Sans MS" panose="030F0702030302020204" pitchFamily="66" charset="0"/>
            </a:endParaRPr>
          </a:p>
          <a:p>
            <a:r>
              <a:rPr lang="el-GR" sz="2800" dirty="0">
                <a:latin typeface="Comic Sans MS" panose="030F0702030302020204" pitchFamily="66" charset="0"/>
              </a:rPr>
              <a:t>Παιδιά πρόσφυγες</a:t>
            </a:r>
          </a:p>
          <a:p>
            <a:r>
              <a:rPr lang="el-GR" sz="2800" dirty="0">
                <a:latin typeface="Comic Sans MS" panose="030F0702030302020204" pitchFamily="66" charset="0"/>
              </a:rPr>
              <a:t>Κάθε παιδί που αναγκάζεται να εγκαταλείψει τη χώρα του, που είναι πρόσφυγας και ζητά άσυλο, έχει δικαίωμα σε ειδική προστασία από το κράτος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7462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Unhcr</a:t>
            </a:r>
            <a:r>
              <a:rPr lang="en-US" dirty="0"/>
              <a:t>    &amp;   </a:t>
            </a:r>
            <a:r>
              <a:rPr lang="en-US" dirty="0" err="1"/>
              <a:t>unrwa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l-GR" b="1" dirty="0">
                <a:latin typeface="Comic Sans MS" pitchFamily="66" charset="0"/>
              </a:rPr>
              <a:t>UNHCR </a:t>
            </a:r>
            <a:r>
              <a:rPr lang="en-US" b="1" dirty="0">
                <a:latin typeface="Comic Sans MS" pitchFamily="66" charset="0"/>
              </a:rPr>
              <a:t>: </a:t>
            </a:r>
          </a:p>
          <a:p>
            <a:r>
              <a:rPr lang="el-GR" dirty="0">
                <a:latin typeface="Comic Sans MS" pitchFamily="66" charset="0"/>
              </a:rPr>
              <a:t>Η </a:t>
            </a:r>
            <a:r>
              <a:rPr lang="el-GR" b="1" dirty="0">
                <a:latin typeface="Comic Sans MS" pitchFamily="66" charset="0"/>
              </a:rPr>
              <a:t>Ύπατη Αρμοστεία των Ηνωμένων Εθνών για τους Πρόσφυγες</a:t>
            </a:r>
            <a:r>
              <a:rPr lang="el-GR" dirty="0">
                <a:latin typeface="Comic Sans MS" pitchFamily="66" charset="0"/>
              </a:rPr>
              <a:t> (</a:t>
            </a:r>
            <a:r>
              <a:rPr lang="el-GR" b="1" dirty="0">
                <a:latin typeface="Comic Sans MS" pitchFamily="66" charset="0"/>
              </a:rPr>
              <a:t>UNHCR</a:t>
            </a:r>
            <a:r>
              <a:rPr lang="el-GR" dirty="0">
                <a:latin typeface="Comic Sans MS" pitchFamily="66" charset="0"/>
              </a:rPr>
              <a:t>) είναι ένα πρόγραμμα </a:t>
            </a:r>
            <a:r>
              <a:rPr lang="el-GR" dirty="0">
                <a:latin typeface="Comic Sans MS" pitchFamily="66" charset="0"/>
                <a:hlinkClick r:id="rId2" tooltip="Ηνωμένα Έθνη"/>
              </a:rPr>
              <a:t>των Ηνωμένων Εθνών</a:t>
            </a:r>
            <a:r>
              <a:rPr lang="el-GR" dirty="0">
                <a:latin typeface="Comic Sans MS" pitchFamily="66" charset="0"/>
              </a:rPr>
              <a:t> με την εντολή να προστατεύει τους </a:t>
            </a:r>
            <a:r>
              <a:rPr lang="el-GR" dirty="0">
                <a:latin typeface="Comic Sans MS" pitchFamily="66" charset="0"/>
                <a:hlinkClick r:id="rId3" tooltip="Πρόσφυγας"/>
              </a:rPr>
              <a:t>πρόσφυγες</a:t>
            </a:r>
            <a:r>
              <a:rPr lang="el-GR" dirty="0">
                <a:latin typeface="Comic Sans MS" pitchFamily="66" charset="0"/>
              </a:rPr>
              <a:t> , τις εκτοπισμένες κοινότητες και τους απάτριδες και να βοηθά στον </a:t>
            </a:r>
            <a:r>
              <a:rPr lang="el-GR" dirty="0">
                <a:latin typeface="Comic Sans MS" pitchFamily="66" charset="0"/>
                <a:hlinkClick r:id="rId4" tooltip="Εθελοντική επιστροφή"/>
              </a:rPr>
              <a:t>εθελοντικό επαναπατρισμό τους</a:t>
            </a:r>
            <a:r>
              <a:rPr lang="el-GR" dirty="0">
                <a:latin typeface="Comic Sans MS" pitchFamily="66" charset="0"/>
              </a:rPr>
              <a:t> , στην τοπική ένταξη ή στην </a:t>
            </a:r>
            <a:r>
              <a:rPr lang="el-GR" dirty="0">
                <a:latin typeface="Comic Sans MS" pitchFamily="66" charset="0"/>
                <a:hlinkClick r:id="rId5" tooltip="Επανεγκατάσταση τρίτων χωρών"/>
              </a:rPr>
              <a:t>επανένταξή τους σε τρίτη χώρα</a:t>
            </a:r>
            <a:r>
              <a:rPr lang="el-GR" dirty="0">
                <a:latin typeface="Comic Sans MS" pitchFamily="66" charset="0"/>
              </a:rPr>
              <a:t> .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l-GR" dirty="0">
                <a:latin typeface="Comic Sans MS" pitchFamily="66" charset="0"/>
              </a:rPr>
              <a:t>UNRWA</a:t>
            </a:r>
            <a:r>
              <a:rPr lang="en-US" dirty="0">
                <a:latin typeface="Comic Sans MS" pitchFamily="66" charset="0"/>
              </a:rPr>
              <a:t>: </a:t>
            </a:r>
            <a:r>
              <a:rPr lang="el-GR" dirty="0">
                <a:latin typeface="Comic Sans MS" pitchFamily="66" charset="0"/>
              </a:rPr>
              <a:t>Ο οργανισμός Αρωγής και έργων των Ηνωμένων Εθνών για τους πρόσφυγες της Παλαιστίνης στη Μέση Ανατολή, είναι  αφιερωμένος στην παροχή βοήθειας στους πρόσφυγες από μια συγκεκριμένη περιοχή ή σύγκρουση. </a:t>
            </a:r>
            <a:endParaRPr lang="en-US" dirty="0">
              <a:latin typeface="Comic Sans MS" pitchFamily="66" charset="0"/>
            </a:endParaRPr>
          </a:p>
          <a:p>
            <a:r>
              <a:rPr lang="en-US" dirty="0">
                <a:latin typeface="Comic Sans MS" pitchFamily="66" charset="0"/>
              </a:rPr>
              <a:t>H </a:t>
            </a:r>
            <a:r>
              <a:rPr lang="el-GR" dirty="0">
                <a:latin typeface="Comic Sans MS" pitchFamily="66" charset="0"/>
              </a:rPr>
              <a:t>UNRWA επιτρέπει την απόκτηση του καθεστώτος του πρόσφυγα από απογόνους ανδρών προσφύγων, συμπεριλαμβανομένων των υιοθετημένων από το νόμο παιδιών.</a:t>
            </a:r>
          </a:p>
        </p:txBody>
      </p:sp>
    </p:spTree>
  </p:cSld>
  <p:clrMapOvr>
    <a:masterClrMapping/>
  </p:clrMapOvr>
  <p:transition spd="slow">
    <p:newsfla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1400" dirty="0" err="1"/>
              <a:t>Απο</a:t>
            </a:r>
            <a:r>
              <a:rPr lang="el-GR" sz="1400" dirty="0"/>
              <a:t> τα 7,1 </a:t>
            </a:r>
            <a:r>
              <a:rPr lang="el-GR" sz="1400" dirty="0" err="1"/>
              <a:t>εκατομμΥρια</a:t>
            </a:r>
            <a:r>
              <a:rPr lang="el-GR" sz="1400" dirty="0"/>
              <a:t> </a:t>
            </a:r>
            <a:r>
              <a:rPr lang="el-GR" sz="1400" dirty="0" err="1"/>
              <a:t>παιδιΑ</a:t>
            </a:r>
            <a:r>
              <a:rPr lang="el-GR" sz="1400" dirty="0"/>
              <a:t> </a:t>
            </a:r>
            <a:r>
              <a:rPr lang="el-GR" sz="1400" dirty="0" err="1"/>
              <a:t>πρΟσφυγεΣ</a:t>
            </a:r>
            <a:r>
              <a:rPr lang="el-GR" sz="1400" dirty="0"/>
              <a:t> </a:t>
            </a:r>
            <a:r>
              <a:rPr lang="el-GR" sz="1400" dirty="0" err="1"/>
              <a:t>σχολικΗΣ</a:t>
            </a:r>
            <a:r>
              <a:rPr lang="el-GR" sz="1400" dirty="0"/>
              <a:t> </a:t>
            </a:r>
            <a:r>
              <a:rPr lang="el-GR" sz="1400" dirty="0" err="1"/>
              <a:t>ηλικΙαΣ</a:t>
            </a:r>
            <a:r>
              <a:rPr lang="el-GR" sz="1400" dirty="0"/>
              <a:t>,</a:t>
            </a:r>
            <a:br>
              <a:rPr lang="el-GR" sz="1400" dirty="0"/>
            </a:br>
            <a:r>
              <a:rPr lang="el-GR" sz="1400" dirty="0"/>
              <a:t> τα 3,7 </a:t>
            </a:r>
            <a:r>
              <a:rPr lang="el-GR" sz="1400" dirty="0" err="1"/>
              <a:t>εκατομμΥρια</a:t>
            </a:r>
            <a:r>
              <a:rPr lang="el-GR" sz="1400" dirty="0"/>
              <a:t> – </a:t>
            </a:r>
            <a:r>
              <a:rPr lang="el-GR" sz="1400" dirty="0" err="1"/>
              <a:t>περισσΟτερα</a:t>
            </a:r>
            <a:r>
              <a:rPr lang="el-GR" sz="1400" dirty="0"/>
              <a:t> </a:t>
            </a:r>
            <a:r>
              <a:rPr lang="el-GR" sz="1400" dirty="0" err="1"/>
              <a:t>απο</a:t>
            </a:r>
            <a:r>
              <a:rPr lang="el-GR" sz="1400" dirty="0"/>
              <a:t> τα </a:t>
            </a:r>
            <a:r>
              <a:rPr lang="el-GR" sz="1400" dirty="0" err="1"/>
              <a:t>μισΑ</a:t>
            </a:r>
            <a:r>
              <a:rPr lang="el-GR" sz="1400" dirty="0"/>
              <a:t> – δεν </a:t>
            </a:r>
            <a:r>
              <a:rPr lang="el-GR" sz="1400" dirty="0" err="1"/>
              <a:t>πηγαΙνουν</a:t>
            </a:r>
            <a:r>
              <a:rPr lang="el-GR" sz="1400" dirty="0"/>
              <a:t> </a:t>
            </a:r>
            <a:r>
              <a:rPr lang="el-GR" sz="1400" dirty="0" err="1"/>
              <a:t>σχολεΙο</a:t>
            </a:r>
            <a:r>
              <a:rPr lang="el-GR" sz="1400" dirty="0"/>
              <a:t>,</a:t>
            </a:r>
            <a:br>
              <a:rPr lang="el-GR" sz="1400" dirty="0"/>
            </a:br>
            <a:r>
              <a:rPr lang="el-GR" sz="1400" dirty="0"/>
              <a:t> </a:t>
            </a:r>
            <a:r>
              <a:rPr lang="el-GR" sz="1400" dirty="0" err="1"/>
              <a:t>σΥμφωνα</a:t>
            </a:r>
            <a:r>
              <a:rPr lang="el-GR" sz="1400" dirty="0"/>
              <a:t> με </a:t>
            </a:r>
            <a:r>
              <a:rPr lang="el-GR" sz="1400" dirty="0" err="1"/>
              <a:t>Εκθεση</a:t>
            </a:r>
            <a:r>
              <a:rPr lang="el-GR" sz="1400" dirty="0"/>
              <a:t> που </a:t>
            </a:r>
            <a:r>
              <a:rPr lang="el-GR" sz="1400" dirty="0" err="1"/>
              <a:t>δημοσιεΥει</a:t>
            </a:r>
            <a:r>
              <a:rPr lang="el-GR" sz="1400" dirty="0"/>
              <a:t>  η </a:t>
            </a:r>
            <a:r>
              <a:rPr lang="el-GR" sz="1400" dirty="0" err="1"/>
              <a:t>Υπατη</a:t>
            </a:r>
            <a:r>
              <a:rPr lang="el-GR" sz="1400" dirty="0"/>
              <a:t> </a:t>
            </a:r>
            <a:r>
              <a:rPr lang="el-GR" sz="1400" dirty="0" err="1"/>
              <a:t>ΑρμοστεΙΑ</a:t>
            </a:r>
            <a:r>
              <a:rPr lang="el-GR" sz="1400" dirty="0"/>
              <a:t> Του ΟΗΕ για </a:t>
            </a:r>
            <a:r>
              <a:rPr lang="el-GR" sz="1400" dirty="0" err="1"/>
              <a:t>τουΣ</a:t>
            </a:r>
            <a:r>
              <a:rPr lang="el-GR" sz="1400" dirty="0"/>
              <a:t> </a:t>
            </a:r>
            <a:r>
              <a:rPr lang="el-GR" sz="1400" dirty="0" err="1"/>
              <a:t>ΠρΟσφυγεΣ</a:t>
            </a:r>
            <a:br>
              <a:rPr lang="el-GR" sz="1400" dirty="0"/>
            </a:br>
            <a:r>
              <a:rPr lang="el-GR" sz="1400" dirty="0"/>
              <a:t> (29-8-2019)</a:t>
            </a:r>
            <a:br>
              <a:rPr lang="el-GR" sz="1400" dirty="0"/>
            </a:br>
            <a:endParaRPr lang="el-GR" sz="1400" dirty="0"/>
          </a:p>
        </p:txBody>
      </p:sp>
      <p:sp>
        <p:nvSpPr>
          <p:cNvPr id="11" name="10 - Θέση κειμένου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4" name="13 - Θέση κειμένου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2" name="11 - Θέση κειμένου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5" name="14 - Θέση κειμένου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3" name="12 - Θέση κειμένου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6" name="15 - Θέση κειμένου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 bwMode="auto">
          <a:xfrm>
            <a:off x="905164" y="3030538"/>
            <a:ext cx="306705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9794" y="3095193"/>
            <a:ext cx="3197225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14845" y="2918691"/>
            <a:ext cx="3273170" cy="3301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title"/>
          </p:nvPr>
        </p:nvSpPr>
        <p:spPr>
          <a:xfrm>
            <a:off x="685800" y="287384"/>
            <a:ext cx="6873240" cy="1254034"/>
          </a:xfrm>
        </p:spPr>
        <p:txBody>
          <a:bodyPr/>
          <a:lstStyle/>
          <a:p>
            <a:r>
              <a:rPr lang="el-GR" dirty="0"/>
              <a:t>                            </a:t>
            </a:r>
            <a:r>
              <a:rPr lang="el-GR" dirty="0" err="1"/>
              <a:t>ελλαδα</a:t>
            </a:r>
            <a:endParaRPr lang="el-GR" dirty="0"/>
          </a:p>
        </p:txBody>
      </p:sp>
      <p:sp>
        <p:nvSpPr>
          <p:cNvPr id="5" name="4 - Θέση εικόνας"/>
          <p:cNvSpPr>
            <a:spLocks noGrp="1"/>
          </p:cNvSpPr>
          <p:nvPr>
            <p:ph type="pic" idx="1"/>
          </p:nvPr>
        </p:nvSpPr>
        <p:spPr/>
      </p:sp>
      <p:sp>
        <p:nvSpPr>
          <p:cNvPr id="6" name="5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69817" y="1645921"/>
            <a:ext cx="6897189" cy="5042262"/>
          </a:xfrm>
        </p:spPr>
        <p:txBody>
          <a:bodyPr>
            <a:normAutofit lnSpcReduction="10000"/>
          </a:bodyPr>
          <a:lstStyle/>
          <a:p>
            <a:pPr marL="342900" lvl="0" indent="-342900"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el-GR" sz="2400" dirty="0"/>
              <a:t>    Στατιστικά στοιχεία Υ</a:t>
            </a:r>
            <a:r>
              <a:rPr lang="en-US" sz="2400" dirty="0"/>
              <a:t>.</a:t>
            </a:r>
            <a:r>
              <a:rPr lang="el-GR" sz="2400" dirty="0"/>
              <a:t>ΠΑΙ.Θ (</a:t>
            </a:r>
            <a:r>
              <a:rPr lang="el-GR" sz="2400" dirty="0">
                <a:solidFill>
                  <a:srgbClr val="FFFF00"/>
                </a:solidFill>
              </a:rPr>
              <a:t>Ιούνιος 2018</a:t>
            </a:r>
            <a:r>
              <a:rPr lang="el-GR" sz="2400" dirty="0"/>
              <a:t>)</a:t>
            </a:r>
            <a:endParaRPr lang="el-GR" sz="2400" b="1" dirty="0"/>
          </a:p>
          <a:p>
            <a:pPr marL="342900" lvl="0" indent="-342900"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el-GR" sz="2400" b="1" dirty="0"/>
              <a:t>     ΣΥΝΟΛΟ:  </a:t>
            </a:r>
            <a:r>
              <a:rPr lang="el-GR" sz="2400" b="1" dirty="0">
                <a:solidFill>
                  <a:srgbClr val="FFFF00"/>
                </a:solidFill>
              </a:rPr>
              <a:t>8.016 </a:t>
            </a:r>
            <a:r>
              <a:rPr lang="el-GR" sz="2400" dirty="0">
                <a:solidFill>
                  <a:srgbClr val="FFFF00"/>
                </a:solidFill>
              </a:rPr>
              <a:t>παιδιά ηλικίας 5-17</a:t>
            </a:r>
            <a:r>
              <a:rPr lang="el-GR" sz="2400" dirty="0"/>
              <a:t> ετών</a:t>
            </a:r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Char char="•"/>
            </a:pPr>
            <a:r>
              <a:rPr lang="el-GR" sz="2400" b="1" dirty="0"/>
              <a:t>-2.025</a:t>
            </a:r>
            <a:r>
              <a:rPr lang="el-GR" sz="2400" dirty="0"/>
              <a:t> παιδιά σε ΔΥΕΠ</a:t>
            </a:r>
            <a:endParaRPr lang="el-GR" sz="2400" b="1" dirty="0"/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Char char="•"/>
            </a:pPr>
            <a:r>
              <a:rPr lang="el-GR" sz="2400" b="1" dirty="0"/>
              <a:t>-5.291 </a:t>
            </a:r>
            <a:r>
              <a:rPr lang="el-GR" sz="2400" dirty="0"/>
              <a:t>παιδιά σε Τάξεις Υποδοχής </a:t>
            </a:r>
            <a:endParaRPr lang="el-GR" sz="2400" b="1" dirty="0"/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Char char="•"/>
            </a:pPr>
            <a:r>
              <a:rPr lang="el-GR" sz="2400" b="1" dirty="0"/>
              <a:t>-700</a:t>
            </a:r>
            <a:r>
              <a:rPr lang="el-GR" sz="2400" dirty="0"/>
              <a:t> παιδιά σε κανονική τάξη</a:t>
            </a:r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Char char="•"/>
            </a:pPr>
            <a:endParaRPr lang="el-GR" sz="2400" dirty="0">
              <a:solidFill>
                <a:srgbClr val="FFFF00"/>
              </a:solidFill>
            </a:endParaRPr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Char char="•"/>
            </a:pPr>
            <a:r>
              <a:rPr lang="el-GR" sz="2400" dirty="0">
                <a:solidFill>
                  <a:srgbClr val="FFFF00"/>
                </a:solidFill>
              </a:rPr>
              <a:t>Σχ. Έτος 2018-19: 12.867 πρόσφυγες μαθητές</a:t>
            </a:r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Char char="•"/>
            </a:pPr>
            <a:endParaRPr lang="en-US" sz="2400" dirty="0">
              <a:solidFill>
                <a:srgbClr val="FFFF00"/>
              </a:solidFill>
            </a:endParaRPr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Char char="•"/>
            </a:pPr>
            <a:r>
              <a:rPr lang="en-US" sz="2400" dirty="0">
                <a:solidFill>
                  <a:srgbClr val="FFFF00"/>
                </a:solidFill>
              </a:rPr>
              <a:t>23-9-2019:</a:t>
            </a:r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Char char="•"/>
            </a:pPr>
            <a:r>
              <a:rPr lang="en-US" sz="2400" dirty="0">
                <a:solidFill>
                  <a:srgbClr val="FFFF00"/>
                </a:solidFill>
              </a:rPr>
              <a:t>138 </a:t>
            </a:r>
            <a:r>
              <a:rPr lang="el-GR" sz="2400" dirty="0">
                <a:solidFill>
                  <a:srgbClr val="FFFF00"/>
                </a:solidFill>
              </a:rPr>
              <a:t>ΔΥΕΠ από το ΥΠΠΕΘ</a:t>
            </a:r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Char char="•"/>
            </a:pPr>
            <a:r>
              <a:rPr lang="el-GR" sz="2400" dirty="0">
                <a:solidFill>
                  <a:srgbClr val="FFFF00"/>
                </a:solidFill>
              </a:rPr>
              <a:t>19   ΔΥΕΠ στην Ήπειρο</a:t>
            </a:r>
            <a:endParaRPr lang="el-GR" sz="2400" dirty="0"/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Char char="•"/>
            </a:pPr>
            <a:endParaRPr lang="el-GR" dirty="0"/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Char char="•"/>
            </a:pPr>
            <a:r>
              <a:rPr lang="el-GR" dirty="0"/>
              <a:t>2018-1-EL01-KA101-047392</a:t>
            </a:r>
          </a:p>
          <a:p>
            <a:endParaRPr lang="el-GR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0473" y="836023"/>
            <a:ext cx="5218546" cy="5435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heel spokes="8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Θέση περιεχομένου"/>
          <p:cNvSpPr>
            <a:spLocks noGrp="1"/>
          </p:cNvSpPr>
          <p:nvPr>
            <p:ph sz="half" idx="1"/>
          </p:nvPr>
        </p:nvSpPr>
        <p:spPr>
          <a:xfrm>
            <a:off x="280851" y="1214846"/>
            <a:ext cx="5334000" cy="4781005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buClr>
                <a:schemeClr val="dk1"/>
              </a:buClr>
              <a:buSzPts val="2400"/>
              <a:buNone/>
            </a:pPr>
            <a:r>
              <a:rPr lang="el-GR" sz="2000" b="1" dirty="0"/>
              <a:t>    </a:t>
            </a:r>
            <a:r>
              <a:rPr lang="el-GR" sz="2800" b="1" dirty="0"/>
              <a:t>Εντός Κέντρων Υποδοχής</a:t>
            </a:r>
          </a:p>
          <a:p>
            <a:pPr marL="0" lvl="0" indent="0">
              <a:spcBef>
                <a:spcPts val="0"/>
              </a:spcBef>
              <a:buClr>
                <a:schemeClr val="dk1"/>
              </a:buClr>
              <a:buSzPts val="2400"/>
              <a:buNone/>
            </a:pPr>
            <a:endParaRPr lang="el-GR" sz="1100" b="1" dirty="0"/>
          </a:p>
          <a:p>
            <a:pPr marL="342900" lvl="0" indent="-342900">
              <a:spcBef>
                <a:spcPts val="0"/>
              </a:spcBef>
              <a:buClr>
                <a:schemeClr val="dk1"/>
              </a:buClr>
              <a:buSzPts val="2400"/>
            </a:pPr>
            <a:endParaRPr lang="el-GR" sz="2000" b="1" dirty="0"/>
          </a:p>
          <a:p>
            <a:pPr marL="342900" lvl="0" indent="-342900"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el-GR" sz="2400" b="1" dirty="0">
                <a:solidFill>
                  <a:srgbClr val="FFFF00"/>
                </a:solidFill>
              </a:rPr>
              <a:t>2.204</a:t>
            </a:r>
            <a:r>
              <a:rPr lang="el-GR" sz="2400" dirty="0"/>
              <a:t> παιδιά ηλικίας </a:t>
            </a:r>
            <a:r>
              <a:rPr lang="el-GR" sz="2400" dirty="0">
                <a:solidFill>
                  <a:srgbClr val="FFFF00"/>
                </a:solidFill>
              </a:rPr>
              <a:t>6-17</a:t>
            </a:r>
            <a:r>
              <a:rPr lang="el-GR" sz="2400" dirty="0"/>
              <a:t> ετών παρακολουθούν πρωινά και απογευματινά μαθήματα</a:t>
            </a:r>
          </a:p>
          <a:p>
            <a:pPr marL="342900" lvl="0" indent="-342900">
              <a:spcBef>
                <a:spcPts val="0"/>
              </a:spcBef>
              <a:buClr>
                <a:schemeClr val="dk1"/>
              </a:buClr>
              <a:buSzPts val="2400"/>
            </a:pPr>
            <a:endParaRPr lang="el-GR" sz="2400" dirty="0"/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l-GR" sz="2400" b="1" dirty="0">
                <a:solidFill>
                  <a:srgbClr val="FFFF00"/>
                </a:solidFill>
              </a:rPr>
              <a:t>539</a:t>
            </a:r>
            <a:r>
              <a:rPr lang="el-GR" sz="2400" dirty="0"/>
              <a:t> παιδιά ηλικίας</a:t>
            </a:r>
            <a:r>
              <a:rPr lang="el-GR" sz="2400" dirty="0">
                <a:solidFill>
                  <a:srgbClr val="FFFF00"/>
                </a:solidFill>
              </a:rPr>
              <a:t> 5-6</a:t>
            </a:r>
            <a:r>
              <a:rPr lang="el-GR" sz="2400" dirty="0"/>
              <a:t> ετών συμμετέχουν σε </a:t>
            </a:r>
            <a:r>
              <a:rPr lang="el-GR" sz="2400" dirty="0">
                <a:solidFill>
                  <a:srgbClr val="FF0000"/>
                </a:solidFill>
              </a:rPr>
              <a:t>23 παιδικούς σταθμούς</a:t>
            </a:r>
            <a:r>
              <a:rPr lang="el-GR" sz="2400" dirty="0"/>
              <a:t> εντός των Κέντρων Υποδοχής</a:t>
            </a:r>
          </a:p>
          <a:p>
            <a:pPr marL="342900" lvl="0" indent="-342900" algn="ctr">
              <a:spcBef>
                <a:spcPts val="720"/>
              </a:spcBef>
              <a:buClr>
                <a:schemeClr val="dk1"/>
              </a:buClr>
              <a:buSzPts val="3600"/>
              <a:buNone/>
            </a:pPr>
            <a:endParaRPr lang="el-GR" sz="3200" dirty="0"/>
          </a:p>
          <a:p>
            <a:endParaRPr lang="el-GR" dirty="0"/>
          </a:p>
        </p:txBody>
      </p:sp>
      <p:sp>
        <p:nvSpPr>
          <p:cNvPr id="7" name="6 - Θέση περιεχομένου"/>
          <p:cNvSpPr>
            <a:spLocks noGrp="1"/>
          </p:cNvSpPr>
          <p:nvPr>
            <p:ph sz="half" idx="2"/>
          </p:nvPr>
        </p:nvSpPr>
        <p:spPr>
          <a:xfrm>
            <a:off x="6172200" y="1254034"/>
            <a:ext cx="5334000" cy="403642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l-GR" sz="2800" b="1" dirty="0"/>
              <a:t>Εκτός Κέντρων Υποδοχής</a:t>
            </a:r>
          </a:p>
          <a:p>
            <a:pPr lvl="0"/>
            <a:endParaRPr lang="el-GR" dirty="0"/>
          </a:p>
          <a:p>
            <a:pPr marL="0" lvl="0" indent="0">
              <a:buNone/>
            </a:pPr>
            <a:r>
              <a:rPr lang="el-GR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5.273</a:t>
            </a:r>
            <a:r>
              <a:rPr lang="el-GR" sz="2400" dirty="0"/>
              <a:t> παιδιά ηλικίας 6-17 ετών ζουν σε </a:t>
            </a:r>
          </a:p>
          <a:p>
            <a:pPr lvl="0"/>
            <a:r>
              <a:rPr lang="el-GR" sz="2400" dirty="0"/>
              <a:t>διαμερίσματα, </a:t>
            </a:r>
          </a:p>
          <a:p>
            <a:pPr lvl="0"/>
            <a:r>
              <a:rPr lang="el-GR" sz="2400" dirty="0"/>
              <a:t>καταφύγια </a:t>
            </a:r>
          </a:p>
          <a:p>
            <a:pPr lvl="0"/>
            <a:r>
              <a:rPr lang="el-GR" sz="2400" dirty="0"/>
              <a:t>ξενώνες για ασυνόδευτα παιδιά</a:t>
            </a:r>
          </a:p>
          <a:p>
            <a:pPr lvl="0"/>
            <a:endParaRPr lang="el-GR" sz="2400" dirty="0"/>
          </a:p>
          <a:p>
            <a:pPr lvl="0">
              <a:buNone/>
            </a:pPr>
            <a:endParaRPr lang="el-GR" sz="2400" dirty="0"/>
          </a:p>
          <a:p>
            <a:endParaRPr lang="el-GR" dirty="0"/>
          </a:p>
        </p:txBody>
      </p:sp>
      <p:sp>
        <p:nvSpPr>
          <p:cNvPr id="8" name="7 - Ορθογώνιο"/>
          <p:cNvSpPr/>
          <p:nvPr/>
        </p:nvSpPr>
        <p:spPr>
          <a:xfrm>
            <a:off x="8003146" y="5948346"/>
            <a:ext cx="3082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l-GR" dirty="0"/>
              <a:t>2018-1-EL01-KA101-047392</a:t>
            </a:r>
          </a:p>
        </p:txBody>
      </p:sp>
    </p:spTree>
  </p:cSld>
  <p:clrMapOvr>
    <a:masterClrMapping/>
  </p:clrMapOvr>
  <p:transition spd="slow">
    <p:wipe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l-GR" dirty="0"/>
              <a:t>ΑΠΩΛΕΙΕΣ</a:t>
            </a:r>
            <a:br>
              <a:rPr lang="el-GR" dirty="0"/>
            </a:br>
            <a:endParaRPr lang="el-GR" dirty="0"/>
          </a:p>
        </p:txBody>
      </p:sp>
      <p:sp>
        <p:nvSpPr>
          <p:cNvPr id="6" name="5 - Θέση κειμένου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8" name="7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558937" y="0"/>
            <a:ext cx="5105400" cy="45719"/>
          </a:xfrm>
        </p:spPr>
        <p:txBody>
          <a:bodyPr>
            <a:normAutofit fontScale="25000" lnSpcReduction="20000"/>
          </a:bodyPr>
          <a:lstStyle/>
          <a:p>
            <a:endParaRPr lang="el-GR" dirty="0"/>
          </a:p>
        </p:txBody>
      </p:sp>
      <p:sp>
        <p:nvSpPr>
          <p:cNvPr id="9" name="8 - Θέση περιεχομένου"/>
          <p:cNvSpPr>
            <a:spLocks noGrp="1"/>
          </p:cNvSpPr>
          <p:nvPr>
            <p:ph sz="quarter" idx="4"/>
          </p:nvPr>
        </p:nvSpPr>
        <p:spPr>
          <a:xfrm>
            <a:off x="6172200" y="1423850"/>
            <a:ext cx="5334000" cy="5133703"/>
          </a:xfrm>
        </p:spPr>
        <p:txBody>
          <a:bodyPr>
            <a:normAutofit fontScale="92500" lnSpcReduction="20000"/>
          </a:bodyPr>
          <a:lstStyle/>
          <a:p>
            <a:pPr fontAlgn="base"/>
            <a:endParaRPr lang="el-GR" sz="2600" dirty="0"/>
          </a:p>
          <a:p>
            <a:pPr fontAlgn="base"/>
            <a:r>
              <a:rPr lang="el-GR" sz="2600" dirty="0"/>
              <a:t>79% έχασαν μέλος της οικογένειάς τους </a:t>
            </a:r>
          </a:p>
          <a:p>
            <a:pPr fontAlgn="base"/>
            <a:endParaRPr lang="el-GR" sz="2600" dirty="0"/>
          </a:p>
          <a:p>
            <a:pPr fontAlgn="base"/>
            <a:r>
              <a:rPr lang="el-GR" sz="2600" dirty="0"/>
              <a:t>60% είδαν κάποιον να σκοτώνεται </a:t>
            </a:r>
          </a:p>
          <a:p>
            <a:pPr fontAlgn="base"/>
            <a:endParaRPr lang="el-GR" sz="2600" dirty="0"/>
          </a:p>
          <a:p>
            <a:pPr fontAlgn="base"/>
            <a:r>
              <a:rPr lang="el-GR" sz="2600" dirty="0"/>
              <a:t>30% τραυματίστηκαν </a:t>
            </a:r>
          </a:p>
          <a:p>
            <a:pPr fontAlgn="base"/>
            <a:endParaRPr lang="el-GR" sz="2600" dirty="0"/>
          </a:p>
          <a:p>
            <a:pPr fontAlgn="base"/>
            <a:r>
              <a:rPr lang="el-GR" sz="2600" dirty="0"/>
              <a:t>45% των ασθενών δείχνουν τουλάχιστον </a:t>
            </a:r>
            <a:r>
              <a:rPr lang="el-GR" sz="2600" dirty="0">
                <a:solidFill>
                  <a:srgbClr val="FFFF00"/>
                </a:solidFill>
              </a:rPr>
              <a:t>δέκα φορές</a:t>
            </a:r>
            <a:r>
              <a:rPr lang="el-GR" sz="2600" dirty="0"/>
              <a:t> περισσότερες διαταραχές μετά το τραυματικό στρες σε σύγκριση με τους συνομηλίκους τους </a:t>
            </a:r>
          </a:p>
          <a:p>
            <a:pPr fontAlgn="base">
              <a:buNone/>
            </a:pPr>
            <a:endParaRPr lang="el-GR" sz="2600" dirty="0"/>
          </a:p>
          <a:p>
            <a:pPr lvl="0">
              <a:buNone/>
            </a:pPr>
            <a:r>
              <a:rPr lang="el-GR" sz="1400" dirty="0">
                <a:solidFill>
                  <a:prstClr val="white"/>
                </a:solidFill>
              </a:rPr>
              <a:t>                                                           2018-1-EL01-KA101-047392</a:t>
            </a:r>
          </a:p>
          <a:p>
            <a:endParaRPr lang="el-GR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92881"/>
            <a:ext cx="6096000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strips dir="l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85800" y="418011"/>
            <a:ext cx="6873240" cy="744583"/>
          </a:xfrm>
        </p:spPr>
        <p:txBody>
          <a:bodyPr>
            <a:normAutofit fontScale="90000"/>
          </a:bodyPr>
          <a:lstStyle/>
          <a:p>
            <a:r>
              <a:rPr lang="el-GR" dirty="0"/>
              <a:t>                       </a:t>
            </a:r>
            <a:r>
              <a:rPr lang="el-GR" dirty="0" err="1"/>
              <a:t>Μεταναστευτικο</a:t>
            </a:r>
            <a:r>
              <a:rPr lang="el-GR" dirty="0"/>
              <a:t> </a:t>
            </a:r>
            <a:r>
              <a:rPr lang="el-GR" dirty="0" err="1"/>
              <a:t>αγχοσ</a:t>
            </a:r>
            <a:endParaRPr lang="el-GR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85800" y="1306286"/>
            <a:ext cx="6873240" cy="5277394"/>
          </a:xfrm>
        </p:spPr>
        <p:txBody>
          <a:bodyPr>
            <a:normAutofit/>
          </a:bodyPr>
          <a:lstStyle/>
          <a:p>
            <a:pPr marL="342900" lvl="0" indent="-342900">
              <a:spcBef>
                <a:spcPts val="0"/>
              </a:spcBef>
              <a:buClr>
                <a:schemeClr val="dk1"/>
              </a:buClr>
              <a:buSzPts val="2400"/>
              <a:buChar char="•"/>
            </a:pPr>
            <a:r>
              <a:rPr lang="el-GR" sz="2400" dirty="0"/>
              <a:t>Οι εμπειρίες από την άμεση ή έμμεση κρίση που αντιμετωπίστηκε πριν και κατά τη διάρκεια της μεταναστευτικής διαδικασίας και οι </a:t>
            </a:r>
            <a:r>
              <a:rPr lang="el-GR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συναισθηματικές εμπειρίες</a:t>
            </a:r>
            <a:r>
              <a:rPr lang="el-GR" sz="2400" dirty="0"/>
              <a:t> που δημιουργούνται από αυτές θεωρούνται ως </a:t>
            </a:r>
            <a:r>
              <a:rPr lang="el-GR" sz="2400" b="1" dirty="0"/>
              <a:t>μεταναστευτικό άγχος</a:t>
            </a:r>
            <a:r>
              <a:rPr lang="el-GR" sz="2400" dirty="0"/>
              <a:t>.</a:t>
            </a:r>
          </a:p>
          <a:p>
            <a:pPr marL="342900" lvl="0" indent="-342900">
              <a:spcBef>
                <a:spcPts val="0"/>
              </a:spcBef>
              <a:buClr>
                <a:schemeClr val="dk1"/>
              </a:buClr>
              <a:buSzPts val="2400"/>
              <a:buChar char="•"/>
            </a:pPr>
            <a:endParaRPr lang="el-GR" dirty="0"/>
          </a:p>
          <a:p>
            <a:pPr marL="3543300" lvl="7" indent="-342900">
              <a:spcBef>
                <a:spcPts val="480"/>
              </a:spcBef>
              <a:buClr>
                <a:schemeClr val="dk1"/>
              </a:buClr>
              <a:buSzPts val="2400"/>
              <a:buChar char="•"/>
            </a:pPr>
            <a:r>
              <a:rPr lang="el-GR" sz="1800" dirty="0"/>
              <a:t>παράγοντες άγχους :</a:t>
            </a:r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Char char="•"/>
            </a:pPr>
            <a:r>
              <a:rPr lang="el-GR" sz="2000" dirty="0"/>
              <a:t>- η </a:t>
            </a:r>
            <a:r>
              <a:rPr lang="el-GR" sz="2000" b="1" dirty="0"/>
              <a:t>απώλεια οργάνων</a:t>
            </a:r>
            <a:r>
              <a:rPr lang="el-GR" sz="2000" dirty="0"/>
              <a:t>,</a:t>
            </a:r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Char char="•"/>
            </a:pPr>
            <a:r>
              <a:rPr lang="el-GR" sz="2000" dirty="0"/>
              <a:t>- η </a:t>
            </a:r>
            <a:r>
              <a:rPr lang="el-GR" sz="2000" b="1" dirty="0"/>
              <a:t>απώλεια συγγενών</a:t>
            </a:r>
            <a:r>
              <a:rPr lang="el-GR" sz="2000" dirty="0"/>
              <a:t>, </a:t>
            </a:r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Char char="•"/>
            </a:pPr>
            <a:r>
              <a:rPr lang="el-GR" sz="2000" dirty="0"/>
              <a:t>- η</a:t>
            </a:r>
            <a:r>
              <a:rPr lang="el-GR" sz="2000" b="1" dirty="0"/>
              <a:t> εγκατάλειψη συγγενών</a:t>
            </a:r>
            <a:r>
              <a:rPr lang="el-GR" sz="2000" dirty="0"/>
              <a:t>, </a:t>
            </a:r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Char char="•"/>
            </a:pPr>
            <a:r>
              <a:rPr lang="el-GR" sz="2000" dirty="0"/>
              <a:t>- η </a:t>
            </a:r>
            <a:r>
              <a:rPr lang="el-GR" sz="2000" b="1" dirty="0"/>
              <a:t>αδυναμία κάλυψης βασικών ζωτικών αναγκών</a:t>
            </a:r>
            <a:r>
              <a:rPr lang="el-GR" sz="2000" dirty="0"/>
              <a:t>, </a:t>
            </a:r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Char char="•"/>
            </a:pPr>
            <a:r>
              <a:rPr lang="el-GR" sz="2000" dirty="0"/>
              <a:t>- η </a:t>
            </a:r>
            <a:r>
              <a:rPr lang="el-GR" sz="2000" b="1" dirty="0"/>
              <a:t>οικονομική δυσκολία</a:t>
            </a:r>
            <a:r>
              <a:rPr lang="el-GR" sz="2000" dirty="0"/>
              <a:t>, η </a:t>
            </a:r>
            <a:r>
              <a:rPr lang="el-GR" sz="2000" b="1" dirty="0"/>
              <a:t>άμεση τρομοκρατία</a:t>
            </a:r>
            <a:r>
              <a:rPr lang="el-GR" sz="2000" dirty="0"/>
              <a:t>, </a:t>
            </a:r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Char char="•"/>
            </a:pPr>
            <a:r>
              <a:rPr lang="el-GR" sz="2000" dirty="0"/>
              <a:t>- η </a:t>
            </a:r>
            <a:r>
              <a:rPr lang="el-GR" sz="2000" b="1" dirty="0"/>
              <a:t>σύγκρουση</a:t>
            </a:r>
            <a:r>
              <a:rPr lang="el-GR" sz="2000" dirty="0"/>
              <a:t> ή / και </a:t>
            </a:r>
            <a:r>
              <a:rPr lang="el-GR" sz="2000" b="1" dirty="0"/>
              <a:t>επίθεση</a:t>
            </a:r>
            <a:r>
              <a:rPr lang="el-GR" sz="2000" dirty="0"/>
              <a:t>, </a:t>
            </a:r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Char char="•"/>
            </a:pPr>
            <a:r>
              <a:rPr lang="el-GR" sz="2000" dirty="0"/>
              <a:t>- η </a:t>
            </a:r>
            <a:r>
              <a:rPr lang="el-GR" sz="2000" b="1" dirty="0"/>
              <a:t>απώλεια βασικών δεξιοτήτων</a:t>
            </a:r>
            <a:r>
              <a:rPr lang="el-GR" sz="2000" dirty="0"/>
              <a:t> και η </a:t>
            </a:r>
            <a:r>
              <a:rPr lang="el-GR" sz="2000" b="1" dirty="0"/>
              <a:t>διάκριση             (φυλετική/</a:t>
            </a:r>
            <a:r>
              <a:rPr lang="el-GR" sz="2000" b="1" dirty="0" err="1"/>
              <a:t>εθνικ</a:t>
            </a:r>
            <a:r>
              <a:rPr lang="el-GR" sz="2000" b="1" dirty="0"/>
              <a:t>ή)</a:t>
            </a:r>
            <a:r>
              <a:rPr lang="el-GR" sz="2000" dirty="0"/>
              <a:t>.</a:t>
            </a:r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Char char="•"/>
            </a:pPr>
            <a:endParaRPr lang="el-GR" dirty="0"/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Char char="•"/>
            </a:pPr>
            <a:endParaRPr lang="el-GR" dirty="0"/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</a:pPr>
            <a:endParaRPr lang="el-GR" dirty="0"/>
          </a:p>
          <a:p>
            <a:endParaRPr lang="el-GR" dirty="0"/>
          </a:p>
        </p:txBody>
      </p:sp>
      <p:pic>
        <p:nvPicPr>
          <p:cNvPr id="2050" name="Picture 2" descr="Βοήθεια, Πρόσφυγες, Καταφύγιο, Φιλανθρωπία, Διαφυγής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16667" r="16667"/>
          <a:stretch>
            <a:fillRect/>
          </a:stretch>
        </p:blipFill>
        <p:spPr bwMode="auto">
          <a:xfrm>
            <a:off x="7887363" y="261257"/>
            <a:ext cx="3644962" cy="5467443"/>
          </a:xfrm>
          <a:prstGeom prst="rect">
            <a:avLst/>
          </a:prstGeom>
          <a:noFill/>
        </p:spPr>
      </p:pic>
      <p:sp>
        <p:nvSpPr>
          <p:cNvPr id="6" name="5 - TextBox"/>
          <p:cNvSpPr txBox="1"/>
          <p:nvPr/>
        </p:nvSpPr>
        <p:spPr>
          <a:xfrm>
            <a:off x="7903029" y="5995851"/>
            <a:ext cx="37229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l-GR" sz="1600" dirty="0">
                <a:solidFill>
                  <a:prstClr val="white"/>
                </a:solidFill>
              </a:rPr>
              <a:t>2018-1-EL01-KA101-047392</a:t>
            </a:r>
          </a:p>
        </p:txBody>
      </p:sp>
    </p:spTree>
  </p:cSld>
  <p:clrMapOvr>
    <a:masterClrMapping/>
  </p:clrMapOvr>
  <p:transition spd="slow">
    <p:newsfla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oogle Shape;119;p19"/>
          <p:cNvGraphicFramePr/>
          <p:nvPr>
            <p:extLst>
              <p:ext uri="{D42A27DB-BD31-4B8C-83A1-F6EECF244321}">
                <p14:modId xmlns:p14="http://schemas.microsoft.com/office/powerpoint/2010/main" val="2062587163"/>
              </p:ext>
            </p:extLst>
          </p:nvPr>
        </p:nvGraphicFramePr>
        <p:xfrm>
          <a:off x="457196" y="404811"/>
          <a:ext cx="9684330" cy="6326338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842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2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589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1" u="none" strike="noStrike" cap="non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rPr>
                        <a:t>Προσωπικοί παράγοντες</a:t>
                      </a:r>
                      <a:endParaRPr sz="1800" b="1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1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rPr>
                        <a:t>Οικογενειακοί  παράγοντες</a:t>
                      </a:r>
                      <a:endParaRPr sz="1800" b="1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5899">
                <a:tc>
                  <a:txBody>
                    <a:bodyPr/>
                    <a:lstStyle/>
                    <a:p>
                      <a:pPr marL="457200" marR="0" lvl="1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dirty="0"/>
                        <a:t>Γλωσσικά εμπόδια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dirty="0"/>
                        <a:t>Προβλήματα επικοινωνίας εξαιτίας της </a:t>
                      </a:r>
                      <a:r>
                        <a:rPr lang="el-GR" sz="1600" i="1" dirty="0"/>
                        <a:t>γλώσσας</a:t>
                      </a:r>
                      <a:endParaRPr sz="1600" i="1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152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dirty="0"/>
                        <a:t>Ταυτότητα και αυτοεκτίμηση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dirty="0"/>
                        <a:t>Διαφορετικές προσεγγίσεις και συμπεριφορές στο θέμα της πειθαρχίας ανάμεσα στο σχολείο και την οικογένεια</a:t>
                      </a:r>
                      <a:endParaRPr sz="16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589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dirty="0"/>
                        <a:t>Διαφορετικό </a:t>
                      </a:r>
                      <a:r>
                        <a:rPr lang="el-GR" sz="1600" dirty="0" err="1"/>
                        <a:t>αξιακό</a:t>
                      </a:r>
                      <a:r>
                        <a:rPr lang="el-GR" sz="1600" dirty="0"/>
                        <a:t> σύστημα</a:t>
                      </a:r>
                      <a:endParaRPr sz="16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dirty="0"/>
                        <a:t>Ο χρόνος ενσωμάτωσης κάθε μέλους της οικογένειας διαφέρει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011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dirty="0"/>
                        <a:t>Αδυναμία διαχείρισης της λύπης,  των απωλειών και των τραυματικών εμπειριών</a:t>
                      </a:r>
                      <a:endParaRPr sz="16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l-GR" sz="1600" dirty="0"/>
                        <a:t>Τα μεγαλύτερα παιδιά αναγκάζονται να δουλεύουν ή να φροντίζουν τα νεότερα μέλη 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589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/>
                        <a:t>Αλλαγή της κοινωνικο-οικονομικής κατάστασης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dirty="0"/>
                        <a:t>Απώλεια μέλους της οικογένειας</a:t>
                      </a:r>
                      <a:endParaRPr sz="16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3321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dirty="0"/>
                        <a:t>Θύμα των περιστάσεων χωρίς δυνατότητα προσωπικής παρέμβασης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dirty="0"/>
                        <a:t>Έλλειψη αναγνώρισης των επαγγελματικών διαπιστευτηρίων των γονέων  και υποβάθμιση της απασχόλησή τους </a:t>
                      </a:r>
                      <a:endParaRPr sz="16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990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dirty="0"/>
                        <a:t>Συνεχιζόμενες αναπτυξιακές αλλαγές στο σώμα, τα αισθήματα, τις σκέψεις</a:t>
                      </a:r>
                      <a:endParaRPr sz="16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dirty="0"/>
                        <a:t>Έλλειψη αναγνώρισης προβλημάτων που αφορούν στην ψυχική υγεία των παιδιών</a:t>
                      </a:r>
                      <a:endParaRPr sz="16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00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dirty="0">
                          <a:solidFill>
                            <a:prstClr val="white"/>
                          </a:solidFill>
                        </a:rPr>
                        <a:t>2018-1-EL01-KA101-047392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dirty="0"/>
                        <a:t>Προβληματική ή μόνιμη εγκατάσταση σε έναν τόπο</a:t>
                      </a:r>
                      <a:endParaRPr sz="16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strips dir="r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oogle Shape;124;p20"/>
          <p:cNvGraphicFramePr/>
          <p:nvPr>
            <p:extLst>
              <p:ext uri="{D42A27DB-BD31-4B8C-83A1-F6EECF244321}">
                <p14:modId xmlns:p14="http://schemas.microsoft.com/office/powerpoint/2010/main" val="2130387190"/>
              </p:ext>
            </p:extLst>
          </p:nvPr>
        </p:nvGraphicFramePr>
        <p:xfrm>
          <a:off x="457196" y="333375"/>
          <a:ext cx="11587022" cy="6983982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57935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35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644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1" u="sng" dirty="0"/>
                        <a:t>Σχολείο</a:t>
                      </a:r>
                      <a:endParaRPr sz="1800" b="1" u="sng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1" u="sng" dirty="0"/>
                        <a:t>Κοινωνία</a:t>
                      </a:r>
                      <a:endParaRPr sz="1800" b="1" u="sng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44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dirty="0"/>
                        <a:t>Άγνωστο σχολικό περιβάλλον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dirty="0"/>
                        <a:t>Δυσκολία ένταξης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23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/>
                        <a:t>Περιορισμένες γλωσσικές δυνατότητες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/>
                        <a:t>Διαφορετικές διατροφικές συνήθειες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175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/>
                        <a:t>Περιορισμένες δυνατότητες στην κατανόηση ακαδημαϊκών εννοιών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/>
                        <a:t>Περιορισμένες ικανότητες αντιμετώπισης καταστάσεων στις νέες συνθήκες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62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/>
                        <a:t>Στερεοτυπική αντιμετώπιση, ρατσισμός, σχολική βία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/>
                        <a:t> Πολιτισμικές προκαταλήψεις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609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/>
                        <a:t>Διαφορετικές μέθοδοι διδασκαλίας και διαφορετικές προσδοκίες σχετικά με το διδακτικό αποτέλεσμα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/>
                        <a:t>Δυσκολίες συμμετοχής σε δραστηριότητες της κοινότητας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62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/>
                        <a:t>Η αίσθηση ότι δεν ανήκει στον χώρο του σχολείου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dirty="0"/>
                        <a:t>Διαφορές στη χρονολόγηση</a:t>
                      </a: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62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dirty="0"/>
                        <a:t>Προκλήσεις προσαρμογής στους σχολικούς κώδικες συμπεριφοράς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dirty="0"/>
                        <a:t>Διαφορετικές αθλητικές δραστηριότητες</a:t>
                      </a: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2175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/>
                        <a:t>Πιθανή αλλαγή σχολικού περιβάλλοντος εξαιτίας αλλαγής της κατοικίας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dirty="0"/>
                        <a:t>Συνεχιζόμενη οικονομική δυσχέρεια</a:t>
                      </a: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52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dirty="0">
                          <a:solidFill>
                            <a:prstClr val="white"/>
                          </a:solidFill>
                        </a:rPr>
                        <a:t>2018-1-EL01-KA101-047392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dirty="0"/>
                        <a:t>Νέοι κανόνες υγιεινής</a:t>
                      </a: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644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644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heel spokes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oogle Shape;129;p21"/>
          <p:cNvGraphicFramePr/>
          <p:nvPr>
            <p:extLst>
              <p:ext uri="{D42A27DB-BD31-4B8C-83A1-F6EECF244321}">
                <p14:modId xmlns:p14="http://schemas.microsoft.com/office/powerpoint/2010/main" val="1570920063"/>
              </p:ext>
            </p:extLst>
          </p:nvPr>
        </p:nvGraphicFramePr>
        <p:xfrm>
          <a:off x="457200" y="-1"/>
          <a:ext cx="11734800" cy="6961644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9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33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0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b="1" u="sng" dirty="0"/>
                        <a:t>Φυσικές αντιδράσεις</a:t>
                      </a:r>
                      <a:endParaRPr sz="1600" b="1" u="sng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b="1" u="sng" dirty="0"/>
                        <a:t>Συμπεριφορές</a:t>
                      </a:r>
                      <a:r>
                        <a:rPr lang="el-GR" sz="1400" dirty="0"/>
                        <a:t> </a:t>
                      </a: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b="1" u="sng" dirty="0"/>
                        <a:t>Συναισθηματικές αντιδράσεις</a:t>
                      </a:r>
                      <a:endParaRPr sz="1600" b="1" u="sng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b="1" u="sng" dirty="0"/>
                        <a:t>Γνωστικές αντιδράσεις</a:t>
                      </a:r>
                      <a:endParaRPr sz="1600" b="1" u="sng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45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dirty="0"/>
                        <a:t>Πονοκέφαλος-ζαλάδα</a:t>
                      </a: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dirty="0"/>
                        <a:t>Διαταραχές ύπνου και εφιάλτες</a:t>
                      </a: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dirty="0"/>
                        <a:t>Σοκ </a:t>
                      </a: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dirty="0">
                          <a:latin typeface="Century Gothic" panose="020B0502020202020204" pitchFamily="34" charset="0"/>
                        </a:rPr>
                        <a:t>Προβλήματα προσοχής και συγκέντρωσης </a:t>
                      </a:r>
                      <a:endParaRPr sz="1400" dirty="0"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4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/>
                        <a:t>Ρίγη ή αίσθημα καύσου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/>
                        <a:t>Νευρικότητα 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dirty="0"/>
                        <a:t>Ανασφάλεια</a:t>
                      </a: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dirty="0">
                          <a:latin typeface="Century Gothic" panose="020B0502020202020204" pitchFamily="34" charset="0"/>
                        </a:rPr>
                        <a:t>Διαταραχές στη σκέψη</a:t>
                      </a:r>
                      <a:endParaRPr sz="1400" dirty="0"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45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dirty="0"/>
                        <a:t>Συστολή του θώρακα/Δύσπνοια</a:t>
                      </a: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/>
                        <a:t>Η διαρκής ανησυχία ότι κάτι κακό θα συμβεί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dirty="0"/>
                        <a:t>Βαθιά θλίψη</a:t>
                      </a: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dirty="0">
                          <a:latin typeface="Century Gothic" panose="020B0502020202020204" pitchFamily="34" charset="0"/>
                        </a:rPr>
                        <a:t>Δυσκολία στη λήψη αποφάσεων</a:t>
                      </a:r>
                      <a:endParaRPr sz="1400" dirty="0"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698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dirty="0"/>
                        <a:t>Ενθουσιασμός, νευρικότητα και ακραία διέγερση</a:t>
                      </a: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/>
                        <a:t>Κλάμα χωρίς προφανή λόγο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dirty="0"/>
                        <a:t>Αίσθημα αδυναμίας και μοναξιάς</a:t>
                      </a: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dirty="0">
                          <a:latin typeface="Century Gothic" panose="020B0502020202020204" pitchFamily="34" charset="0"/>
                        </a:rPr>
                        <a:t>Ολική ή μερική αμνησία</a:t>
                      </a:r>
                      <a:endParaRPr sz="1400" dirty="0"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45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dirty="0"/>
                        <a:t>Κούραση</a:t>
                      </a: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/>
                        <a:t>Προστριβές με την οικογένεια και τους συμμαθητές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dirty="0"/>
                        <a:t>Η ανάμνηση των νεκρών σκιάζει το παρόν</a:t>
                      </a: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dirty="0">
                          <a:latin typeface="Century Gothic" panose="020B0502020202020204" pitchFamily="34" charset="0"/>
                        </a:rPr>
                        <a:t>Ενοχλητικές αναμνήσεις και εικόνες</a:t>
                      </a:r>
                      <a:endParaRPr sz="1400" dirty="0"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940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/>
                        <a:t>Ναυτία και εντερική ασθένεια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dirty="0"/>
                        <a:t>Αποφυγή αναφοράς</a:t>
                      </a:r>
                      <a:r>
                        <a:rPr lang="el-GR" sz="1400" baseline="0" dirty="0"/>
                        <a:t> </a:t>
                      </a:r>
                      <a:r>
                        <a:rPr lang="el-GR" sz="1400" dirty="0"/>
                        <a:t>τραυματικού συμβάντος</a:t>
                      </a: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dirty="0"/>
                        <a:t>Υψηλή ευερεθιστότητα</a:t>
                      </a: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dirty="0">
                          <a:latin typeface="Century Gothic" panose="020B0502020202020204" pitchFamily="34" charset="0"/>
                        </a:rPr>
                        <a:t>Αυτοκριτική</a:t>
                      </a:r>
                      <a:endParaRPr sz="1400" dirty="0"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63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/>
                        <a:t>Αύξηση ή μείωση της όρεξης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/>
                        <a:t>Ανικανότητα έκφρασης συναισθημάτων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dirty="0"/>
                        <a:t>Θυμός και απαίτηση για εκδίκηση</a:t>
                      </a: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dirty="0">
                          <a:latin typeface="Century Gothic" panose="020B0502020202020204" pitchFamily="34" charset="0"/>
                        </a:rPr>
                        <a:t>Σχεδιασμός για την προστασία απέναντι σε καταστροφές</a:t>
                      </a:r>
                      <a:endParaRPr sz="1400" dirty="0"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63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/>
                        <a:t>Επιδείνωση της υγείας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/>
                        <a:t>Εσωστρέφεια 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dirty="0"/>
                        <a:t>Έλλειψη ψυχραιμίας και χαμηλά επίπεδα ανοχής</a:t>
                      </a: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dirty="0">
                          <a:latin typeface="Century Gothic" panose="020B0502020202020204" pitchFamily="34" charset="0"/>
                        </a:rPr>
                        <a:t>Προβληματισμός για τις θρησκευτικές τους πεποιθήσεις</a:t>
                      </a:r>
                      <a:endParaRPr sz="1400" dirty="0"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940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/>
                        <a:t>Αύξηση κατανάλωσης αλκοόλ και ναρκωτικών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dirty="0"/>
                        <a:t>Απελπισία και πεσιμισμός</a:t>
                      </a: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Book Antiqua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54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dirty="0"/>
                        <a:t>Αίσθηση ενοχής</a:t>
                      </a: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Book Antiqua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4698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dirty="0" err="1"/>
                        <a:t>Κυκλοθυμικότητα</a:t>
                      </a: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lvl="0"/>
                      <a:r>
                        <a:rPr lang="el-GR" sz="1600" dirty="0">
                          <a:solidFill>
                            <a:prstClr val="white"/>
                          </a:solidFill>
                        </a:rPr>
                        <a:t>2018-1-EL01-KA101-047392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comb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Αντιδρασεισ</a:t>
            </a:r>
            <a:r>
              <a:rPr lang="el-GR" dirty="0"/>
              <a:t> </a:t>
            </a:r>
            <a:r>
              <a:rPr lang="el-GR" dirty="0" err="1"/>
              <a:t>τραυματικου</a:t>
            </a:r>
            <a:r>
              <a:rPr lang="el-GR" dirty="0"/>
              <a:t> </a:t>
            </a:r>
            <a:r>
              <a:rPr lang="el-GR" dirty="0" err="1"/>
              <a:t>στρεσ</a:t>
            </a:r>
            <a:r>
              <a:rPr lang="el-GR" dirty="0"/>
              <a:t> στα </a:t>
            </a:r>
            <a:r>
              <a:rPr lang="el-GR" dirty="0" err="1"/>
              <a:t>παιδια</a:t>
            </a:r>
            <a:r>
              <a:rPr lang="el-GR" dirty="0"/>
              <a:t> </a:t>
            </a:r>
            <a:r>
              <a:rPr lang="el-GR" dirty="0" err="1"/>
              <a:t>σχολικησ</a:t>
            </a:r>
            <a:r>
              <a:rPr lang="el-GR" dirty="0"/>
              <a:t> </a:t>
            </a:r>
            <a:r>
              <a:rPr lang="el-GR" dirty="0" err="1"/>
              <a:t>ηλικιασ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415246"/>
          </a:xfrm>
        </p:spPr>
        <p:txBody>
          <a:bodyPr/>
          <a:lstStyle/>
          <a:p>
            <a:pPr marL="342900" lvl="0" indent="-342900"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el-GR" sz="2400" dirty="0"/>
              <a:t>-Εγκατάλειψη του σχολείου και αύξηση της σχολικής αποτυχίας.</a:t>
            </a:r>
          </a:p>
          <a:p>
            <a:pPr marL="342900" lvl="0" indent="-342900">
              <a:spcBef>
                <a:spcPts val="0"/>
              </a:spcBef>
              <a:buSzPts val="2400"/>
            </a:pPr>
            <a:endParaRPr lang="el-GR" sz="2400" dirty="0"/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l-GR" sz="2400" dirty="0"/>
              <a:t>-Ενδιαφέρον για παιχνίδια που σχετίζονται κυρίως με την  επιθετικότητα, πολεμικά παιχνίδια (κυρίως τα αγόρια).</a:t>
            </a:r>
          </a:p>
          <a:p>
            <a:pPr marL="342900" lvl="0" indent="-342900">
              <a:spcBef>
                <a:spcPts val="480"/>
              </a:spcBef>
              <a:buSzPts val="2400"/>
            </a:pPr>
            <a:endParaRPr lang="el-GR" sz="2400" dirty="0"/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l-GR" sz="2400" dirty="0"/>
              <a:t>-Εφιάλτες, προβλήματα ύπνου, άγχος της αποχώρησης και φόβος για φυσικά γεγονότα όπως η βροχή και ο άνεμος.</a:t>
            </a:r>
          </a:p>
          <a:p>
            <a:pPr marL="342900" lvl="0" indent="-342900">
              <a:spcBef>
                <a:spcPts val="480"/>
              </a:spcBef>
              <a:buSzPts val="2400"/>
            </a:pPr>
            <a:endParaRPr lang="el-GR" sz="2400" dirty="0"/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l-GR" sz="2400" dirty="0"/>
              <a:t>-Προβλήματα συγκέντρωσης και ομιλίας, επαναστατική συμπεριφορά, πόνος στο σώμα.</a:t>
            </a:r>
          </a:p>
          <a:p>
            <a:pPr lvl="0">
              <a:buNone/>
            </a:pPr>
            <a:r>
              <a:rPr lang="el-GR" dirty="0">
                <a:solidFill>
                  <a:prstClr val="white"/>
                </a:solidFill>
              </a:rPr>
              <a:t>                                                                                                      </a:t>
            </a:r>
            <a:r>
              <a:rPr lang="el-GR" sz="1600" dirty="0">
                <a:solidFill>
                  <a:prstClr val="white"/>
                </a:solidFill>
              </a:rPr>
              <a:t>2018-1-EL01-KA101-047392</a:t>
            </a:r>
          </a:p>
          <a:p>
            <a:endParaRPr lang="el-GR" dirty="0"/>
          </a:p>
        </p:txBody>
      </p:sp>
    </p:spTree>
  </p:cSld>
  <p:clrMapOvr>
    <a:masterClrMapping/>
  </p:clrMapOvr>
  <p:transition spd="slow">
    <p:check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title"/>
          </p:nvPr>
        </p:nvSpPr>
        <p:spPr>
          <a:xfrm>
            <a:off x="685800" y="753534"/>
            <a:ext cx="10820399" cy="1971194"/>
          </a:xfrm>
        </p:spPr>
        <p:txBody>
          <a:bodyPr>
            <a:normAutofit fontScale="90000"/>
          </a:bodyPr>
          <a:lstStyle/>
          <a:p>
            <a:pPr marL="342900" lvl="0" indent="-342900">
              <a:spcBef>
                <a:spcPts val="720"/>
              </a:spcBef>
            </a:pPr>
            <a:r>
              <a:rPr lang="el-GR" dirty="0" err="1"/>
              <a:t>Σχολειο</a:t>
            </a:r>
            <a:r>
              <a:rPr lang="el-GR" dirty="0"/>
              <a:t> </a:t>
            </a:r>
            <a:br>
              <a:rPr lang="el-GR" dirty="0"/>
            </a:br>
            <a:r>
              <a:rPr lang="el-GR" dirty="0" err="1"/>
              <a:t>ενα</a:t>
            </a:r>
            <a:r>
              <a:rPr lang="el-GR" dirty="0"/>
              <a:t> </a:t>
            </a:r>
            <a:r>
              <a:rPr lang="el-GR" dirty="0" err="1"/>
              <a:t>σημαντικο</a:t>
            </a:r>
            <a:r>
              <a:rPr lang="el-GR" dirty="0"/>
              <a:t> </a:t>
            </a:r>
            <a:r>
              <a:rPr lang="el-GR" dirty="0" err="1"/>
              <a:t>καταφυγιο</a:t>
            </a:r>
            <a:r>
              <a:rPr lang="el-GR" dirty="0"/>
              <a:t> για τα </a:t>
            </a:r>
            <a:r>
              <a:rPr lang="el-GR" dirty="0" err="1"/>
              <a:t>παιδια</a:t>
            </a:r>
            <a:r>
              <a:rPr lang="el-GR" dirty="0"/>
              <a:t> </a:t>
            </a:r>
            <a:r>
              <a:rPr lang="el-GR" dirty="0" err="1"/>
              <a:t>μεταναστων</a:t>
            </a:r>
            <a:r>
              <a:rPr lang="el-GR" dirty="0"/>
              <a:t> / </a:t>
            </a:r>
            <a:r>
              <a:rPr lang="el-GR" dirty="0" err="1"/>
              <a:t>προσφυγων</a:t>
            </a:r>
            <a:br>
              <a:rPr lang="el-GR" dirty="0"/>
            </a:br>
            <a:endParaRPr lang="el-GR" dirty="0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4037" y="2282393"/>
            <a:ext cx="6096000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- Ορθογώνιο"/>
          <p:cNvSpPr/>
          <p:nvPr/>
        </p:nvSpPr>
        <p:spPr>
          <a:xfrm>
            <a:off x="8629650" y="5182285"/>
            <a:ext cx="439261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l-GR" dirty="0">
              <a:solidFill>
                <a:prstClr val="white"/>
              </a:solidFill>
            </a:endParaRPr>
          </a:p>
          <a:p>
            <a:pPr lvl="0"/>
            <a:endParaRPr lang="el-GR" dirty="0">
              <a:solidFill>
                <a:prstClr val="white"/>
              </a:solidFill>
            </a:endParaRPr>
          </a:p>
          <a:p>
            <a:pPr lvl="0"/>
            <a:endParaRPr lang="el-GR" dirty="0">
              <a:solidFill>
                <a:prstClr val="white"/>
              </a:solidFill>
            </a:endParaRPr>
          </a:p>
          <a:p>
            <a:pPr lvl="0"/>
            <a:endParaRPr lang="el-GR" dirty="0">
              <a:solidFill>
                <a:prstClr val="white"/>
              </a:solidFill>
            </a:endParaRPr>
          </a:p>
          <a:p>
            <a:pPr lvl="0"/>
            <a:r>
              <a:rPr lang="el-GR" dirty="0">
                <a:solidFill>
                  <a:prstClr val="white"/>
                </a:solidFill>
              </a:rPr>
              <a:t>2018-1-EL01-KA101-047392</a:t>
            </a:r>
          </a:p>
        </p:txBody>
      </p:sp>
    </p:spTree>
  </p:cSld>
  <p:clrMapOvr>
    <a:masterClrMapping/>
  </p:clrMapOvr>
  <p:transition spd="slow">
    <p:wedg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Τίτλος"/>
          <p:cNvSpPr>
            <a:spLocks noGrp="1"/>
          </p:cNvSpPr>
          <p:nvPr>
            <p:ph type="title"/>
          </p:nvPr>
        </p:nvSpPr>
        <p:spPr>
          <a:xfrm>
            <a:off x="685800" y="415636"/>
            <a:ext cx="6873240" cy="995073"/>
          </a:xfrm>
        </p:spPr>
        <p:txBody>
          <a:bodyPr>
            <a:normAutofit/>
          </a:bodyPr>
          <a:lstStyle/>
          <a:p>
            <a:r>
              <a:rPr lang="el-GR" sz="2000" dirty="0"/>
              <a:t>Τα </a:t>
            </a:r>
            <a:r>
              <a:rPr lang="el-GR" sz="2000" dirty="0" err="1"/>
              <a:t>σχολεια</a:t>
            </a:r>
            <a:r>
              <a:rPr lang="el-GR" sz="2000" dirty="0"/>
              <a:t> </a:t>
            </a:r>
            <a:r>
              <a:rPr lang="el-GR" sz="2000" dirty="0" err="1"/>
              <a:t>αντιπροσωπευουν</a:t>
            </a:r>
            <a:r>
              <a:rPr lang="el-GR" sz="2000" dirty="0"/>
              <a:t> την </a:t>
            </a:r>
            <a:r>
              <a:rPr lang="el-GR" sz="2000" dirty="0" err="1"/>
              <a:t>κανονικοτητα</a:t>
            </a:r>
            <a:br>
              <a:rPr lang="el-GR" sz="2000" dirty="0"/>
            </a:br>
            <a:r>
              <a:rPr lang="el-GR" sz="2000" dirty="0" err="1"/>
              <a:t>διευκολυνουν</a:t>
            </a:r>
            <a:r>
              <a:rPr lang="el-GR" sz="2000" dirty="0"/>
              <a:t> την </a:t>
            </a:r>
            <a:r>
              <a:rPr lang="el-GR" sz="2000" dirty="0" err="1"/>
              <a:t>επιστροφη</a:t>
            </a:r>
            <a:r>
              <a:rPr lang="el-GR" sz="2000" dirty="0"/>
              <a:t> στη </a:t>
            </a:r>
            <a:r>
              <a:rPr lang="el-GR" sz="2000" dirty="0" err="1"/>
              <a:t>ζωη</a:t>
            </a:r>
            <a:r>
              <a:rPr lang="el-GR" sz="2000" dirty="0"/>
              <a:t> </a:t>
            </a:r>
            <a:r>
              <a:rPr lang="el-GR" sz="2000" dirty="0" err="1"/>
              <a:t>μεσω</a:t>
            </a:r>
            <a:r>
              <a:rPr lang="el-GR" sz="2000" dirty="0"/>
              <a:t> </a:t>
            </a:r>
            <a:r>
              <a:rPr lang="el-GR" sz="2000" dirty="0" err="1"/>
              <a:t>τησ</a:t>
            </a:r>
            <a:r>
              <a:rPr lang="el-GR" sz="2000" dirty="0"/>
              <a:t> </a:t>
            </a:r>
            <a:r>
              <a:rPr lang="el-GR" sz="2000" dirty="0" err="1"/>
              <a:t>κανονικοτητασ</a:t>
            </a:r>
            <a:endParaRPr lang="el-GR" sz="2000" dirty="0"/>
          </a:p>
        </p:txBody>
      </p:sp>
      <p:sp>
        <p:nvSpPr>
          <p:cNvPr id="8" name="7 - Θέση εικόνας"/>
          <p:cNvSpPr>
            <a:spLocks noGrp="1"/>
          </p:cNvSpPr>
          <p:nvPr>
            <p:ph type="pic" idx="1"/>
          </p:nvPr>
        </p:nvSpPr>
        <p:spPr/>
      </p:sp>
      <p:sp>
        <p:nvSpPr>
          <p:cNvPr id="3" name="2 - Θέση περιεχομένου"/>
          <p:cNvSpPr>
            <a:spLocks noGrp="1"/>
          </p:cNvSpPr>
          <p:nvPr>
            <p:ph type="body" sz="half" idx="2"/>
          </p:nvPr>
        </p:nvSpPr>
        <p:spPr>
          <a:xfrm>
            <a:off x="441959" y="1515291"/>
            <a:ext cx="7069183" cy="4749272"/>
          </a:xfrm>
        </p:spPr>
        <p:txBody>
          <a:bodyPr>
            <a:normAutofit fontScale="25000" lnSpcReduction="20000"/>
          </a:bodyPr>
          <a:lstStyle/>
          <a:p>
            <a:pPr marL="342900" lvl="0" indent="-342900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2000"/>
              <a:buChar char="•"/>
            </a:pPr>
            <a:r>
              <a:rPr lang="el-GR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Τ</a:t>
            </a:r>
            <a:r>
              <a:rPr lang="el-GR" sz="6400" dirty="0"/>
              <a:t>Η συμμετοχή των παιδιών σε παιχνίδια και άλλες σχολικές δραστηριότητες συμβάλλει στη δημιουργία μιας</a:t>
            </a:r>
            <a:r>
              <a:rPr lang="el-GR" sz="6400" dirty="0">
                <a:solidFill>
                  <a:srgbClr val="FFFF00"/>
                </a:solidFill>
              </a:rPr>
              <a:t> </a:t>
            </a:r>
            <a:r>
              <a:rPr lang="el-GR" sz="6400" b="1" dirty="0">
                <a:solidFill>
                  <a:srgbClr val="FFFF00"/>
                </a:solidFill>
              </a:rPr>
              <a:t>αίσθησης συνέχειας</a:t>
            </a:r>
            <a:r>
              <a:rPr lang="el-GR" sz="6400" dirty="0">
                <a:solidFill>
                  <a:srgbClr val="FFFF00"/>
                </a:solidFill>
              </a:rPr>
              <a:t>, </a:t>
            </a:r>
            <a:r>
              <a:rPr lang="el-GR" sz="6400" b="1" dirty="0">
                <a:solidFill>
                  <a:srgbClr val="FFFF00"/>
                </a:solidFill>
              </a:rPr>
              <a:t>σταθερότητας</a:t>
            </a:r>
            <a:r>
              <a:rPr lang="el-GR" sz="6400" dirty="0">
                <a:solidFill>
                  <a:srgbClr val="FFFF00"/>
                </a:solidFill>
              </a:rPr>
              <a:t> και </a:t>
            </a:r>
            <a:r>
              <a:rPr lang="el-GR" sz="6400" b="1" dirty="0">
                <a:solidFill>
                  <a:srgbClr val="FFFF00"/>
                </a:solidFill>
              </a:rPr>
              <a:t>ομαλότητας</a:t>
            </a:r>
            <a:r>
              <a:rPr lang="el-GR" sz="6400" dirty="0">
                <a:solidFill>
                  <a:srgbClr val="FFFF00"/>
                </a:solidFill>
              </a:rPr>
              <a:t>,</a:t>
            </a:r>
            <a:r>
              <a:rPr lang="el-GR" sz="6400" dirty="0"/>
              <a:t> την οποία χρειάζονται  μετά τις περιόδους καταστροφής.</a:t>
            </a:r>
          </a:p>
          <a:p>
            <a:pPr marL="342900" lvl="0" indent="-342900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2000"/>
            </a:pPr>
            <a:endParaRPr lang="el-GR" sz="6400" dirty="0"/>
          </a:p>
          <a:p>
            <a:pPr marL="342900" lvl="0" indent="-342900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2000"/>
              <a:buChar char="•"/>
            </a:pPr>
            <a:r>
              <a:rPr lang="el-GR" sz="6400" dirty="0"/>
              <a:t>Οι εκπαιδευτικοί όχι μόνο εκπαιδεύουν τα παιδιά και τα διδάσκουν συγκεκριμένες γνώσεις και δεξιότητες, αλλά δημιουργούν και ένα </a:t>
            </a:r>
            <a:r>
              <a:rPr lang="el-GR" sz="6400" b="1" dirty="0">
                <a:solidFill>
                  <a:srgbClr val="FFFF00"/>
                </a:solidFill>
              </a:rPr>
              <a:t>περιβάλλον ασφαλές και υγιεινό</a:t>
            </a:r>
            <a:r>
              <a:rPr lang="el-GR" sz="6400" b="1" dirty="0"/>
              <a:t>, </a:t>
            </a:r>
            <a:r>
              <a:rPr lang="el-GR" sz="6400" dirty="0"/>
              <a:t>ώστε να  προωθηθεί τόσο η μάθηση, όσο και η προσωπική τους ανάπτυξη.</a:t>
            </a:r>
          </a:p>
          <a:p>
            <a:pPr marL="342900" lvl="0" indent="-215900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2000"/>
            </a:pPr>
            <a:endParaRPr lang="el-GR" sz="6400" dirty="0"/>
          </a:p>
          <a:p>
            <a:pPr marL="342900" lvl="0" indent="-342900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2000"/>
              <a:buChar char="•"/>
            </a:pPr>
            <a:r>
              <a:rPr lang="el-GR" sz="6400" dirty="0"/>
              <a:t> Επειδή οι εκπαιδευτικοί δαπανούν πολύ χρόνο με τα παιδιά, γνωρίζουν τις ανάγκες τους καλύτερα από οποιονδήποτε και μπορούν να τα βοηθήσουν όταν χρειάζεται.</a:t>
            </a:r>
          </a:p>
          <a:p>
            <a:pPr marL="342900" lvl="0" indent="-342900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2000"/>
            </a:pPr>
            <a:endParaRPr lang="el-GR" sz="6400" dirty="0"/>
          </a:p>
          <a:p>
            <a:pPr marL="342900" lvl="0" indent="-342900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2000"/>
              <a:buChar char="•"/>
            </a:pPr>
            <a:r>
              <a:rPr lang="el-GR" sz="6400" dirty="0"/>
              <a:t>Οι εκπαιδευτικοί  μπορούν </a:t>
            </a:r>
            <a:r>
              <a:rPr lang="el-GR" sz="6400" dirty="0">
                <a:solidFill>
                  <a:srgbClr val="FFFF00"/>
                </a:solidFill>
              </a:rPr>
              <a:t>να αναγνωρίσουν  </a:t>
            </a:r>
            <a:r>
              <a:rPr lang="el-GR" sz="6400" dirty="0"/>
              <a:t>τα παιδιά που χρειάζονται περαιτέρω ψυχολογική βοήθεια.</a:t>
            </a:r>
          </a:p>
          <a:p>
            <a:pPr marL="0" lvl="0" indent="-152400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2400"/>
              <a:buFont typeface="Arial"/>
              <a:buChar char="•"/>
            </a:pPr>
            <a:r>
              <a:rPr lang="el-GR" sz="4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οσωπεύουν</a:t>
            </a:r>
            <a:r>
              <a:rPr lang="el-GR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την καν</a:t>
            </a:r>
            <a:r>
              <a:rPr lang="el-GR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ονικότητα. Είναι  σημαντικά ιδρύματα που διευκολύνουν την επιστροφή στην κανονική ζωή μέσω της εκπαίδευσης.</a:t>
            </a:r>
            <a:endParaRPr lang="el-GR" dirty="0"/>
          </a:p>
          <a:p>
            <a:pPr marL="0" lvl="0" indent="-152400">
              <a:spcBef>
                <a:spcPts val="0"/>
              </a:spcBef>
              <a:buClr>
                <a:schemeClr val="dk1"/>
              </a:buClr>
              <a:buSzPts val="2400"/>
              <a:buFont typeface="Arial"/>
              <a:buChar char="•"/>
            </a:pPr>
            <a:r>
              <a:rPr lang="el-GR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α είναι στο σχολείο και να συμμετέχουν σε δραστηριότητες βοηθά τα παιδιά να επικοινωνούν πιο εύκολα τις ανάγκες τους.</a:t>
            </a:r>
          </a:p>
          <a:p>
            <a:pPr marL="0" lvl="0" indent="-152400">
              <a:spcBef>
                <a:spcPts val="0"/>
              </a:spcBef>
              <a:buClr>
                <a:schemeClr val="dk1"/>
              </a:buClr>
              <a:buSzPts val="2400"/>
              <a:buFont typeface="Arial"/>
              <a:buChar char="•"/>
            </a:pPr>
            <a:r>
              <a:rPr lang="el-GR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Τα σχολεία αντιπροσωπεύουν την κανονικότητα. Είναι  σημαντικά ιδρύματα που διευκολύνουν την επιστροφή στην κανονική ζωή μέσω της εκπαίδευσης.</a:t>
            </a:r>
            <a:endParaRPr lang="el-GR" dirty="0"/>
          </a:p>
          <a:p>
            <a:pPr marL="0" lvl="0" indent="0">
              <a:spcBef>
                <a:spcPts val="0"/>
              </a:spcBef>
              <a:buClr>
                <a:schemeClr val="dk1"/>
              </a:buClr>
              <a:buSzPts val="2400"/>
              <a:buNone/>
            </a:pPr>
            <a:endParaRPr lang="el-GR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-152400">
              <a:spcBef>
                <a:spcPts val="0"/>
              </a:spcBef>
              <a:buClr>
                <a:schemeClr val="dk1"/>
              </a:buClr>
              <a:buSzPts val="2400"/>
              <a:buFont typeface="Arial"/>
              <a:buChar char="•"/>
            </a:pPr>
            <a:r>
              <a:rPr lang="el-GR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Το να είναι στο σχολείο και να συμμετέχουν σε δραστηριότητες βοηθά τα παιδιά να επικοινωνούν πιο εύκολα τις ανάγκες τους.</a:t>
            </a:r>
          </a:p>
          <a:p>
            <a:endParaRPr lang="el-GR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3518" y="168563"/>
            <a:ext cx="4191000" cy="608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8" name="Picture 4" descr="Πιάσε, Πολλά, Τα Χέρια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35793" y="1410709"/>
            <a:ext cx="3409950" cy="3955618"/>
          </a:xfrm>
          <a:prstGeom prst="rect">
            <a:avLst/>
          </a:prstGeom>
          <a:noFill/>
        </p:spPr>
      </p:pic>
      <p:sp>
        <p:nvSpPr>
          <p:cNvPr id="9" name="8 - Ορθογώνιο"/>
          <p:cNvSpPr/>
          <p:nvPr/>
        </p:nvSpPr>
        <p:spPr>
          <a:xfrm>
            <a:off x="8943672" y="6039785"/>
            <a:ext cx="24304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l-GR" sz="1400" dirty="0"/>
              <a:t>2018-1-EL01-KA101-047392</a:t>
            </a:r>
          </a:p>
        </p:txBody>
      </p:sp>
    </p:spTree>
  </p:cSld>
  <p:clrMapOvr>
    <a:masterClrMapping/>
  </p:clrMapOvr>
  <p:transition spd="slow">
    <p:newsfla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85800" y="258618"/>
            <a:ext cx="6873240" cy="609600"/>
          </a:xfrm>
        </p:spPr>
        <p:txBody>
          <a:bodyPr>
            <a:normAutofit/>
          </a:bodyPr>
          <a:lstStyle/>
          <a:p>
            <a:r>
              <a:rPr lang="el-GR" b="1" dirty="0">
                <a:latin typeface="Century" pitchFamily="18" charset="0"/>
              </a:rPr>
              <a:t>Η  </a:t>
            </a:r>
            <a:r>
              <a:rPr lang="el-GR" b="1" dirty="0" err="1">
                <a:latin typeface="Century" pitchFamily="18" charset="0"/>
              </a:rPr>
              <a:t>συμβολη</a:t>
            </a:r>
            <a:r>
              <a:rPr lang="el-GR" b="1" dirty="0">
                <a:latin typeface="Century" pitchFamily="18" charset="0"/>
              </a:rPr>
              <a:t>  του  </a:t>
            </a:r>
            <a:r>
              <a:rPr lang="el-GR" b="1" dirty="0" err="1">
                <a:latin typeface="Century" pitchFamily="18" charset="0"/>
              </a:rPr>
              <a:t>εκπ</a:t>
            </a:r>
            <a:r>
              <a:rPr lang="el-GR" b="1" dirty="0">
                <a:latin typeface="Century" pitchFamily="18" charset="0"/>
              </a:rPr>
              <a:t>/κου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7861238" y="1097280"/>
            <a:ext cx="3644962" cy="4624251"/>
          </a:xfrm>
        </p:spPr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24873" y="1052945"/>
            <a:ext cx="7134167" cy="5165740"/>
          </a:xfrm>
        </p:spPr>
        <p:txBody>
          <a:bodyPr>
            <a:normAutofit lnSpcReduction="10000"/>
          </a:bodyPr>
          <a:lstStyle/>
          <a:p>
            <a:pPr marL="342900" lvl="0" indent="-342900"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el-GR" sz="2400" dirty="0"/>
              <a:t>   </a:t>
            </a:r>
            <a:r>
              <a:rPr lang="el-GR" sz="2400" dirty="0">
                <a:latin typeface="Segoe Print" pitchFamily="2" charset="0"/>
              </a:rPr>
              <a:t> Μπορείτε να βοηθήσετε τους μαθητές σας με τους ακόλουθους τρόπους:</a:t>
            </a:r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  <a:buFont typeface="Wingdings" pitchFamily="2" charset="2"/>
              <a:buChar char="ü"/>
            </a:pPr>
            <a:endParaRPr lang="el-GR" sz="2400" dirty="0"/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  <a:buFont typeface="Arial" pitchFamily="34" charset="0"/>
              <a:buChar char="•"/>
            </a:pPr>
            <a:r>
              <a:rPr lang="el-GR" sz="2400" dirty="0">
                <a:latin typeface="Segoe Print" pitchFamily="2" charset="0"/>
              </a:rPr>
              <a:t>-Βοηθώντας τα παιδιά να κατανοήσουν</a:t>
            </a:r>
            <a:r>
              <a:rPr lang="el-GR" sz="2400" b="1" dirty="0">
                <a:latin typeface="Segoe Print" pitchFamily="2" charset="0"/>
              </a:rPr>
              <a:t> πώς</a:t>
            </a:r>
            <a:r>
              <a:rPr lang="el-GR" sz="2400" dirty="0">
                <a:latin typeface="Segoe Print" pitchFamily="2" charset="0"/>
              </a:rPr>
              <a:t> και </a:t>
            </a:r>
            <a:r>
              <a:rPr lang="el-GR" sz="2400" b="1" dirty="0">
                <a:latin typeface="Segoe Print" pitchFamily="2" charset="0"/>
              </a:rPr>
              <a:t>γιατί </a:t>
            </a:r>
            <a:r>
              <a:rPr lang="el-GR" sz="2400" dirty="0">
                <a:latin typeface="Segoe Print" pitchFamily="2" charset="0"/>
              </a:rPr>
              <a:t>συμβαίνουν οι καταστροφές</a:t>
            </a:r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  <a:buChar char="•"/>
            </a:pPr>
            <a:endParaRPr lang="el-GR" sz="2400" dirty="0">
              <a:latin typeface="Segoe Print" pitchFamily="2" charset="0"/>
            </a:endParaRPr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  <a:buChar char="•"/>
            </a:pPr>
            <a:r>
              <a:rPr lang="el-GR" sz="2400" dirty="0">
                <a:latin typeface="Segoe Print" pitchFamily="2" charset="0"/>
              </a:rPr>
              <a:t>-Ενημερώνοντάς τα για τις φυσιολογικές αντιδράσεις των ανθρώπων μετά από τραυματικά γεγονότα</a:t>
            </a:r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  <a:buChar char="•"/>
            </a:pPr>
            <a:endParaRPr lang="el-GR" sz="2400" dirty="0">
              <a:latin typeface="Segoe Print" pitchFamily="2" charset="0"/>
            </a:endParaRPr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  <a:buChar char="•"/>
            </a:pPr>
            <a:r>
              <a:rPr lang="el-GR" sz="2400" dirty="0">
                <a:latin typeface="Segoe Print" pitchFamily="2" charset="0"/>
              </a:rPr>
              <a:t>-Οργανώνοντας δραστηριότητες στην τάξη με παιδιά, γεγονός που θα συμβάλλει ουσιαστικά στη βελτίωση της συναισθηματικής τους κατάστασης. </a:t>
            </a:r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  <a:buChar char="•"/>
            </a:pPr>
            <a:endParaRPr lang="el-GR" dirty="0"/>
          </a:p>
          <a:p>
            <a:endParaRPr lang="el-GR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17756" y="753498"/>
            <a:ext cx="4341090" cy="5083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- Ορθογώνιο"/>
          <p:cNvSpPr/>
          <p:nvPr/>
        </p:nvSpPr>
        <p:spPr>
          <a:xfrm>
            <a:off x="8290529" y="6196539"/>
            <a:ext cx="3082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l-GR" dirty="0"/>
              <a:t>2018-1-EL01-KA101-047392</a:t>
            </a:r>
          </a:p>
        </p:txBody>
      </p:sp>
    </p:spTree>
  </p:cSld>
  <p:clrMapOvr>
    <a:masterClrMapping/>
  </p:clrMapOvr>
  <p:transition spd="slow">
    <p:wipe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097280" y="744584"/>
            <a:ext cx="9797143" cy="5107576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spcBef>
                <a:spcPts val="400"/>
              </a:spcBef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el-GR" sz="2400" dirty="0">
                <a:latin typeface="Segoe Print" pitchFamily="2" charset="0"/>
              </a:rPr>
              <a:t>-Προσαρμόζοντας τις διδακτικές δραστηριότητες στις ανάγκες των παιδιών και παρέχοντας μεγαλύτερη εκπαιδευτική υποστήριξη</a:t>
            </a:r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  <a:buChar char="•"/>
            </a:pPr>
            <a:endParaRPr lang="el-GR" sz="2400" dirty="0">
              <a:latin typeface="Segoe Print" pitchFamily="2" charset="0"/>
            </a:endParaRPr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l-GR" sz="2400" dirty="0">
                <a:latin typeface="Segoe Print" pitchFamily="2" charset="0"/>
              </a:rPr>
              <a:t>    -Χρησιμοποιώντας ειδικές τεχνικές επικοινωνίας</a:t>
            </a:r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</a:pPr>
            <a:endParaRPr lang="el-GR" sz="2400" dirty="0">
              <a:latin typeface="Segoe Print" pitchFamily="2" charset="0"/>
            </a:endParaRPr>
          </a:p>
          <a:p>
            <a:pPr marL="342900" lvl="0" indent="-342900">
              <a:spcBef>
                <a:spcPts val="0"/>
              </a:spcBef>
              <a:buClr>
                <a:schemeClr val="dk1"/>
              </a:buClr>
              <a:buSzPts val="2400"/>
              <a:buChar char="•"/>
            </a:pPr>
            <a:r>
              <a:rPr lang="el-GR" sz="2400" dirty="0">
                <a:latin typeface="Segoe Print" pitchFamily="2" charset="0"/>
              </a:rPr>
              <a:t>-Δημιουργώντας ένα ζεστό κοινωνικό περιβάλλον στην τάξη που δεν εγείρει οδυνηρές αναμνήσεις.</a:t>
            </a:r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</a:pPr>
            <a:endParaRPr lang="el-GR" sz="2400" dirty="0">
              <a:latin typeface="Segoe Print" pitchFamily="2" charset="0"/>
            </a:endParaRPr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Char char="•"/>
            </a:pPr>
            <a:r>
              <a:rPr lang="el-GR" sz="2400" dirty="0">
                <a:latin typeface="Segoe Print" pitchFamily="2" charset="0"/>
              </a:rPr>
              <a:t>-Οργανώνοντας δραστηριότητες για να βοηθήσετε τα παιδιά να αντιμετωπίσουν τις απώλειες και τα αρνητικά συναισθήματα. </a:t>
            </a:r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Char char="•"/>
            </a:pPr>
            <a:r>
              <a:rPr lang="el-GR" sz="2400" dirty="0">
                <a:latin typeface="Segoe Print" pitchFamily="2" charset="0"/>
              </a:rPr>
              <a:t>- Δεν ενδείκνυται  το κόκκινο χρώμα, γιατί θυμίζει αίμα ή φωτιά.</a:t>
            </a:r>
          </a:p>
          <a:p>
            <a:pPr marL="342900" lvl="0" indent="-190500">
              <a:spcBef>
                <a:spcPts val="480"/>
              </a:spcBef>
              <a:buClr>
                <a:schemeClr val="dk1"/>
              </a:buClr>
              <a:buSzPts val="2400"/>
            </a:pPr>
            <a:endParaRPr lang="el-GR" sz="2400" dirty="0">
              <a:latin typeface="Segoe Print" pitchFamily="2" charset="0"/>
            </a:endParaRPr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  <a:buChar char="•"/>
            </a:pPr>
            <a:r>
              <a:rPr lang="el-GR" sz="2400" dirty="0">
                <a:latin typeface="Segoe Print" pitchFamily="2" charset="0"/>
              </a:rPr>
              <a:t>-Ενισχύοντας τη συνεργασία μεταξύ σχολείου και οικογένειας ώστε να διευκολυνθεί η περίοδος ανάκαμψης των παιδιών.</a:t>
            </a:r>
          </a:p>
          <a:p>
            <a:endParaRPr lang="el-GR" dirty="0"/>
          </a:p>
        </p:txBody>
      </p:sp>
      <p:sp>
        <p:nvSpPr>
          <p:cNvPr id="5" name="4 - Ορθογώνιο"/>
          <p:cNvSpPr/>
          <p:nvPr/>
        </p:nvSpPr>
        <p:spPr>
          <a:xfrm>
            <a:off x="8172963" y="6052849"/>
            <a:ext cx="24304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l-GR" sz="1400" dirty="0"/>
              <a:t>2018-1-EL01-KA101-047392</a:t>
            </a:r>
          </a:p>
        </p:txBody>
      </p:sp>
    </p:spTree>
  </p:cSld>
  <p:clrMapOvr>
    <a:masterClrMapping/>
  </p:clrMapOvr>
  <p:transition spd="slow">
    <p:plus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587924" y="845786"/>
            <a:ext cx="4683034" cy="354077"/>
          </a:xfrm>
        </p:spPr>
        <p:txBody>
          <a:bodyPr>
            <a:normAutofit fontScale="90000"/>
          </a:bodyPr>
          <a:lstStyle/>
          <a:p>
            <a:r>
              <a:rPr lang="el-GR" b="1" dirty="0">
                <a:latin typeface="Segoe Print" pitchFamily="2" charset="0"/>
              </a:rPr>
              <a:t>Τι ΠΡΕΠΕΙ ΝΑ ΓΙΝΕΙ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59674" y="1410789"/>
            <a:ext cx="6873240" cy="4924697"/>
          </a:xfrm>
        </p:spPr>
        <p:txBody>
          <a:bodyPr>
            <a:normAutofit lnSpcReduction="10000"/>
          </a:bodyPr>
          <a:lstStyle/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  <a:buChar char="•"/>
            </a:pPr>
            <a:r>
              <a:rPr lang="el-GR" sz="2400" dirty="0">
                <a:latin typeface="Segoe Print" pitchFamily="2" charset="0"/>
              </a:rPr>
              <a:t>Να εξεταστούν οι τραυματικές εμπειρίες αυτών των παιδιών.</a:t>
            </a:r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  <a:buChar char="•"/>
            </a:pPr>
            <a:endParaRPr lang="el-GR" sz="2400" dirty="0">
              <a:latin typeface="Segoe Print" pitchFamily="2" charset="0"/>
            </a:endParaRPr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  <a:buChar char="•"/>
            </a:pPr>
            <a:r>
              <a:rPr lang="el-GR" sz="2400" dirty="0">
                <a:latin typeface="Segoe Print" pitchFamily="2" charset="0"/>
              </a:rPr>
              <a:t> Να παρέχονται οι στοιχειώδεις ανθρώπινες συνθήκες διαβίωσης όπως: </a:t>
            </a:r>
            <a:r>
              <a:rPr lang="el-GR" sz="2400" b="1" dirty="0">
                <a:latin typeface="Segoe Print" pitchFamily="2" charset="0"/>
              </a:rPr>
              <a:t>η στέγαση, η καθαριότητα </a:t>
            </a:r>
            <a:r>
              <a:rPr lang="el-GR" sz="2400" dirty="0">
                <a:latin typeface="Segoe Print" pitchFamily="2" charset="0"/>
              </a:rPr>
              <a:t>και </a:t>
            </a:r>
            <a:r>
              <a:rPr lang="el-GR" sz="2400" b="1" dirty="0">
                <a:latin typeface="Segoe Print" pitchFamily="2" charset="0"/>
              </a:rPr>
              <a:t>η υγιεινή</a:t>
            </a:r>
            <a:r>
              <a:rPr lang="el-GR" sz="2400" dirty="0">
                <a:latin typeface="Segoe Print" pitchFamily="2" charset="0"/>
              </a:rPr>
              <a:t>, </a:t>
            </a:r>
            <a:r>
              <a:rPr lang="el-GR" sz="2400" b="1" dirty="0">
                <a:latin typeface="Segoe Print" pitchFamily="2" charset="0"/>
              </a:rPr>
              <a:t>η θέρμανση, η ένδυση και υπόδηση. </a:t>
            </a:r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  <a:buChar char="•"/>
            </a:pPr>
            <a:endParaRPr lang="el-GR" sz="2400" dirty="0">
              <a:latin typeface="Segoe Print" pitchFamily="2" charset="0"/>
            </a:endParaRPr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  <a:buChar char="•"/>
            </a:pPr>
            <a:r>
              <a:rPr lang="el-GR" sz="2400" dirty="0">
                <a:latin typeface="Segoe Print" pitchFamily="2" charset="0"/>
              </a:rPr>
              <a:t> Να πραγματοποιηθούν  οι </a:t>
            </a:r>
            <a:r>
              <a:rPr lang="el-GR" sz="2400" b="1" dirty="0">
                <a:solidFill>
                  <a:srgbClr val="FF0000"/>
                </a:solidFill>
                <a:latin typeface="Segoe Print" pitchFamily="2" charset="0"/>
              </a:rPr>
              <a:t>δραστηριότητες προσαρμογής</a:t>
            </a:r>
            <a:r>
              <a:rPr lang="el-GR" sz="2400" dirty="0">
                <a:latin typeface="Segoe Print" pitchFamily="2" charset="0"/>
              </a:rPr>
              <a:t>. </a:t>
            </a:r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  <a:buChar char="•"/>
            </a:pPr>
            <a:endParaRPr lang="el-GR" sz="2400" dirty="0">
              <a:latin typeface="Segoe Print" pitchFamily="2" charset="0"/>
            </a:endParaRPr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  <a:buChar char="•"/>
            </a:pPr>
            <a:r>
              <a:rPr lang="el-GR" sz="2400" dirty="0">
                <a:solidFill>
                  <a:srgbClr val="FFFF00"/>
                </a:solidFill>
                <a:latin typeface="Segoe Print" pitchFamily="2" charset="0"/>
              </a:rPr>
              <a:t>Να αποφευχθούν ο κοινωνικός αποκλεισμός και οι διακρίσεις στο σχολείο.</a:t>
            </a:r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  <a:buChar char="•"/>
            </a:pPr>
            <a:endParaRPr lang="el-GR" sz="2400" dirty="0">
              <a:latin typeface="Segoe Print" pitchFamily="2" charset="0"/>
            </a:endParaRPr>
          </a:p>
          <a:p>
            <a:endParaRPr lang="el-GR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94023" y="339634"/>
            <a:ext cx="4223657" cy="5505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- Ορθογώνιο"/>
          <p:cNvSpPr/>
          <p:nvPr/>
        </p:nvSpPr>
        <p:spPr>
          <a:xfrm>
            <a:off x="8342781" y="6261854"/>
            <a:ext cx="27606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l-GR" sz="1600" dirty="0"/>
              <a:t>2018-1-EL01-KA101-047392</a:t>
            </a:r>
          </a:p>
        </p:txBody>
      </p:sp>
    </p:spTree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796834" y="431074"/>
            <a:ext cx="10411097" cy="5251270"/>
          </a:xfrm>
        </p:spPr>
        <p:txBody>
          <a:bodyPr>
            <a:noAutofit/>
          </a:bodyPr>
          <a:lstStyle/>
          <a:p>
            <a:pPr marL="342900" lvl="0" indent="-342900">
              <a:spcBef>
                <a:spcPts val="0"/>
              </a:spcBef>
              <a:buClr>
                <a:schemeClr val="dk1"/>
              </a:buClr>
              <a:buSzPts val="3200"/>
            </a:pPr>
            <a:endParaRPr lang="el-GR" sz="2800" b="1" dirty="0"/>
          </a:p>
          <a:p>
            <a:pPr marL="342900" lvl="0" indent="-342900"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el-GR" sz="2800" b="1" dirty="0"/>
              <a:t>   Εξετάστε τι θέλετε να ξέρετε:</a:t>
            </a:r>
          </a:p>
          <a:p>
            <a:pPr marL="342900" lvl="0" indent="-342900">
              <a:spcBef>
                <a:spcPts val="0"/>
              </a:spcBef>
              <a:buClr>
                <a:schemeClr val="dk1"/>
              </a:buClr>
              <a:buSzPts val="3200"/>
            </a:pPr>
            <a:endParaRPr lang="el-GR" sz="2400" dirty="0"/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l-GR" sz="2400" dirty="0"/>
              <a:t>    Ποιοι είναι;</a:t>
            </a:r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l-GR" sz="2400" dirty="0"/>
              <a:t>    Ποια είναι η πολιτιστική προέλευσή τους;</a:t>
            </a:r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  <a:buChar char="•"/>
            </a:pPr>
            <a:r>
              <a:rPr lang="el-GR" sz="2400" dirty="0"/>
              <a:t>Υπάρχουν  συγκεκριμένοι κανόνες συμπεριφοράς ή παραδόσεις;</a:t>
            </a:r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  <a:buChar char="•"/>
            </a:pPr>
            <a:r>
              <a:rPr lang="el-GR" sz="2400" dirty="0"/>
              <a:t>Πόσο  καιρό ταξίδευαν; </a:t>
            </a:r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  <a:buChar char="•"/>
            </a:pPr>
            <a:r>
              <a:rPr lang="el-GR" sz="2400" dirty="0"/>
              <a:t>Τι γνωρίζετε για την κατάσταση που επικρατεί στην περιοχή τους;</a:t>
            </a:r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  <a:buChar char="•"/>
            </a:pPr>
            <a:r>
              <a:rPr lang="el-GR" sz="2400" dirty="0"/>
              <a:t>Ποιες υπηρεσίες διατίθενται όταν φτάνουν οι πρόσφυγες; </a:t>
            </a:r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  <a:buChar char="•"/>
            </a:pPr>
            <a:r>
              <a:rPr lang="el-GR" sz="2400" dirty="0"/>
              <a:t>Απαιτούνται βασικές ανάγκες στέγασης και ασφάλειας;</a:t>
            </a:r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  <a:buChar char="•"/>
            </a:pPr>
            <a:r>
              <a:rPr lang="el-GR" sz="2400" dirty="0"/>
              <a:t>Όταν δουλεύετε με μια ομάδα, πώς θα οργανωθείτε για βοήθεια; </a:t>
            </a:r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  <a:buChar char="•"/>
            </a:pPr>
            <a:r>
              <a:rPr lang="el-GR" sz="2400" dirty="0"/>
              <a:t>Τι είδους καθήκοντα θα έχει κάθε μέλος της ομάδας; </a:t>
            </a:r>
          </a:p>
          <a:p>
            <a:pPr marL="342900" lvl="0" indent="-342900">
              <a:spcBef>
                <a:spcPts val="400"/>
              </a:spcBef>
              <a:buClr>
                <a:schemeClr val="dk1"/>
              </a:buClr>
              <a:buSzPts val="2000"/>
              <a:buChar char="•"/>
            </a:pPr>
            <a:r>
              <a:rPr lang="el-GR" sz="2400" dirty="0"/>
              <a:t>Πώς θα συντονιστείτε με άλλες ομάδες βοήθειας που μπορούν να βρεθούν εκεί;</a:t>
            </a:r>
          </a:p>
          <a:p>
            <a:endParaRPr lang="el-GR" sz="2400" dirty="0"/>
          </a:p>
        </p:txBody>
      </p:sp>
      <p:sp>
        <p:nvSpPr>
          <p:cNvPr id="5" name="4 - Ορθογώνιο"/>
          <p:cNvSpPr/>
          <p:nvPr/>
        </p:nvSpPr>
        <p:spPr>
          <a:xfrm>
            <a:off x="7768014" y="6026722"/>
            <a:ext cx="3082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l-GR" dirty="0"/>
              <a:t>2018-1-EL01-KA101-047392</a:t>
            </a:r>
          </a:p>
        </p:txBody>
      </p:sp>
    </p:spTree>
  </p:cSld>
  <p:clrMapOvr>
    <a:masterClrMapping/>
  </p:clrMapOvr>
  <p:transition spd="slow">
    <p:newsfla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300454" y="992777"/>
            <a:ext cx="5079991" cy="851391"/>
          </a:xfrm>
        </p:spPr>
        <p:txBody>
          <a:bodyPr>
            <a:normAutofit/>
          </a:bodyPr>
          <a:lstStyle/>
          <a:p>
            <a:r>
              <a:rPr lang="el-GR" sz="2400" b="1" dirty="0"/>
              <a:t>Τι θα σας απασχολήσει όταν συναντήσετε πρόσφυγες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300446" y="2103120"/>
            <a:ext cx="5042263" cy="3409406"/>
          </a:xfrm>
        </p:spPr>
        <p:txBody>
          <a:bodyPr>
            <a:normAutofit fontScale="92500" lnSpcReduction="20000"/>
          </a:bodyPr>
          <a:lstStyle/>
          <a:p>
            <a:pPr marL="342900" lvl="0" indent="-342900"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el-GR" dirty="0"/>
              <a:t>Τι χρειάζονται; </a:t>
            </a:r>
          </a:p>
          <a:p>
            <a:pPr marL="342900" lvl="0" indent="-190500">
              <a:spcBef>
                <a:spcPts val="480"/>
              </a:spcBef>
              <a:buClr>
                <a:schemeClr val="dk1"/>
              </a:buClr>
              <a:buSzPts val="2400"/>
              <a:buNone/>
            </a:pPr>
            <a:endParaRPr lang="el-GR" dirty="0"/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l-GR" dirty="0"/>
              <a:t>Είναι πεινασμένοι, διψασμένοι ή κουρασμένοι;</a:t>
            </a:r>
          </a:p>
          <a:p>
            <a:pPr marL="342900" lvl="0" indent="-190500">
              <a:spcBef>
                <a:spcPts val="480"/>
              </a:spcBef>
              <a:buClr>
                <a:schemeClr val="dk1"/>
              </a:buClr>
              <a:buSzPts val="2400"/>
              <a:buNone/>
            </a:pPr>
            <a:endParaRPr lang="el-GR" dirty="0"/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l-GR" dirty="0"/>
              <a:t>Υπάρχει κάποιος άρρωστος ή τραυματισμένος;</a:t>
            </a:r>
          </a:p>
          <a:p>
            <a:pPr marL="342900" lvl="0" indent="-190500">
              <a:spcBef>
                <a:spcPts val="480"/>
              </a:spcBef>
              <a:buClr>
                <a:schemeClr val="dk1"/>
              </a:buClr>
              <a:buSzPts val="2400"/>
              <a:buNone/>
            </a:pPr>
            <a:endParaRPr lang="el-GR" dirty="0"/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l-GR" dirty="0"/>
              <a:t>Υπάρχουν ορφανά παιδιά ή παιδιά σε μειονεκτική θέση;</a:t>
            </a:r>
          </a:p>
          <a:p>
            <a:pPr marL="342900" lvl="0" indent="-190500">
              <a:spcBef>
                <a:spcPts val="480"/>
              </a:spcBef>
              <a:buClr>
                <a:schemeClr val="dk1"/>
              </a:buClr>
              <a:buSzPts val="2400"/>
              <a:buNone/>
            </a:pPr>
            <a:endParaRPr lang="el-GR" dirty="0"/>
          </a:p>
          <a:p>
            <a:pPr marL="342900" lvl="0" indent="-342900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l-GR" dirty="0"/>
              <a:t>Ποιες είναι οι συναισθηματικές τους αντιδράσεις;</a:t>
            </a:r>
          </a:p>
          <a:p>
            <a:endParaRPr lang="el-GR" dirty="0"/>
          </a:p>
          <a:p>
            <a:endParaRPr lang="el-GR" dirty="0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878285" y="888276"/>
            <a:ext cx="5105400" cy="600892"/>
          </a:xfrm>
        </p:spPr>
        <p:txBody>
          <a:bodyPr>
            <a:normAutofit/>
          </a:bodyPr>
          <a:lstStyle/>
          <a:p>
            <a:r>
              <a:rPr lang="el-GR" sz="2400" b="1" dirty="0"/>
              <a:t>Κατά την επικοινωνία σας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199016" y="1854926"/>
            <a:ext cx="6531429" cy="5003074"/>
          </a:xfrm>
        </p:spPr>
        <p:txBody>
          <a:bodyPr>
            <a:normAutofit fontScale="62500" lnSpcReduction="20000"/>
          </a:bodyPr>
          <a:lstStyle/>
          <a:p>
            <a:pPr marL="342900" lvl="0" indent="-342900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el-GR" sz="3200" dirty="0"/>
              <a:t>Συλλέγετε αληθινές πληροφορίες και επιβεβαιώστε τις</a:t>
            </a:r>
          </a:p>
          <a:p>
            <a:pPr marL="342900" lvl="0" indent="-342900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l-GR" sz="3200" dirty="0"/>
              <a:t>Να είστε σε επαφή με την οικογένεια και τα σχετικά ιδρύματα και οργανισμούς</a:t>
            </a:r>
          </a:p>
          <a:p>
            <a:pPr marL="342900" lvl="0" indent="-342900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l-GR" sz="3200" dirty="0"/>
              <a:t>Μεταφέρετε τις σωστές πληροφορίες στους αρμόδιους ανθρώπους και ιδρύματα όσο το δυνατόν γρηγορότερα</a:t>
            </a:r>
          </a:p>
          <a:p>
            <a:pPr marL="342900" lvl="0" indent="-342900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l-GR" sz="3200" dirty="0"/>
              <a:t>Αποφεύγετε τα κουτσομπολιά </a:t>
            </a:r>
          </a:p>
          <a:p>
            <a:pPr marL="342900" lvl="0" indent="-342900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l-GR" sz="3200" dirty="0"/>
              <a:t>Χρησιμοποιήστε τη γλώσσα που κατανοούν καλύτερα</a:t>
            </a:r>
          </a:p>
          <a:p>
            <a:pPr marL="342900" lvl="0" indent="-342900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l-GR" sz="3200" dirty="0"/>
              <a:t>Ζητήστε βοήθεια</a:t>
            </a:r>
          </a:p>
          <a:p>
            <a:pPr marL="342900" lvl="0" indent="-342900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l-GR" sz="3200" dirty="0"/>
              <a:t>Χρησιμοποιήστε Μέσα Δικτύωσης</a:t>
            </a:r>
          </a:p>
          <a:p>
            <a:pPr marL="342900" lvl="0" indent="-342900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2000"/>
            </a:pPr>
            <a:r>
              <a:rPr lang="el-GR" sz="3200" dirty="0"/>
              <a:t>Ξεκινήστε τις δραστηριότητες ψυχοκοινωνικής υποστήριξης</a:t>
            </a:r>
          </a:p>
          <a:p>
            <a:pPr marL="342900" lvl="0" indent="-215900">
              <a:spcBef>
                <a:spcPts val="400"/>
              </a:spcBef>
              <a:buClr>
                <a:schemeClr val="dk1"/>
              </a:buClr>
              <a:buSzPts val="2000"/>
              <a:buNone/>
            </a:pPr>
            <a:endParaRPr lang="el-GR" sz="2400" dirty="0"/>
          </a:p>
          <a:p>
            <a:pPr marL="342900" lvl="0" indent="-215900">
              <a:spcBef>
                <a:spcPts val="400"/>
              </a:spcBef>
              <a:buClr>
                <a:schemeClr val="dk1"/>
              </a:buClr>
              <a:buSzPts val="2000"/>
              <a:buNone/>
            </a:pPr>
            <a:endParaRPr lang="el-GR" sz="2400" dirty="0"/>
          </a:p>
          <a:p>
            <a:endParaRPr lang="el-GR" dirty="0"/>
          </a:p>
        </p:txBody>
      </p:sp>
      <p:sp>
        <p:nvSpPr>
          <p:cNvPr id="8" name="7 - Ορθογώνιο"/>
          <p:cNvSpPr/>
          <p:nvPr/>
        </p:nvSpPr>
        <p:spPr>
          <a:xfrm>
            <a:off x="1223524" y="6105099"/>
            <a:ext cx="27606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l-GR" sz="1600" dirty="0"/>
              <a:t>2018-1-EL01-KA101-047392</a:t>
            </a:r>
          </a:p>
        </p:txBody>
      </p:sp>
    </p:spTree>
  </p:cSld>
  <p:clrMapOvr>
    <a:masterClrMapping/>
  </p:clrMapOvr>
  <p:transition spd="slow"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oogle Shape;203;p34"/>
          <p:cNvGraphicFramePr/>
          <p:nvPr>
            <p:extLst>
              <p:ext uri="{D42A27DB-BD31-4B8C-83A1-F6EECF244321}">
                <p14:modId xmlns:p14="http://schemas.microsoft.com/office/powerpoint/2010/main" val="1567647214"/>
              </p:ext>
            </p:extLst>
          </p:nvPr>
        </p:nvGraphicFramePr>
        <p:xfrm>
          <a:off x="260445" y="181027"/>
          <a:ext cx="11443875" cy="626502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55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8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380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b="1" u="sng" baseline="0" dirty="0"/>
                        <a:t>Στοιχεία που βοηθούν στην επικοινωνία </a:t>
                      </a:r>
                      <a:r>
                        <a:rPr lang="el-GR" b="1" u="sng" dirty="0"/>
                        <a:t> </a:t>
                      </a:r>
                      <a:endParaRPr b="1" u="sng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667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dirty="0"/>
                        <a:t>ΡΟΥΧΙΣΜΟΣ</a:t>
                      </a:r>
                      <a:endParaRPr sz="16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dirty="0">
                          <a:latin typeface="Segoe Print" pitchFamily="2" charset="0"/>
                        </a:rPr>
                        <a:t>Οι άνθρωποι που επηρεάστηκαν από την κρίση νιώθουν την ανάγκη να ντυθούν σύμφωνα με την παράδοσή τους; </a:t>
                      </a:r>
                      <a:endParaRPr sz="1600" dirty="0">
                        <a:latin typeface="Segoe Print" pitchFamily="2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667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dirty="0"/>
                        <a:t>ΓΛΩΣΣΑ</a:t>
                      </a:r>
                      <a:endParaRPr sz="16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dirty="0">
                          <a:latin typeface="Segoe Print" pitchFamily="2" charset="0"/>
                        </a:rPr>
                        <a:t>Ποιος είναι ο παραδοσιακός τρόπος να χαιρετούν τους ανθρώπους;</a:t>
                      </a:r>
                      <a:endParaRPr sz="1600" dirty="0">
                        <a:latin typeface="Segoe Print" pitchFamily="2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dirty="0">
                          <a:latin typeface="Segoe Print" pitchFamily="2" charset="0"/>
                        </a:rPr>
                        <a:t>Ποια γλώσσα χρησιμοποιούν;</a:t>
                      </a:r>
                      <a:endParaRPr sz="1600" dirty="0">
                        <a:latin typeface="Segoe Print" pitchFamily="2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526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dirty="0"/>
                        <a:t>ΦΥΛΟ, ΗΛΙΚΙΑ ΚΑΙ ΕΞΟΥΣΙΑ</a:t>
                      </a:r>
                      <a:endParaRPr sz="16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dirty="0">
                          <a:latin typeface="Segoe Print" pitchFamily="2" charset="0"/>
                        </a:rPr>
                        <a:t>Ποιος πρέπει να έρθει σε επαφή με τις γυναίκες που επηρεάστηκαν από την κρίση; Μόνο γυναίκες;</a:t>
                      </a:r>
                      <a:endParaRPr sz="1600" dirty="0">
                        <a:latin typeface="Segoe Print" pitchFamily="2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dirty="0">
                          <a:latin typeface="Segoe Print" pitchFamily="2" charset="0"/>
                        </a:rPr>
                        <a:t>Με ποιον πρέπει να έρθουμε σε επαφή; (ποιος είναι ο αρχηγός/ηγέτης της οικογένειας/κοινότητας;)</a:t>
                      </a:r>
                      <a:endParaRPr sz="1600" dirty="0">
                        <a:latin typeface="Segoe Print" pitchFamily="2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6098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dirty="0"/>
                        <a:t>ΕΠΑΦΗ ΚΑΙ</a:t>
                      </a:r>
                      <a:r>
                        <a:rPr lang="el-GR" sz="1600" baseline="0" dirty="0"/>
                        <a:t> </a:t>
                      </a:r>
                      <a:r>
                        <a:rPr lang="el-GR" sz="1600" dirty="0"/>
                        <a:t> ΣΥΜΠΕΡΙΦΟΡΑ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l-GR" sz="16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l-GR" sz="16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l-GR" sz="16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dirty="0"/>
                        <a:t>ΘΡΗΣΚΕΙΑ</a:t>
                      </a:r>
                      <a:r>
                        <a:rPr lang="el-GR" sz="1600" baseline="0" dirty="0"/>
                        <a:t> &amp; ΠΕΠΟΙΘΗΣΕΙΣ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l-GR" sz="1600" baseline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dirty="0"/>
                        <a:t>                                                 2018-1-EL01-KA101-047392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dirty="0">
                          <a:latin typeface="Segoe Print" pitchFamily="2" charset="0"/>
                        </a:rPr>
                        <a:t>Σύμφωνα με την παράδοσή τους είναι ανάρμοστο να κρατάς το χέρι κάποιου ή να τον ακουμπάς στους ώμους;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latin typeface="Segoe Print" pitchFamily="2" charset="0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600" dirty="0">
                          <a:latin typeface="Segoe Print" pitchFamily="2" charset="0"/>
                        </a:rPr>
                        <a:t>Υπάρχουν κάποια στοιχεία που πρέπει να ληφθούν υπόψη κατά τη διάρκεια ανάπτυξης δεσμών με τους μεγαλύτερους, τις γυναίκες, τα παιδιά και άλλους;</a:t>
                      </a:r>
                      <a:endParaRPr sz="1600" dirty="0">
                        <a:latin typeface="Segoe Print" pitchFamily="2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pull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κειμένου"/>
          <p:cNvSpPr>
            <a:spLocks noGrp="1"/>
          </p:cNvSpPr>
          <p:nvPr>
            <p:ph type="body" sz="half" idx="15"/>
          </p:nvPr>
        </p:nvSpPr>
        <p:spPr>
          <a:xfrm>
            <a:off x="581296" y="966651"/>
            <a:ext cx="10705012" cy="513370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l-GR" sz="2400" dirty="0"/>
              <a:t>								Ας μην ξεχνάμε:</a:t>
            </a:r>
          </a:p>
          <a:p>
            <a:pPr lvl="0"/>
            <a:r>
              <a:rPr lang="el-GR" sz="2400" dirty="0">
                <a:latin typeface="Segoe Print" pitchFamily="2" charset="0"/>
              </a:rPr>
              <a:t>Η στέρηση της οικονομικής και εκπαιδευτικής υποστήριξης, ο κοινωνικός αποκλεισμός, η στέρηση μηχανισμών υποστήριξης,  η περιθωριοποίηση από την κοινωνία προκαλούν </a:t>
            </a:r>
            <a:r>
              <a:rPr lang="el-GR" sz="2400" b="1" dirty="0" err="1">
                <a:solidFill>
                  <a:srgbClr val="FFFF00"/>
                </a:solidFill>
                <a:latin typeface="Segoe Print" pitchFamily="2" charset="0"/>
              </a:rPr>
              <a:t>επαναθυματοποίηση</a:t>
            </a:r>
            <a:r>
              <a:rPr lang="el-GR" sz="2400" b="1" dirty="0">
                <a:latin typeface="Segoe Print" pitchFamily="2" charset="0"/>
              </a:rPr>
              <a:t> </a:t>
            </a:r>
            <a:r>
              <a:rPr lang="el-GR" sz="2400" dirty="0">
                <a:latin typeface="Segoe Print" pitchFamily="2" charset="0"/>
              </a:rPr>
              <a:t>των παιδιών αυτών</a:t>
            </a:r>
          </a:p>
          <a:p>
            <a:pPr lvl="0"/>
            <a:endParaRPr lang="el-GR" sz="2400" dirty="0">
              <a:latin typeface="Segoe Print" pitchFamily="2" charset="0"/>
            </a:endParaRPr>
          </a:p>
          <a:p>
            <a:pPr lvl="0"/>
            <a:r>
              <a:rPr lang="el-GR" sz="2400" b="1" dirty="0">
                <a:latin typeface="Segoe Print" pitchFamily="2" charset="0"/>
              </a:rPr>
              <a:t>Ο </a:t>
            </a:r>
            <a:r>
              <a:rPr lang="el-GR" sz="2400" b="1" dirty="0">
                <a:solidFill>
                  <a:srgbClr val="FFFF00"/>
                </a:solidFill>
                <a:latin typeface="Segoe Print" pitchFamily="2" charset="0"/>
              </a:rPr>
              <a:t>γλωσσικός φραγμός</a:t>
            </a:r>
            <a:r>
              <a:rPr lang="el-GR" sz="2400" b="1" dirty="0">
                <a:latin typeface="Segoe Print" pitchFamily="2" charset="0"/>
              </a:rPr>
              <a:t> </a:t>
            </a:r>
            <a:r>
              <a:rPr lang="el-GR" sz="2400" dirty="0">
                <a:latin typeface="Segoe Print" pitchFamily="2" charset="0"/>
              </a:rPr>
              <a:t>μπορεί να προκαλέσει την </a:t>
            </a:r>
            <a:r>
              <a:rPr lang="el-GR" sz="2400" b="1" dirty="0">
                <a:solidFill>
                  <a:srgbClr val="FFFF00"/>
                </a:solidFill>
                <a:latin typeface="Segoe Print" pitchFamily="2" charset="0"/>
              </a:rPr>
              <a:t>απομόνωση</a:t>
            </a:r>
            <a:r>
              <a:rPr lang="el-GR" sz="2400" dirty="0">
                <a:latin typeface="Segoe Print" pitchFamily="2" charset="0"/>
              </a:rPr>
              <a:t> των παιδιών-προσφύγων από τα άλλα παιδιά του σχολείου.  Η απομόνωση αυτή μπορεί να τα οδηγήσει τόσο στην </a:t>
            </a:r>
            <a:r>
              <a:rPr lang="el-GR" sz="2400" b="1" dirty="0">
                <a:solidFill>
                  <a:srgbClr val="FFFF00"/>
                </a:solidFill>
                <a:latin typeface="Segoe Print" pitchFamily="2" charset="0"/>
              </a:rPr>
              <a:t>εσωστρέφεια</a:t>
            </a:r>
            <a:r>
              <a:rPr lang="el-GR" sz="2400" dirty="0">
                <a:latin typeface="Segoe Print" pitchFamily="2" charset="0"/>
              </a:rPr>
              <a:t> όσο και στην επίδειξη </a:t>
            </a:r>
            <a:r>
              <a:rPr lang="el-GR" sz="2400" b="1" dirty="0">
                <a:solidFill>
                  <a:srgbClr val="FFFF00"/>
                </a:solidFill>
                <a:latin typeface="Segoe Print" pitchFamily="2" charset="0"/>
              </a:rPr>
              <a:t>επιθετικής συμπεριφοράς</a:t>
            </a:r>
            <a:r>
              <a:rPr lang="el-GR" sz="2400" dirty="0">
                <a:latin typeface="Segoe Print" pitchFamily="2" charset="0"/>
              </a:rPr>
              <a:t>, επειδή δεν έχουν τη δυνατότητα να εκφραστούν και να γίνουν κατανοητά.</a:t>
            </a:r>
          </a:p>
          <a:p>
            <a:pPr lvl="0"/>
            <a:endParaRPr lang="el-GR" sz="2400" dirty="0">
              <a:latin typeface="Segoe Print" pitchFamily="2" charset="0"/>
            </a:endParaRPr>
          </a:p>
          <a:p>
            <a:pPr lvl="0"/>
            <a:r>
              <a:rPr lang="el-GR" sz="2400" dirty="0">
                <a:latin typeface="Segoe Print" pitchFamily="2" charset="0"/>
              </a:rPr>
              <a:t>Οι </a:t>
            </a:r>
            <a:r>
              <a:rPr lang="el-GR" sz="2400" b="1" dirty="0">
                <a:solidFill>
                  <a:srgbClr val="FFFF00"/>
                </a:solidFill>
                <a:latin typeface="Segoe Print" pitchFamily="2" charset="0"/>
              </a:rPr>
              <a:t>γονείς</a:t>
            </a:r>
            <a:r>
              <a:rPr lang="el-GR" sz="2400" b="1" dirty="0">
                <a:latin typeface="Segoe Print" pitchFamily="2" charset="0"/>
              </a:rPr>
              <a:t> </a:t>
            </a:r>
            <a:r>
              <a:rPr lang="el-GR" sz="2400" dirty="0">
                <a:latin typeface="Segoe Print" pitchFamily="2" charset="0"/>
              </a:rPr>
              <a:t>επηρεάζονται επίσης από την αρνητική κατάσταση. Επιτρέψτε τους να μοιραστούν τα </a:t>
            </a:r>
            <a:r>
              <a:rPr lang="el-GR" sz="2400" b="1" dirty="0">
                <a:solidFill>
                  <a:srgbClr val="FFFF00"/>
                </a:solidFill>
                <a:latin typeface="Segoe Print" pitchFamily="2" charset="0"/>
              </a:rPr>
              <a:t>συναισθήματα</a:t>
            </a:r>
            <a:r>
              <a:rPr lang="el-GR" sz="2400" dirty="0">
                <a:latin typeface="Segoe Print" pitchFamily="2" charset="0"/>
              </a:rPr>
              <a:t>, τις </a:t>
            </a:r>
            <a:r>
              <a:rPr lang="el-GR" sz="2400" b="1" dirty="0">
                <a:solidFill>
                  <a:srgbClr val="FFFF00"/>
                </a:solidFill>
                <a:latin typeface="Segoe Print" pitchFamily="2" charset="0"/>
              </a:rPr>
              <a:t>σκέψεις</a:t>
            </a:r>
            <a:r>
              <a:rPr lang="el-GR" sz="2400" dirty="0">
                <a:latin typeface="Segoe Print" pitchFamily="2" charset="0"/>
              </a:rPr>
              <a:t> και τις </a:t>
            </a:r>
            <a:r>
              <a:rPr lang="el-GR" sz="2400" b="1" dirty="0">
                <a:solidFill>
                  <a:srgbClr val="FFFF00"/>
                </a:solidFill>
                <a:latin typeface="Segoe Print" pitchFamily="2" charset="0"/>
              </a:rPr>
              <a:t>εμπειρίες</a:t>
            </a:r>
            <a:r>
              <a:rPr lang="el-GR" sz="2400" dirty="0">
                <a:latin typeface="Segoe Print" pitchFamily="2" charset="0"/>
              </a:rPr>
              <a:t> τους στο πλαίσιο συγκεκριμένων θεμάτων ή δραστηριοτήτων.</a:t>
            </a:r>
          </a:p>
          <a:p>
            <a:endParaRPr lang="el-GR" dirty="0"/>
          </a:p>
          <a:p>
            <a:endParaRPr lang="el-GR" dirty="0"/>
          </a:p>
          <a:p>
            <a:endParaRPr lang="el-GR" dirty="0"/>
          </a:p>
        </p:txBody>
      </p:sp>
      <p:sp>
        <p:nvSpPr>
          <p:cNvPr id="9" name="8 - Ορθογώνιο"/>
          <p:cNvSpPr/>
          <p:nvPr/>
        </p:nvSpPr>
        <p:spPr>
          <a:xfrm>
            <a:off x="8329718" y="6000597"/>
            <a:ext cx="27606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600" dirty="0"/>
              <a:t>2018-1-EL01-KA101-047392</a:t>
            </a:r>
          </a:p>
        </p:txBody>
      </p:sp>
    </p:spTree>
  </p:cSld>
  <p:clrMapOvr>
    <a:masterClrMapping/>
  </p:clrMapOvr>
  <p:transition spd="slow">
    <p:blinds dir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2015 – 2017 – 2019 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el-GR" dirty="0"/>
          </a:p>
          <a:p>
            <a:r>
              <a:rPr lang="el-GR" sz="2000" dirty="0">
                <a:latin typeface="Segoe Print" pitchFamily="2" charset="0"/>
              </a:rPr>
              <a:t>Κάθε λεπτό</a:t>
            </a:r>
          </a:p>
          <a:p>
            <a:r>
              <a:rPr lang="el-GR" sz="2000" dirty="0">
                <a:latin typeface="Segoe Print" pitchFamily="2" charset="0"/>
              </a:rPr>
              <a:t>31 άνθρωποι </a:t>
            </a:r>
          </a:p>
          <a:p>
            <a:r>
              <a:rPr lang="el-GR" sz="2000" dirty="0">
                <a:latin typeface="Segoe Print" pitchFamily="2" charset="0"/>
              </a:rPr>
              <a:t>φεύγουν από την πατρίδα τους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κειμένου"/>
          <p:cNvSpPr>
            <a:spLocks noGrp="1"/>
          </p:cNvSpPr>
          <p:nvPr>
            <p:ph type="body" sz="half" idx="16"/>
          </p:nvPr>
        </p:nvSpPr>
        <p:spPr/>
        <p:txBody>
          <a:bodyPr>
            <a:noAutofit/>
          </a:bodyPr>
          <a:lstStyle/>
          <a:p>
            <a:r>
              <a:rPr lang="el-GR" sz="1600" dirty="0">
                <a:latin typeface="Segoe Print" pitchFamily="2" charset="0"/>
              </a:rPr>
              <a:t> -2017: ο αριθμός των ανθρώπων που είχαν εκτοπιστεί βίαια από τα σπίτια τους σε όλο τον κόσμο έφτασε το ρεκόρ </a:t>
            </a:r>
            <a:r>
              <a:rPr lang="el-GR" sz="1600" dirty="0">
                <a:solidFill>
                  <a:srgbClr val="FFFF00"/>
                </a:solidFill>
                <a:latin typeface="Segoe Print" pitchFamily="2" charset="0"/>
              </a:rPr>
              <a:t>44.400</a:t>
            </a:r>
            <a:r>
              <a:rPr lang="el-GR" sz="1600" dirty="0">
                <a:latin typeface="Segoe Print" pitchFamily="2" charset="0"/>
              </a:rPr>
              <a:t> καθημερινά</a:t>
            </a:r>
          </a:p>
          <a:p>
            <a:endParaRPr lang="el-GR" sz="1600" dirty="0">
              <a:latin typeface="Comic Sans MS" pitchFamily="66" charset="0"/>
            </a:endParaRPr>
          </a:p>
          <a:p>
            <a:r>
              <a:rPr lang="el-GR" sz="1600" dirty="0">
                <a:latin typeface="Comic Sans MS" pitchFamily="66" charset="0"/>
              </a:rPr>
              <a:t> -  2015 : </a:t>
            </a:r>
            <a:r>
              <a:rPr lang="el-GR" sz="1600" b="1" dirty="0">
                <a:latin typeface="Comic Sans MS" pitchFamily="66" charset="0"/>
              </a:rPr>
              <a:t>856.723 πρόσφυγες      -  </a:t>
            </a:r>
            <a:r>
              <a:rPr lang="en-US" sz="1600" dirty="0">
                <a:latin typeface="Comic Sans MS" pitchFamily="66" charset="0"/>
              </a:rPr>
              <a:t>2014</a:t>
            </a:r>
            <a:r>
              <a:rPr lang="el-GR" sz="1600" dirty="0">
                <a:latin typeface="Comic Sans MS" pitchFamily="66" charset="0"/>
              </a:rPr>
              <a:t> : 41.065 </a:t>
            </a:r>
          </a:p>
          <a:p>
            <a:r>
              <a:rPr lang="el-GR" sz="1600" dirty="0">
                <a:latin typeface="Segoe Print" pitchFamily="2" charset="0"/>
              </a:rPr>
              <a:t>-</a:t>
            </a:r>
            <a:r>
              <a:rPr lang="en-US" sz="1600" dirty="0">
                <a:latin typeface="Segoe Print" pitchFamily="2" charset="0"/>
              </a:rPr>
              <a:t>57% </a:t>
            </a:r>
            <a:r>
              <a:rPr lang="el-GR" sz="1600" dirty="0">
                <a:latin typeface="Segoe Print" pitchFamily="2" charset="0"/>
              </a:rPr>
              <a:t>Σύριοι</a:t>
            </a:r>
          </a:p>
          <a:p>
            <a:r>
              <a:rPr lang="el-GR" sz="1600" dirty="0">
                <a:latin typeface="Segoe Print" pitchFamily="2" charset="0"/>
              </a:rPr>
              <a:t>28% παιδιά</a:t>
            </a:r>
          </a:p>
        </p:txBody>
      </p:sp>
      <p:sp>
        <p:nvSpPr>
          <p:cNvPr id="7" name="6 - Θέση κειμένου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8" name="7 - Θέση κειμένου"/>
          <p:cNvSpPr>
            <a:spLocks noGrp="1"/>
          </p:cNvSpPr>
          <p:nvPr>
            <p:ph type="body" sz="half" idx="17"/>
          </p:nvPr>
        </p:nvSpPr>
        <p:spPr/>
        <p:txBody>
          <a:bodyPr>
            <a:normAutofit lnSpcReduction="10000"/>
          </a:bodyPr>
          <a:lstStyle/>
          <a:p>
            <a:r>
              <a:rPr lang="el-GR" sz="1800" dirty="0">
                <a:latin typeface="Segoe Print" pitchFamily="2" charset="0"/>
              </a:rPr>
              <a:t> Σύμφωνα με τον ΔΟΜ μέχρι τις 18 Σεπτεμβρίου </a:t>
            </a:r>
            <a:r>
              <a:rPr lang="en-US" sz="1800" dirty="0">
                <a:latin typeface="Segoe Print" pitchFamily="2" charset="0"/>
              </a:rPr>
              <a:t>2019,</a:t>
            </a:r>
            <a:r>
              <a:rPr lang="el-GR" sz="1800" dirty="0">
                <a:latin typeface="Segoe Print" pitchFamily="2" charset="0"/>
              </a:rPr>
              <a:t>έφτασαν στα ελληνικά παράλια 32.767 μετανάστες. Πέρσι την ίδια περίοδο ο αριθμός αυτός ανερχόταν στις 22.261. </a:t>
            </a:r>
          </a:p>
          <a:p>
            <a:r>
              <a:rPr lang="el-GR" sz="1800" dirty="0">
                <a:latin typeface="Segoe Print" pitchFamily="2" charset="0"/>
              </a:rPr>
              <a:t>Η χώρα μας έχει δεχτεί φέτος 45.600 αφίξεις προσφύγων, ενώ οι αφίξεις σε όλη τη Μεσόγειο είναι συνολικά 77.400 άτομα.</a:t>
            </a:r>
          </a:p>
          <a:p>
            <a:endParaRPr lang="el-GR" dirty="0">
              <a:latin typeface="Segoe Print" pitchFamily="2" charset="0"/>
            </a:endParaRPr>
          </a:p>
        </p:txBody>
      </p:sp>
    </p:spTree>
  </p:cSld>
  <p:clrMapOvr>
    <a:masterClrMapping/>
  </p:clrMapOvr>
  <p:transition spd="slow">
    <p:dissolv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1011" y="2410691"/>
            <a:ext cx="7450989" cy="4447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- Ορθογώνιο"/>
          <p:cNvSpPr/>
          <p:nvPr/>
        </p:nvSpPr>
        <p:spPr>
          <a:xfrm>
            <a:off x="339634" y="5430187"/>
            <a:ext cx="24304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400" dirty="0"/>
              <a:t>2018-1-EL01-KA101-047392</a:t>
            </a:r>
          </a:p>
        </p:txBody>
      </p:sp>
      <p:sp>
        <p:nvSpPr>
          <p:cNvPr id="4" name="3 - Τίτλος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483600" cy="1293028"/>
          </a:xfrm>
        </p:spPr>
        <p:txBody>
          <a:bodyPr>
            <a:normAutofit/>
          </a:bodyPr>
          <a:lstStyle/>
          <a:p>
            <a:r>
              <a:rPr lang="el-GR" sz="2800" dirty="0">
                <a:latin typeface="Segoe Print" pitchFamily="2" charset="0"/>
              </a:rPr>
              <a:t>52% των </a:t>
            </a:r>
            <a:r>
              <a:rPr lang="el-GR" sz="2800" dirty="0" err="1">
                <a:latin typeface="Segoe Print" pitchFamily="2" charset="0"/>
              </a:rPr>
              <a:t>προσφυγων</a:t>
            </a:r>
            <a:r>
              <a:rPr lang="el-GR" sz="2800" dirty="0">
                <a:latin typeface="Segoe Print" pitchFamily="2" charset="0"/>
              </a:rPr>
              <a:t> : </a:t>
            </a:r>
            <a:r>
              <a:rPr lang="el-GR" sz="2800" dirty="0" err="1">
                <a:latin typeface="Segoe Print" pitchFamily="2" charset="0"/>
              </a:rPr>
              <a:t>παιδια</a:t>
            </a:r>
            <a:br>
              <a:rPr lang="el-GR" sz="2800" dirty="0">
                <a:latin typeface="Segoe Print" pitchFamily="2" charset="0"/>
              </a:rPr>
            </a:br>
            <a:r>
              <a:rPr lang="el-GR" sz="2800" dirty="0">
                <a:latin typeface="Segoe Print" pitchFamily="2" charset="0"/>
              </a:rPr>
              <a:t>41% </a:t>
            </a:r>
            <a:r>
              <a:rPr lang="el-GR" sz="2800" dirty="0" err="1">
                <a:latin typeface="Segoe Print" pitchFamily="2" charset="0"/>
              </a:rPr>
              <a:t>αυξηση</a:t>
            </a:r>
            <a:r>
              <a:rPr lang="el-GR" sz="2800" dirty="0">
                <a:latin typeface="Segoe Print" pitchFamily="2" charset="0"/>
              </a:rPr>
              <a:t> σε </a:t>
            </a:r>
            <a:r>
              <a:rPr lang="el-GR" sz="2800" dirty="0" err="1">
                <a:latin typeface="Segoe Print" pitchFamily="2" charset="0"/>
              </a:rPr>
              <a:t>σχεση</a:t>
            </a:r>
            <a:r>
              <a:rPr lang="el-GR" sz="2800" dirty="0">
                <a:latin typeface="Segoe Print" pitchFamily="2" charset="0"/>
              </a:rPr>
              <a:t> με το 2009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sz="1800" dirty="0">
              <a:latin typeface="Segoe Print" pitchFamily="2" charset="0"/>
            </a:endParaRPr>
          </a:p>
          <a:p>
            <a:pPr>
              <a:buNone/>
            </a:pPr>
            <a:r>
              <a:rPr lang="el-GR" sz="1800" dirty="0">
                <a:latin typeface="Segoe Print" pitchFamily="2" charset="0"/>
              </a:rPr>
              <a:t>Ο πληθυσμός των προσφύγων </a:t>
            </a:r>
          </a:p>
          <a:p>
            <a:pPr>
              <a:buNone/>
            </a:pPr>
            <a:r>
              <a:rPr lang="el-GR" sz="1800" dirty="0">
                <a:latin typeface="Segoe Print" pitchFamily="2" charset="0"/>
              </a:rPr>
              <a:t>στον κόσμο</a:t>
            </a:r>
          </a:p>
          <a:p>
            <a:pPr>
              <a:buNone/>
            </a:pPr>
            <a:r>
              <a:rPr lang="el-GR" sz="1800" dirty="0">
                <a:latin typeface="Segoe Print" pitchFamily="2" charset="0"/>
              </a:rPr>
              <a:t> στο τέλος του 2017, </a:t>
            </a:r>
          </a:p>
          <a:p>
            <a:pPr>
              <a:buNone/>
            </a:pPr>
            <a:r>
              <a:rPr lang="el-GR" sz="1800" dirty="0">
                <a:latin typeface="Segoe Print" pitchFamily="2" charset="0"/>
              </a:rPr>
              <a:t> αυξήθηκε</a:t>
            </a:r>
          </a:p>
          <a:p>
            <a:pPr>
              <a:buNone/>
            </a:pPr>
            <a:r>
              <a:rPr lang="el-GR" sz="1800" dirty="0">
                <a:latin typeface="Segoe Print" pitchFamily="2" charset="0"/>
              </a:rPr>
              <a:t> κατά περισσότερο από 10% </a:t>
            </a:r>
          </a:p>
          <a:p>
            <a:pPr>
              <a:buNone/>
            </a:pPr>
            <a:r>
              <a:rPr lang="el-GR" sz="1800" dirty="0">
                <a:latin typeface="Segoe Print" pitchFamily="2" charset="0"/>
              </a:rPr>
              <a:t>από το προηγούμενο έτος</a:t>
            </a:r>
          </a:p>
        </p:txBody>
      </p:sp>
    </p:spTree>
  </p:cSld>
  <p:clrMapOvr>
    <a:masterClrMapping/>
  </p:clrMapOvr>
  <p:transition spd="med">
    <p:zo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latin typeface="Segoe Print" pitchFamily="2" charset="0"/>
              </a:rPr>
              <a:t>Myanmar</a:t>
            </a:r>
            <a:r>
              <a:rPr lang="el-GR" sz="1800" dirty="0">
                <a:latin typeface="Segoe Print" pitchFamily="2" charset="0"/>
              </a:rPr>
              <a:t>: το </a:t>
            </a:r>
            <a:r>
              <a:rPr lang="el-GR" sz="1800" dirty="0" err="1">
                <a:latin typeface="Segoe Print" pitchFamily="2" charset="0"/>
              </a:rPr>
              <a:t>γ΄μεγαλυτερο</a:t>
            </a:r>
            <a:r>
              <a:rPr lang="el-GR" sz="1800" dirty="0">
                <a:latin typeface="Segoe Print" pitchFamily="2" charset="0"/>
              </a:rPr>
              <a:t> </a:t>
            </a:r>
            <a:r>
              <a:rPr lang="el-GR" sz="1800" dirty="0" err="1">
                <a:latin typeface="Segoe Print" pitchFamily="2" charset="0"/>
              </a:rPr>
              <a:t>κυμα</a:t>
            </a:r>
            <a:r>
              <a:rPr lang="el-GR" sz="1800" dirty="0">
                <a:latin typeface="Segoe Print" pitchFamily="2" charset="0"/>
              </a:rPr>
              <a:t> </a:t>
            </a:r>
            <a:r>
              <a:rPr lang="el-GR" sz="1800" dirty="0" err="1">
                <a:latin typeface="Segoe Print" pitchFamily="2" charset="0"/>
              </a:rPr>
              <a:t>προσφυγων</a:t>
            </a:r>
            <a:endParaRPr lang="el-GR" sz="1800" dirty="0">
              <a:latin typeface="Segoe Print" pitchFamily="2" charset="0"/>
            </a:endParaRPr>
          </a:p>
        </p:txBody>
      </p:sp>
      <p:pic>
        <p:nvPicPr>
          <p:cNvPr id="1026" name="Picture 2" descr="C:\Users\Kleo\Desktop\fig-8a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1815" y="1995054"/>
            <a:ext cx="10859676" cy="428448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594164"/>
          </a:xfrm>
        </p:spPr>
        <p:txBody>
          <a:bodyPr>
            <a:normAutofit fontScale="90000"/>
          </a:bodyPr>
          <a:lstStyle/>
          <a:p>
            <a:r>
              <a:rPr lang="el-GR" sz="2400" dirty="0"/>
              <a:t>2018-1-EL01-KA101-047392</a:t>
            </a:r>
            <a:br>
              <a:rPr lang="el-GR" sz="2400" dirty="0"/>
            </a:br>
            <a:endParaRPr lang="el-GR" sz="2400" dirty="0"/>
          </a:p>
        </p:txBody>
      </p:sp>
      <p:pic>
        <p:nvPicPr>
          <p:cNvPr id="1026" name="Picture 2" descr="https://www.iky.gr/media/k2/items/cache/ddd4f5387b832a49ed7bb72724700158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6302" y="2230582"/>
            <a:ext cx="8572500" cy="34956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TC104033937[[fn=Vapor Trail]]</Template>
  <TotalTime>6850</TotalTime>
  <Words>1973</Words>
  <Application>Microsoft Office PowerPoint</Application>
  <PresentationFormat>Ευρεία οθόνη</PresentationFormat>
  <Paragraphs>314</Paragraphs>
  <Slides>28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8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28</vt:i4>
      </vt:variant>
    </vt:vector>
  </HeadingPairs>
  <TitlesOfParts>
    <vt:vector size="37" baseType="lpstr">
      <vt:lpstr>Arial</vt:lpstr>
      <vt:lpstr>Book Antiqua</vt:lpstr>
      <vt:lpstr>Calibri</vt:lpstr>
      <vt:lpstr>Century</vt:lpstr>
      <vt:lpstr>Century Gothic</vt:lpstr>
      <vt:lpstr>Comic Sans MS</vt:lpstr>
      <vt:lpstr>Segoe Print</vt:lpstr>
      <vt:lpstr>Wingdings</vt:lpstr>
      <vt:lpstr>Vapor Trail</vt:lpstr>
      <vt:lpstr>2018-1-EL01-KA101-047392 </vt:lpstr>
      <vt:lpstr>Erasmus+ KA1</vt:lpstr>
      <vt:lpstr>Ψυχολογικο   Τραυμα</vt:lpstr>
      <vt:lpstr>Παρουσίαση του PowerPoint</vt:lpstr>
      <vt:lpstr>Τα δικαιωματα του παιδιου</vt:lpstr>
      <vt:lpstr>Unhcr    &amp;   unrwa</vt:lpstr>
      <vt:lpstr>Απο τα 7,1 εκατομμΥρια παιδιΑ πρΟσφυγεΣ σχολικΗΣ ηλικΙαΣ,  τα 3,7 εκατομμΥρια – περισσΟτερα απο τα μισΑ – δεν πηγαΙνουν σχολεΙο,  σΥμφωνα με Εκθεση που δημοσιεΥει  η Υπατη ΑρμοστεΙΑ Του ΟΗΕ για τουΣ ΠρΟσφυγεΣ  (29-8-2019) </vt:lpstr>
      <vt:lpstr>                            ελλαδα</vt:lpstr>
      <vt:lpstr>Παρουσίαση του PowerPoint</vt:lpstr>
      <vt:lpstr>ΑΠΩΛΕΙΕΣ </vt:lpstr>
      <vt:lpstr>                       Μεταναστευτικο αγχοσ</vt:lpstr>
      <vt:lpstr>Παρουσίαση του PowerPoint</vt:lpstr>
      <vt:lpstr>Παρουσίαση του PowerPoint</vt:lpstr>
      <vt:lpstr>Παρουσίαση του PowerPoint</vt:lpstr>
      <vt:lpstr>Αντιδρασεισ τραυματικου στρεσ στα παιδια σχολικησ ηλικιασ</vt:lpstr>
      <vt:lpstr>Σχολειο  ενα σημαντικο καταφυγιο για τα παιδια μεταναστων / προσφυγων </vt:lpstr>
      <vt:lpstr>Τα σχολεια αντιπροσωπευουν την κανονικοτητα διευκολυνουν την επιστροφη στη ζωη μεσω τησ κανονικοτητασ</vt:lpstr>
      <vt:lpstr>Η  συμβολη  του  εκπ/κου</vt:lpstr>
      <vt:lpstr>Παρουσίαση του PowerPoint</vt:lpstr>
      <vt:lpstr>Τι ΠΡΕΠΕΙ ΝΑ ΓΙΝΕΙ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2015 – 2017 – 2019 </vt:lpstr>
      <vt:lpstr>52% των προσφυγων : παιδια 41% αυξηση σε σχεση με το 2009</vt:lpstr>
      <vt:lpstr>Myanmar: το γ΄μεγαλυτερο κυμα προσφυγων</vt:lpstr>
      <vt:lpstr>2018-1-EL01-KA101-047392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Kleo</dc:creator>
  <cp:lastModifiedBy>Kleopatra Vasileiou</cp:lastModifiedBy>
  <cp:revision>173</cp:revision>
  <dcterms:created xsi:type="dcterms:W3CDTF">2013-07-15T20:26:09Z</dcterms:created>
  <dcterms:modified xsi:type="dcterms:W3CDTF">2020-02-18T21:35:31Z</dcterms:modified>
</cp:coreProperties>
</file>