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1"/>
  </p:sldMasterIdLst>
  <p:notesMasterIdLst>
    <p:notesMasterId r:id="rId37"/>
  </p:notesMasterIdLst>
  <p:sldIdLst>
    <p:sldId id="362" r:id="rId2"/>
    <p:sldId id="363" r:id="rId3"/>
    <p:sldId id="326" r:id="rId4"/>
    <p:sldId id="343" r:id="rId5"/>
    <p:sldId id="344" r:id="rId6"/>
    <p:sldId id="346" r:id="rId7"/>
    <p:sldId id="347" r:id="rId8"/>
    <p:sldId id="353" r:id="rId9"/>
    <p:sldId id="349" r:id="rId10"/>
    <p:sldId id="355" r:id="rId11"/>
    <p:sldId id="336" r:id="rId12"/>
    <p:sldId id="328" r:id="rId13"/>
    <p:sldId id="329" r:id="rId14"/>
    <p:sldId id="350" r:id="rId15"/>
    <p:sldId id="338" r:id="rId16"/>
    <p:sldId id="352" r:id="rId17"/>
    <p:sldId id="330" r:id="rId18"/>
    <p:sldId id="359" r:id="rId19"/>
    <p:sldId id="306" r:id="rId20"/>
    <p:sldId id="341" r:id="rId21"/>
    <p:sldId id="331" r:id="rId22"/>
    <p:sldId id="305" r:id="rId23"/>
    <p:sldId id="310" r:id="rId24"/>
    <p:sldId id="361" r:id="rId25"/>
    <p:sldId id="360" r:id="rId26"/>
    <p:sldId id="351" r:id="rId27"/>
    <p:sldId id="354" r:id="rId28"/>
    <p:sldId id="335" r:id="rId29"/>
    <p:sldId id="358" r:id="rId30"/>
    <p:sldId id="342" r:id="rId31"/>
    <p:sldId id="284" r:id="rId32"/>
    <p:sldId id="288" r:id="rId33"/>
    <p:sldId id="356" r:id="rId34"/>
    <p:sldId id="357" r:id="rId35"/>
    <p:sldId id="340" r:id="rId36"/>
  </p:sldIdLst>
  <p:sldSz cx="9144000" cy="6858000" type="screen4x3"/>
  <p:notesSz cx="6858000" cy="9144000"/>
  <p:defaultTextStyle>
    <a:lvl1pPr marL="0" algn="l" rtl="0" latinLnBrk="0">
      <a:defRPr lang="el-GR" sz="1800" kern="1200">
        <a:solidFill>
          <a:schemeClr val="tx1"/>
        </a:solidFill>
        <a:latin typeface="+mn-lt"/>
        <a:ea typeface="+mn-ea"/>
        <a:cs typeface="+mn-cs"/>
      </a:defRPr>
    </a:lvl1pPr>
    <a:lvl2pPr marL="457200" algn="l" rtl="0" latinLnBrk="0">
      <a:defRPr lang="el-GR" sz="1800" kern="1200">
        <a:solidFill>
          <a:schemeClr val="tx1"/>
        </a:solidFill>
        <a:latin typeface="+mn-lt"/>
        <a:ea typeface="+mn-ea"/>
        <a:cs typeface="+mn-cs"/>
      </a:defRPr>
    </a:lvl2pPr>
    <a:lvl3pPr marL="914400" algn="l" rtl="0" latinLnBrk="0">
      <a:defRPr lang="el-GR" sz="1800" kern="1200">
        <a:solidFill>
          <a:schemeClr val="tx1"/>
        </a:solidFill>
        <a:latin typeface="+mn-lt"/>
        <a:ea typeface="+mn-ea"/>
        <a:cs typeface="+mn-cs"/>
      </a:defRPr>
    </a:lvl3pPr>
    <a:lvl4pPr marL="1371600" algn="l" rtl="0" latinLnBrk="0">
      <a:defRPr lang="el-GR" sz="1800" kern="1200">
        <a:solidFill>
          <a:schemeClr val="tx1"/>
        </a:solidFill>
        <a:latin typeface="+mn-lt"/>
        <a:ea typeface="+mn-ea"/>
        <a:cs typeface="+mn-cs"/>
      </a:defRPr>
    </a:lvl4pPr>
    <a:lvl5pPr marL="1828800" algn="l" rtl="0" latinLnBrk="0">
      <a:defRPr lang="el-GR" sz="1800" kern="1200">
        <a:solidFill>
          <a:schemeClr val="tx1"/>
        </a:solidFill>
        <a:latin typeface="+mn-lt"/>
        <a:ea typeface="+mn-ea"/>
        <a:cs typeface="+mn-cs"/>
      </a:defRPr>
    </a:lvl5pPr>
    <a:lvl6pPr marL="2286000" algn="l" rtl="0" latinLnBrk="0">
      <a:defRPr lang="el-GR" sz="1800" kern="1200">
        <a:solidFill>
          <a:schemeClr val="tx1"/>
        </a:solidFill>
        <a:latin typeface="+mn-lt"/>
        <a:ea typeface="+mn-ea"/>
        <a:cs typeface="+mn-cs"/>
      </a:defRPr>
    </a:lvl6pPr>
    <a:lvl7pPr marL="2743200" algn="l" rtl="0" latinLnBrk="0">
      <a:defRPr lang="el-GR" sz="1800" kern="1200">
        <a:solidFill>
          <a:schemeClr val="tx1"/>
        </a:solidFill>
        <a:latin typeface="+mn-lt"/>
        <a:ea typeface="+mn-ea"/>
        <a:cs typeface="+mn-cs"/>
      </a:defRPr>
    </a:lvl7pPr>
    <a:lvl8pPr marL="3200400" algn="l" rtl="0" latinLnBrk="0">
      <a:defRPr lang="el-GR" sz="1800" kern="1200">
        <a:solidFill>
          <a:schemeClr val="tx1"/>
        </a:solidFill>
        <a:latin typeface="+mn-lt"/>
        <a:ea typeface="+mn-ea"/>
        <a:cs typeface="+mn-cs"/>
      </a:defRPr>
    </a:lvl8pPr>
    <a:lvl9pPr marL="3657600" algn="l" rtl="0" latinLnBrk="0">
      <a:defRPr lang="el-GR" sz="1800" kern="1200">
        <a:solidFill>
          <a:schemeClr val="tx1"/>
        </a:solidFill>
        <a:latin typeface="+mn-lt"/>
        <a:ea typeface="+mn-ea"/>
        <a:cs typeface="+mn-cs"/>
      </a:defRPr>
    </a:lvl9pPr>
    <a:extLst/>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99"/>
    <a:srgbClr val="333333"/>
    <a:srgbClr val="006600"/>
    <a:srgbClr val="4B3660"/>
    <a:srgbClr val="FFFFFF"/>
    <a:srgbClr val="77777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neCell>
      <a:tcStyle>
        <a:tcBdr/>
      </a:tcStyle>
    </a:neCell>
    <a:nwCell>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neCell>
      <a:tcStyle>
        <a:tcBdr/>
      </a:tcStyle>
    </a:neCell>
    <a:nwCell>
      <a:tcStyle>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5C22544A-7EE6-4342-B048-85BDC9FD1C3A}" styleName="Medium Style 2 - Accent 1">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80466" autoAdjust="0"/>
  </p:normalViewPr>
  <p:slideViewPr>
    <p:cSldViewPr>
      <p:cViewPr varScale="1">
        <p:scale>
          <a:sx n="58" d="100"/>
          <a:sy n="58" d="100"/>
        </p:scale>
        <p:origin x="-1482" y="-84"/>
      </p:cViewPr>
      <p:guideLst>
        <p:guide orient="horz" pos="2160"/>
        <p:guide pos="2880"/>
      </p:guideLst>
    </p:cSldViewPr>
  </p:slideViewPr>
  <p:outlineViewPr>
    <p:cViewPr>
      <p:scale>
        <a:sx n="33" d="100"/>
        <a:sy n="33" d="100"/>
      </p:scale>
      <p:origin x="258" y="144078"/>
    </p:cViewPr>
  </p:outlineViewPr>
  <p:notesTextViewPr>
    <p:cViewPr>
      <p:scale>
        <a:sx n="100" d="100"/>
        <a:sy n="100" d="100"/>
      </p:scale>
      <p:origin x="0" y="0"/>
    </p:cViewPr>
  </p:notesTextViewPr>
  <p:sorterViewPr>
    <p:cViewPr>
      <p:scale>
        <a:sx n="66" d="100"/>
        <a:sy n="66" d="100"/>
      </p:scale>
      <p:origin x="0" y="3210"/>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el-GR" sz="1200"/>
            </a:lvl1pPr>
            <a:extLst/>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el-GR" sz="1200"/>
            </a:lvl1pPr>
            <a:extLst/>
          </a:lstStyle>
          <a:p>
            <a:fld id="{C238408C-6839-46EE-8131-EDA75C487F2E}" type="datetimeFigureOut">
              <a:rPr lang="el-GR"/>
              <a:pPr/>
              <a:t>4/1/2023</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l-GR"/>
              <a:t>Κάντε κλικ για επεξεργασία των στυλ υποδείγματος κειμένου</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el-GR" sz="1200"/>
            </a:lvl1pPr>
            <a:extLst/>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l-GR" sz="1200"/>
            </a:lvl1pPr>
            <a:extLst/>
          </a:lstStyle>
          <a:p>
            <a:fld id="{87D77045-401A-4D5E-BFE3-54C21A8A6634}" type="slidenum">
              <a:rPr/>
              <a:pPr/>
              <a:t>‹#›</a:t>
            </a:fld>
            <a:endParaRPr lang="el-GR"/>
          </a:p>
        </p:txBody>
      </p:sp>
    </p:spTree>
  </p:cSld>
  <p:clrMap bg1="lt1" tx1="dk1" bg2="lt2" tx2="dk2" accent1="accent1" accent2="accent2" accent3="accent3" accent4="accent4" accent5="accent5" accent6="accent6" hlink="hlink" folHlink="folHlink"/>
  <p:notesStyle>
    <a:lvl1pPr marL="0" algn="l" rtl="0" latinLnBrk="0">
      <a:defRPr lang="el-GR" sz="1200" kern="1200">
        <a:solidFill>
          <a:schemeClr val="tx1"/>
        </a:solidFill>
        <a:latin typeface="+mn-lt"/>
        <a:ea typeface="+mn-ea"/>
        <a:cs typeface="+mn-cs"/>
      </a:defRPr>
    </a:lvl1pPr>
    <a:lvl2pPr marL="457200" algn="l" rtl="0" latinLnBrk="0">
      <a:defRPr lang="el-GR" sz="1200" kern="1200">
        <a:solidFill>
          <a:schemeClr val="tx1"/>
        </a:solidFill>
        <a:latin typeface="+mn-lt"/>
        <a:ea typeface="+mn-ea"/>
        <a:cs typeface="+mn-cs"/>
      </a:defRPr>
    </a:lvl2pPr>
    <a:lvl3pPr marL="914400" algn="l" rtl="0" latinLnBrk="0">
      <a:defRPr lang="el-GR" sz="1200" kern="1200">
        <a:solidFill>
          <a:schemeClr val="tx1"/>
        </a:solidFill>
        <a:latin typeface="+mn-lt"/>
        <a:ea typeface="+mn-ea"/>
        <a:cs typeface="+mn-cs"/>
      </a:defRPr>
    </a:lvl3pPr>
    <a:lvl4pPr marL="1371600" algn="l" rtl="0" latinLnBrk="0">
      <a:defRPr lang="el-GR" sz="1200" kern="1200">
        <a:solidFill>
          <a:schemeClr val="tx1"/>
        </a:solidFill>
        <a:latin typeface="+mn-lt"/>
        <a:ea typeface="+mn-ea"/>
        <a:cs typeface="+mn-cs"/>
      </a:defRPr>
    </a:lvl4pPr>
    <a:lvl5pPr marL="1828800" algn="l" rtl="0" latinLnBrk="0">
      <a:defRPr lang="el-GR" sz="1200" kern="1200">
        <a:solidFill>
          <a:schemeClr val="tx1"/>
        </a:solidFill>
        <a:latin typeface="+mn-lt"/>
        <a:ea typeface="+mn-ea"/>
        <a:cs typeface="+mn-cs"/>
      </a:defRPr>
    </a:lvl5pPr>
    <a:lvl6pPr marL="2286000" algn="l" rtl="0" latinLnBrk="0">
      <a:defRPr lang="el-GR" sz="1200" kern="1200">
        <a:solidFill>
          <a:schemeClr val="tx1"/>
        </a:solidFill>
        <a:latin typeface="+mn-lt"/>
        <a:ea typeface="+mn-ea"/>
        <a:cs typeface="+mn-cs"/>
      </a:defRPr>
    </a:lvl6pPr>
    <a:lvl7pPr marL="2743200" algn="l" rtl="0" latinLnBrk="0">
      <a:defRPr lang="el-GR" sz="1200" kern="1200">
        <a:solidFill>
          <a:schemeClr val="tx1"/>
        </a:solidFill>
        <a:latin typeface="+mn-lt"/>
        <a:ea typeface="+mn-ea"/>
        <a:cs typeface="+mn-cs"/>
      </a:defRPr>
    </a:lvl7pPr>
    <a:lvl8pPr marL="3200400" algn="l" rtl="0" latinLnBrk="0">
      <a:defRPr lang="el-GR" sz="1200" kern="1200">
        <a:solidFill>
          <a:schemeClr val="tx1"/>
        </a:solidFill>
        <a:latin typeface="+mn-lt"/>
        <a:ea typeface="+mn-ea"/>
        <a:cs typeface="+mn-cs"/>
      </a:defRPr>
    </a:lvl8pPr>
    <a:lvl9pPr marL="3657600" algn="l" rtl="0" latinLnBrk="0">
      <a:defRPr lang="el-G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7D77045-401A-4D5E-BFE3-54C21A8A6634}" type="slidenum">
              <a:rPr lang="el-GR" smtClean="0"/>
              <a:pPr/>
              <a:t>1</a:t>
            </a:fld>
            <a:endParaRPr lang="el-GR"/>
          </a:p>
        </p:txBody>
      </p:sp>
    </p:spTree>
    <p:extLst>
      <p:ext uri="{BB962C8B-B14F-4D97-AF65-F5344CB8AC3E}">
        <p14:creationId xmlns:p14="http://schemas.microsoft.com/office/powerpoint/2010/main" xmlns="" val="940404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9</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23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28</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7D77045-401A-4D5E-BFE3-54C21A8A6634}" type="slidenum">
              <a:rPr lang="el-GR" smtClean="0"/>
              <a:pPr/>
              <a:t>31</a:t>
            </a:fld>
            <a:endParaRPr lang="el-GR"/>
          </a:p>
        </p:txBody>
      </p:sp>
    </p:spTree>
    <p:extLst>
      <p:ext uri="{BB962C8B-B14F-4D97-AF65-F5344CB8AC3E}">
        <p14:creationId xmlns:p14="http://schemas.microsoft.com/office/powerpoint/2010/main" xmlns="" val="116649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33</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34</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7D77045-401A-4D5E-BFE3-54C21A8A6634}" type="slidenum">
              <a:rPr lang="el-GR" smtClean="0"/>
              <a:pPr/>
              <a:t>35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6 - Ορθογώνιο"/>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2362200" y="4038600"/>
            <a:ext cx="6477000" cy="1828800"/>
          </a:xfrm>
        </p:spPr>
        <p:txBody>
          <a:bodyPr anchor="b"/>
          <a:lstStyle>
            <a:lvl1pPr>
              <a:defRPr cap="all" baseline="0"/>
            </a:lvl1pPr>
          </a:lstStyle>
          <a:p>
            <a:r>
              <a:rPr kumimoji="0" lang="el-GR"/>
              <a:t>Kλικ για επεξεργασία του τίτλου</a:t>
            </a:r>
            <a:endParaRPr kumimoji="0" lang="en-US"/>
          </a:p>
        </p:txBody>
      </p:sp>
      <p:sp>
        <p:nvSpPr>
          <p:cNvPr id="9" name="8 - Υπότιτλος"/>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43653DA-8BF4-4869-96FE-9BCF43372D46}" type="datetimeFigureOut">
              <a:rPr lang="el-GR" smtClean="0"/>
              <a:pPr/>
              <a:t>4/1/2023</a:t>
            </a:fld>
            <a:endParaRPr kumimoji="0" lang="el-GR"/>
          </a:p>
        </p:txBody>
      </p:sp>
      <p:sp>
        <p:nvSpPr>
          <p:cNvPr id="17" name="16 - Θέση υποσέλιδου"/>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0" lang="el-GR"/>
          </a:p>
        </p:txBody>
      </p:sp>
      <p:sp>
        <p:nvSpPr>
          <p:cNvPr id="29" name="28 - Θέση αριθμού διαφάνειας"/>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l-GR" smtClean="0"/>
              <a:pPr/>
              <a:t>‹#›</a:t>
            </a:fld>
            <a:endParaRPr kumimoji="0" lang="el-G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12648" y="228600"/>
            <a:ext cx="8153400" cy="990600"/>
          </a:xfrm>
        </p:spPr>
        <p:txBody>
          <a:bodyPr/>
          <a:lstStyle/>
          <a:p>
            <a:r>
              <a:rPr kumimoji="0" lang="el-GR"/>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8D3816DF-213E-421B-92D3-C068DBB023D6}" type="datetimeFigureOut">
              <a:rPr kumimoji="0" lang="el-GR" smtClean="0">
                <a:solidFill>
                  <a:schemeClr val="tx2"/>
                </a:solidFill>
              </a:rPr>
              <a:pPr/>
              <a:t>4/1/2023</a:t>
            </a:fld>
            <a:endParaRPr kumimoji="0" lang="el-GR" sz="1100">
              <a:solidFill>
                <a:schemeClr val="tx2"/>
              </a:solidFill>
            </a:endParaRPr>
          </a:p>
        </p:txBody>
      </p:sp>
      <p:sp>
        <p:nvSpPr>
          <p:cNvPr id="5" name="4 - Θέση υποσέλιδου"/>
          <p:cNvSpPr>
            <a:spLocks noGrp="1"/>
          </p:cNvSpPr>
          <p:nvPr>
            <p:ph type="ftr" sz="quarter" idx="11"/>
          </p:nvPr>
        </p:nvSpPr>
        <p:spPr/>
        <p:txBody>
          <a:bodyPr/>
          <a:lstStyle/>
          <a:p>
            <a:pPr algn="r"/>
            <a:endParaRPr kumimoji="0" lang="el-GR" sz="1100">
              <a:solidFill>
                <a:schemeClr val="tx2"/>
              </a:solidFill>
            </a:endParaRPr>
          </a:p>
        </p:txBody>
      </p:sp>
      <p:sp>
        <p:nvSpPr>
          <p:cNvPr id="6" name="5 - Θέση αριθμού διαφάνειας"/>
          <p:cNvSpPr>
            <a:spLocks noGrp="1"/>
          </p:cNvSpPr>
          <p:nvPr>
            <p:ph type="sldNum" sz="quarter" idx="12"/>
          </p:nvPr>
        </p:nvSpPr>
        <p:spPr/>
        <p:txBody>
          <a:bodyPr/>
          <a:lstStyle>
            <a:lvl1pPr>
              <a:defRPr>
                <a:solidFill>
                  <a:srgbClr val="FFFFFF"/>
                </a:solidFill>
              </a:defRPr>
            </a:lvl1pPr>
          </a:lstStyle>
          <a:p>
            <a:pPr algn="l"/>
            <a:fld id="{72AC53DF-4216-466D-99A7-94400E6C2A25}" type="slidenum">
              <a:rPr kumimoji="0" lang="el-GR" sz="1200" smtClean="0">
                <a:solidFill>
                  <a:schemeClr val="tx2"/>
                </a:solidFill>
              </a:rPr>
              <a:pPr algn="l"/>
              <a:t>‹#›</a:t>
            </a:fld>
            <a:endParaRPr kumimoji="0" lang="el-GR" sz="1200">
              <a:solidFill>
                <a:schemeClr val="tx2"/>
              </a:solidFill>
            </a:endParaRPr>
          </a:p>
        </p:txBody>
      </p:sp>
      <p:sp>
        <p:nvSpPr>
          <p:cNvPr id="8" name="7 - Θέση περιεχομένου"/>
          <p:cNvSpPr>
            <a:spLocks noGrp="1"/>
          </p:cNvSpPr>
          <p:nvPr>
            <p:ph sz="quarter" idx="1"/>
          </p:nvPr>
        </p:nvSpPr>
        <p:spPr>
          <a:xfrm>
            <a:off x="612648" y="1600200"/>
            <a:ext cx="8153400" cy="44958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3" name="2 - Θέση κειμένου"/>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7" name="6 - Ορθογώνιο"/>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Ορθογώνιο"/>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l-GR"/>
              <a:t>Kλικ για επεξεργασία του τίτλου</a:t>
            </a:r>
            <a:endParaRPr kumimoji="0" lang="en-US"/>
          </a:p>
        </p:txBody>
      </p:sp>
      <p:sp>
        <p:nvSpPr>
          <p:cNvPr id="12" name="11 - Θέση ημερομηνίας"/>
          <p:cNvSpPr>
            <a:spLocks noGrp="1"/>
          </p:cNvSpPr>
          <p:nvPr>
            <p:ph type="dt" sz="half" idx="10"/>
          </p:nvPr>
        </p:nvSpPr>
        <p:spPr/>
        <p:txBody>
          <a:bodyPr/>
          <a:lstStyle/>
          <a:p>
            <a:fld id="{B6DED3D3-6235-4F4C-B439-DF277FB555A7}" type="datetimeFigureOut">
              <a:rPr lang="el-GR" smtClean="0"/>
              <a:pPr/>
              <a:t>4/1/2023</a:t>
            </a:fld>
            <a:endParaRPr kumimoji="0" lang="el-GR"/>
          </a:p>
        </p:txBody>
      </p:sp>
      <p:sp>
        <p:nvSpPr>
          <p:cNvPr id="13" name="12 - Θέση αριθμού διαφάνειας"/>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AD93096-5B34-4342-9326-69289CEAE4C2}" type="slidenum">
              <a:rPr lang="el-GR" smtClean="0"/>
              <a:pPr/>
              <a:t>‹#›</a:t>
            </a:fld>
            <a:endParaRPr kumimoji="0" lang="el-GR"/>
          </a:p>
        </p:txBody>
      </p:sp>
      <p:sp>
        <p:nvSpPr>
          <p:cNvPr id="14" name="13 - Θέση υποσέλιδου"/>
          <p:cNvSpPr>
            <a:spLocks noGrp="1"/>
          </p:cNvSpPr>
          <p:nvPr>
            <p:ph type="ftr" sz="quarter" idx="12"/>
          </p:nvPr>
        </p:nvSpPr>
        <p:spPr/>
        <p:txBody>
          <a:bodyPr/>
          <a:lstStyle/>
          <a:p>
            <a:endParaRPr kumimoji="0" lang="el-GR"/>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9" name="8 - Θέση περιεχομένου"/>
          <p:cNvSpPr>
            <a:spLocks noGrp="1"/>
          </p:cNvSpPr>
          <p:nvPr>
            <p:ph sz="quarter" idx="1"/>
          </p:nvPr>
        </p:nvSpPr>
        <p:spPr>
          <a:xfrm>
            <a:off x="609600" y="1589567"/>
            <a:ext cx="388620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1" name="10 - Θέση περιεχομένου"/>
          <p:cNvSpPr>
            <a:spLocks noGrp="1"/>
          </p:cNvSpPr>
          <p:nvPr>
            <p:ph sz="quarter" idx="2"/>
          </p:nvPr>
        </p:nvSpPr>
        <p:spPr>
          <a:xfrm>
            <a:off x="4844901" y="1589567"/>
            <a:ext cx="388620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8" name="7 - Θέση ημερομηνίας"/>
          <p:cNvSpPr>
            <a:spLocks noGrp="1"/>
          </p:cNvSpPr>
          <p:nvPr>
            <p:ph type="dt" sz="half" idx="15"/>
          </p:nvPr>
        </p:nvSpPr>
        <p:spPr/>
        <p:txBody>
          <a:bodyPr rtlCol="0"/>
          <a:lstStyle/>
          <a:p>
            <a:fld id="{3B5F1E3E-4B2F-4895-B65E-28B2E64F39F6}" type="datetimeFigureOut">
              <a:rPr lang="el-GR" smtClean="0"/>
              <a:pPr/>
              <a:t>4/1/2023</a:t>
            </a:fld>
            <a:endParaRPr kumimoji="0" lang="el-GR"/>
          </a:p>
        </p:txBody>
      </p:sp>
      <p:sp>
        <p:nvSpPr>
          <p:cNvPr id="10" name="9 - Θέση αριθμού διαφάνειας"/>
          <p:cNvSpPr>
            <a:spLocks noGrp="1"/>
          </p:cNvSpPr>
          <p:nvPr>
            <p:ph type="sldNum" sz="quarter" idx="16"/>
          </p:nvPr>
        </p:nvSpPr>
        <p:spPr/>
        <p:txBody>
          <a:bodyPr rtlCol="0"/>
          <a:lstStyle/>
          <a:p>
            <a:fld id="{1AD93096-5B34-4342-9326-69289CEAE4C2}" type="slidenum">
              <a:rPr lang="el-GR" smtClean="0"/>
              <a:pPr/>
              <a:t>‹#›</a:t>
            </a:fld>
            <a:endParaRPr kumimoji="0" lang="el-GR"/>
          </a:p>
        </p:txBody>
      </p:sp>
      <p:sp>
        <p:nvSpPr>
          <p:cNvPr id="12" name="11 - Θέση υποσέλιδου"/>
          <p:cNvSpPr>
            <a:spLocks noGrp="1"/>
          </p:cNvSpPr>
          <p:nvPr>
            <p:ph type="ftr" sz="quarter" idx="17"/>
          </p:nvPr>
        </p:nvSpPr>
        <p:spPr/>
        <p:txBody>
          <a:bodyPr rtlCol="0"/>
          <a:lstStyle/>
          <a:p>
            <a:endParaRPr kumimoji="0" lang="el-GR"/>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33400" y="273050"/>
            <a:ext cx="8153400" cy="869950"/>
          </a:xfrm>
        </p:spPr>
        <p:txBody>
          <a:bodyPr anchor="ctr"/>
          <a:lstStyle>
            <a:lvl1pPr>
              <a:defRPr/>
            </a:lvl1pPr>
          </a:lstStyle>
          <a:p>
            <a:r>
              <a:rPr kumimoji="0" lang="el-GR"/>
              <a:t>Kλικ για επεξεργασία του τίτλου</a:t>
            </a:r>
            <a:endParaRPr kumimoji="0" lang="en-US"/>
          </a:p>
        </p:txBody>
      </p:sp>
      <p:sp>
        <p:nvSpPr>
          <p:cNvPr id="11" name="10 - Θέση περιεχομένου"/>
          <p:cNvSpPr>
            <a:spLocks noGrp="1"/>
          </p:cNvSpPr>
          <p:nvPr>
            <p:ph sz="quarter" idx="2"/>
          </p:nvPr>
        </p:nvSpPr>
        <p:spPr>
          <a:xfrm>
            <a:off x="609600" y="2438400"/>
            <a:ext cx="3886200" cy="35814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3" name="12 - Θέση περιεχομένου"/>
          <p:cNvSpPr>
            <a:spLocks noGrp="1"/>
          </p:cNvSpPr>
          <p:nvPr>
            <p:ph sz="quarter" idx="4"/>
          </p:nvPr>
        </p:nvSpPr>
        <p:spPr>
          <a:xfrm>
            <a:off x="4800600" y="2438400"/>
            <a:ext cx="3886200" cy="35814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0" name="9 - Θέση ημερομηνίας"/>
          <p:cNvSpPr>
            <a:spLocks noGrp="1"/>
          </p:cNvSpPr>
          <p:nvPr>
            <p:ph type="dt" sz="half" idx="15"/>
          </p:nvPr>
        </p:nvSpPr>
        <p:spPr/>
        <p:txBody>
          <a:bodyPr rtlCol="0"/>
          <a:lstStyle/>
          <a:p>
            <a:fld id="{63085435-8225-4333-BFFA-0096413F0D76}" type="datetimeFigureOut">
              <a:rPr lang="el-GR" smtClean="0"/>
              <a:pPr/>
              <a:t>4/1/2023</a:t>
            </a:fld>
            <a:endParaRPr kumimoji="0" lang="el-GR"/>
          </a:p>
        </p:txBody>
      </p:sp>
      <p:sp>
        <p:nvSpPr>
          <p:cNvPr id="12" name="11 - Θέση αριθμού διαφάνειας"/>
          <p:cNvSpPr>
            <a:spLocks noGrp="1"/>
          </p:cNvSpPr>
          <p:nvPr>
            <p:ph type="sldNum" sz="quarter" idx="16"/>
          </p:nvPr>
        </p:nvSpPr>
        <p:spPr/>
        <p:txBody>
          <a:bodyPr rtlCol="0"/>
          <a:lstStyle/>
          <a:p>
            <a:fld id="{1AD93096-5B34-4342-9326-69289CEAE4C2}" type="slidenum">
              <a:rPr lang="el-GR" smtClean="0"/>
              <a:pPr/>
              <a:t>‹#›</a:t>
            </a:fld>
            <a:endParaRPr kumimoji="0" lang="el-GR"/>
          </a:p>
        </p:txBody>
      </p:sp>
      <p:sp>
        <p:nvSpPr>
          <p:cNvPr id="14" name="13 - Θέση υποσέλιδου"/>
          <p:cNvSpPr>
            <a:spLocks noGrp="1"/>
          </p:cNvSpPr>
          <p:nvPr>
            <p:ph type="ftr" sz="quarter" idx="17"/>
          </p:nvPr>
        </p:nvSpPr>
        <p:spPr/>
        <p:txBody>
          <a:bodyPr rtlCol="0"/>
          <a:lstStyle/>
          <a:p>
            <a:endParaRPr kumimoji="0" lang="el-GR"/>
          </a:p>
        </p:txBody>
      </p:sp>
      <p:sp>
        <p:nvSpPr>
          <p:cNvPr id="16" name="15 - Θέση κειμένου"/>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l-GR"/>
              <a:t>Kλικ για επεξεργασία των στυλ του υποδείγματος</a:t>
            </a:r>
          </a:p>
        </p:txBody>
      </p:sp>
      <p:sp>
        <p:nvSpPr>
          <p:cNvPr id="15" name="14 - Θέση κειμένου"/>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l-GR"/>
              <a:t>Kλικ για επεξεργασία των στυλ του υποδείγματος</a:t>
            </a:r>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0783C494-2A87-468C-A21B-CB14FB9ABB00}" type="datetimeFigureOut">
              <a:rPr lang="el-GR" smtClean="0"/>
              <a:pPr/>
              <a:t>4/1/2023</a:t>
            </a:fld>
            <a:endParaRPr kumimoji="0" lang="el-GR"/>
          </a:p>
        </p:txBody>
      </p:sp>
      <p:sp>
        <p:nvSpPr>
          <p:cNvPr id="4" name="3 - Θέση υποσέλιδου"/>
          <p:cNvSpPr>
            <a:spLocks noGrp="1"/>
          </p:cNvSpPr>
          <p:nvPr>
            <p:ph type="ftr" sz="quarter" idx="11"/>
          </p:nvPr>
        </p:nvSpPr>
        <p:spPr/>
        <p:txBody>
          <a:bodyPr/>
          <a:lstStyle/>
          <a:p>
            <a:endParaRPr kumimoji="0" lang="el-GR"/>
          </a:p>
        </p:txBody>
      </p:sp>
      <p:sp>
        <p:nvSpPr>
          <p:cNvPr id="5" name="4 - Θέση αριθμού διαφάνειας"/>
          <p:cNvSpPr>
            <a:spLocks noGrp="1"/>
          </p:cNvSpPr>
          <p:nvPr>
            <p:ph type="sldNum" sz="quarter" idx="12"/>
          </p:nvPr>
        </p:nvSpPr>
        <p:spPr/>
        <p:txBody>
          <a:bodyPr/>
          <a:lstStyle>
            <a:lvl1pPr>
              <a:defRPr>
                <a:solidFill>
                  <a:srgbClr val="FFFFFF"/>
                </a:solidFill>
              </a:defRPr>
            </a:lvl1pPr>
          </a:lstStyle>
          <a:p>
            <a:fld id="{1AD93096-5B34-4342-9326-69289CEAE4C2}" type="slidenum">
              <a:rPr lang="el-GR" smtClean="0"/>
              <a:pPr/>
              <a:t>‹#›</a:t>
            </a:fld>
            <a:endParaRPr kumimoji="0" lang="el-GR"/>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D3816DF-213E-421B-92D3-C068DBB023D6}" type="datetimeFigureOut">
              <a:rPr kumimoji="0" lang="el-GR" smtClean="0">
                <a:solidFill>
                  <a:schemeClr val="tx2"/>
                </a:solidFill>
              </a:rPr>
              <a:pPr/>
              <a:t>4/1/2023</a:t>
            </a:fld>
            <a:endParaRPr kumimoji="0" lang="el-GR" sz="1100">
              <a:solidFill>
                <a:schemeClr val="tx2"/>
              </a:solidFill>
            </a:endParaRPr>
          </a:p>
        </p:txBody>
      </p:sp>
      <p:sp>
        <p:nvSpPr>
          <p:cNvPr id="3" name="2 - Θέση υποσέλιδου"/>
          <p:cNvSpPr>
            <a:spLocks noGrp="1"/>
          </p:cNvSpPr>
          <p:nvPr>
            <p:ph type="ftr" sz="quarter" idx="11"/>
          </p:nvPr>
        </p:nvSpPr>
        <p:spPr/>
        <p:txBody>
          <a:bodyPr/>
          <a:lstStyle/>
          <a:p>
            <a:pPr algn="r"/>
            <a:endParaRPr kumimoji="0" lang="el-GR" sz="1100">
              <a:solidFill>
                <a:schemeClr val="tx2"/>
              </a:solidFill>
            </a:endParaRPr>
          </a:p>
        </p:txBody>
      </p:sp>
      <p:sp>
        <p:nvSpPr>
          <p:cNvPr id="4" name="3 - Θέση αριθμού διαφάνειας"/>
          <p:cNvSpPr>
            <a:spLocks noGrp="1"/>
          </p:cNvSpPr>
          <p:nvPr>
            <p:ph type="sldNum" sz="quarter" idx="12"/>
          </p:nvPr>
        </p:nvSpPr>
        <p:spPr>
          <a:xfrm>
            <a:off x="0" y="6248400"/>
            <a:ext cx="533400" cy="381000"/>
          </a:xfrm>
        </p:spPr>
        <p:txBody>
          <a:bodyPr/>
          <a:lstStyle>
            <a:lvl1pPr>
              <a:defRPr>
                <a:solidFill>
                  <a:schemeClr val="tx2"/>
                </a:solidFill>
              </a:defRPr>
            </a:lvl1pPr>
          </a:lstStyle>
          <a:p>
            <a:pPr algn="l"/>
            <a:fld id="{72AC53DF-4216-466D-99A7-94400E6C2A25}" type="slidenum">
              <a:rPr kumimoji="0" lang="el-GR" sz="1200" smtClean="0">
                <a:solidFill>
                  <a:schemeClr val="tx2"/>
                </a:solidFill>
              </a:rPr>
              <a:pPr algn="l"/>
              <a:t>‹#›</a:t>
            </a:fld>
            <a:endParaRPr kumimoji="0" lang="el-GR" sz="1200">
              <a:solidFill>
                <a:schemeClr val="tx2"/>
              </a:solidFill>
            </a:endParaRPr>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3050"/>
            <a:ext cx="8077200" cy="869950"/>
          </a:xfrm>
        </p:spPr>
        <p:txBody>
          <a:bodyPr anchor="ctr"/>
          <a:lstStyle>
            <a:lvl1pPr algn="l">
              <a:buNone/>
              <a:defRPr sz="4400" b="0"/>
            </a:lvl1p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4BECC0C8-36B8-442A-833D-B6AACE86BB77}" type="datetimeFigureOut">
              <a:rPr lang="el-GR" smtClean="0"/>
              <a:pPr/>
              <a:t>4/1/2023</a:t>
            </a:fld>
            <a:endParaRPr kumimoji="0" lang="el-GR"/>
          </a:p>
        </p:txBody>
      </p:sp>
      <p:sp>
        <p:nvSpPr>
          <p:cNvPr id="6" name="5 - Θέση υποσέλιδου"/>
          <p:cNvSpPr>
            <a:spLocks noGrp="1"/>
          </p:cNvSpPr>
          <p:nvPr>
            <p:ph type="ftr" sz="quarter" idx="11"/>
          </p:nvPr>
        </p:nvSpPr>
        <p:spPr/>
        <p:txBody>
          <a:bodyPr/>
          <a:lstStyle/>
          <a:p>
            <a:endParaRPr kumimoji="0" lang="el-GR"/>
          </a:p>
        </p:txBody>
      </p:sp>
      <p:sp>
        <p:nvSpPr>
          <p:cNvPr id="7" name="6 - Θέση αριθμού διαφάνειας"/>
          <p:cNvSpPr>
            <a:spLocks noGrp="1"/>
          </p:cNvSpPr>
          <p:nvPr>
            <p:ph type="sldNum" sz="quarter" idx="12"/>
          </p:nvPr>
        </p:nvSpPr>
        <p:spPr/>
        <p:txBody>
          <a:bodyPr/>
          <a:lstStyle>
            <a:lvl1pPr>
              <a:defRPr>
                <a:solidFill>
                  <a:srgbClr val="FFFFFF"/>
                </a:solidFill>
              </a:defRPr>
            </a:lvl1pPr>
          </a:lstStyle>
          <a:p>
            <a:fld id="{1AD93096-5B34-4342-9326-69289CEAE4C2}" type="slidenum">
              <a:rPr lang="el-GR" smtClean="0"/>
              <a:pPr/>
              <a:t>‹#›</a:t>
            </a:fld>
            <a:endParaRPr kumimoji="0" lang="el-GR"/>
          </a:p>
        </p:txBody>
      </p:sp>
      <p:sp>
        <p:nvSpPr>
          <p:cNvPr id="3" name="2 - Θέση κειμένου"/>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9" name="8 - Θέση περιεχομένου"/>
          <p:cNvSpPr>
            <a:spLocks noGrp="1"/>
          </p:cNvSpPr>
          <p:nvPr>
            <p:ph sz="quarter" idx="1"/>
          </p:nvPr>
        </p:nvSpPr>
        <p:spPr>
          <a:xfrm>
            <a:off x="2362200" y="1752600"/>
            <a:ext cx="6400800" cy="44196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a:t>Kλικ για επεξεργασία των στυλ του υποδείγματος</a:t>
            </a:r>
          </a:p>
        </p:txBody>
      </p:sp>
      <p:sp>
        <p:nvSpPr>
          <p:cNvPr id="8" name="7 - Ορθογώνιο"/>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Ορθογώνιο"/>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l-GR"/>
              <a:t>Kλικ για επεξεργασία του τίτλου</a:t>
            </a:r>
            <a:endParaRPr kumimoji="0" lang="en-US"/>
          </a:p>
        </p:txBody>
      </p:sp>
      <p:sp>
        <p:nvSpPr>
          <p:cNvPr id="11" name="10 - Ορθογώνιο"/>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Θέση ημερομηνίας"/>
          <p:cNvSpPr>
            <a:spLocks noGrp="1"/>
          </p:cNvSpPr>
          <p:nvPr>
            <p:ph type="dt" sz="half" idx="10"/>
          </p:nvPr>
        </p:nvSpPr>
        <p:spPr>
          <a:xfrm>
            <a:off x="6248400" y="6248400"/>
            <a:ext cx="2667000" cy="365125"/>
          </a:xfrm>
        </p:spPr>
        <p:txBody>
          <a:bodyPr rtlCol="0"/>
          <a:lstStyle/>
          <a:p>
            <a:fld id="{51E20EC5-AC53-4169-941E-EDF10CD23748}" type="datetimeFigureOut">
              <a:rPr lang="el-GR" smtClean="0"/>
              <a:pPr/>
              <a:t>4/1/2023</a:t>
            </a:fld>
            <a:endParaRPr kumimoji="0" lang="el-GR"/>
          </a:p>
        </p:txBody>
      </p:sp>
      <p:sp>
        <p:nvSpPr>
          <p:cNvPr id="13" name="12 - Θέση αριθμού διαφάνειας"/>
          <p:cNvSpPr>
            <a:spLocks noGrp="1"/>
          </p:cNvSpPr>
          <p:nvPr>
            <p:ph type="sldNum" sz="quarter" idx="11"/>
          </p:nvPr>
        </p:nvSpPr>
        <p:spPr>
          <a:xfrm>
            <a:off x="0" y="4667249"/>
            <a:ext cx="1447800" cy="663578"/>
          </a:xfrm>
        </p:spPr>
        <p:txBody>
          <a:bodyPr rtlCol="0"/>
          <a:lstStyle>
            <a:lvl1pPr>
              <a:defRPr sz="2800"/>
            </a:lvl1pPr>
          </a:lstStyle>
          <a:p>
            <a:fld id="{1AD93096-5B34-4342-9326-69289CEAE4C2}" type="slidenum">
              <a:rPr lang="el-GR" smtClean="0"/>
              <a:pPr/>
              <a:t>‹#›</a:t>
            </a:fld>
            <a:endParaRPr kumimoji="0" lang="el-GR"/>
          </a:p>
        </p:txBody>
      </p:sp>
      <p:sp>
        <p:nvSpPr>
          <p:cNvPr id="14" name="13 - Θέση υποσέλιδου"/>
          <p:cNvSpPr>
            <a:spLocks noGrp="1"/>
          </p:cNvSpPr>
          <p:nvPr>
            <p:ph type="ftr" sz="quarter" idx="12"/>
          </p:nvPr>
        </p:nvSpPr>
        <p:spPr>
          <a:xfrm>
            <a:off x="1600200" y="6248206"/>
            <a:ext cx="4572000" cy="365125"/>
          </a:xfrm>
        </p:spPr>
        <p:txBody>
          <a:bodyPr rtlCol="0"/>
          <a:lstStyle/>
          <a:p>
            <a:endParaRPr kumimoji="0" lang="el-GR"/>
          </a:p>
        </p:txBody>
      </p:sp>
      <p:sp>
        <p:nvSpPr>
          <p:cNvPr id="3" name="2 - Θέση εικόνας"/>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8D3816DF-213E-421B-92D3-C068DBB023D6}" type="datetimeFigureOut">
              <a:rPr kumimoji="0" lang="el-GR" smtClean="0">
                <a:solidFill>
                  <a:schemeClr val="tx2"/>
                </a:solidFill>
              </a:rPr>
              <a:pPr/>
              <a:t>4/1/2023</a:t>
            </a:fld>
            <a:endParaRPr kumimoji="0" lang="el-GR" sz="1100">
              <a:solidFill>
                <a:schemeClr val="tx2"/>
              </a:solidFill>
            </a:endParaRPr>
          </a:p>
        </p:txBody>
      </p:sp>
      <p:sp>
        <p:nvSpPr>
          <p:cNvPr id="5" name="4 - Θέση υποσέλιδου"/>
          <p:cNvSpPr>
            <a:spLocks noGrp="1"/>
          </p:cNvSpPr>
          <p:nvPr>
            <p:ph type="ftr" sz="quarter" idx="11"/>
          </p:nvPr>
        </p:nvSpPr>
        <p:spPr/>
        <p:txBody>
          <a:bodyPr/>
          <a:lstStyle/>
          <a:p>
            <a:pPr algn="r"/>
            <a:endParaRPr kumimoji="0" lang="el-GR" sz="1100">
              <a:solidFill>
                <a:schemeClr val="tx2"/>
              </a:solidFill>
            </a:endParaRPr>
          </a:p>
        </p:txBody>
      </p:sp>
      <p:sp>
        <p:nvSpPr>
          <p:cNvPr id="6" name="5 - Θέση αριθμού διαφάνειας"/>
          <p:cNvSpPr>
            <a:spLocks noGrp="1"/>
          </p:cNvSpPr>
          <p:nvPr>
            <p:ph type="sldNum" sz="quarter" idx="12"/>
          </p:nvPr>
        </p:nvSpPr>
        <p:spPr/>
        <p:txBody>
          <a:bodyPr/>
          <a:lstStyle/>
          <a:p>
            <a:pPr algn="l"/>
            <a:fld id="{72AC53DF-4216-466D-99A7-94400E6C2A25}" type="slidenum">
              <a:rPr kumimoji="0" lang="el-GR" sz="1200" smtClean="0">
                <a:solidFill>
                  <a:schemeClr val="tx2"/>
                </a:solidFill>
              </a:rPr>
              <a:pPr algn="l"/>
              <a:t>‹#›</a:t>
            </a:fld>
            <a:endParaRPr kumimoji="0" lang="el-GR" sz="1200">
              <a:solidFill>
                <a:schemeClr val="tx2"/>
              </a:solidFill>
            </a:endParaRPr>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53200" y="609600"/>
            <a:ext cx="2057400" cy="5516563"/>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609600"/>
            <a:ext cx="5562600" cy="5516564"/>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a:xfrm>
            <a:off x="6553200" y="6248402"/>
            <a:ext cx="2209800" cy="365125"/>
          </a:xfrm>
        </p:spPr>
        <p:txBody>
          <a:bodyPr/>
          <a:lstStyle/>
          <a:p>
            <a:fld id="{8D3816DF-213E-421B-92D3-C068DBB023D6}" type="datetimeFigureOut">
              <a:rPr kumimoji="0" lang="el-GR" smtClean="0">
                <a:solidFill>
                  <a:schemeClr val="tx2"/>
                </a:solidFill>
              </a:rPr>
              <a:pPr/>
              <a:t>4/1/2023</a:t>
            </a:fld>
            <a:endParaRPr kumimoji="0" lang="el-GR" sz="1100">
              <a:solidFill>
                <a:schemeClr val="tx2"/>
              </a:solidFill>
            </a:endParaRPr>
          </a:p>
        </p:txBody>
      </p:sp>
      <p:sp>
        <p:nvSpPr>
          <p:cNvPr id="5" name="4 - Θέση υποσέλιδου"/>
          <p:cNvSpPr>
            <a:spLocks noGrp="1"/>
          </p:cNvSpPr>
          <p:nvPr>
            <p:ph type="ftr" sz="quarter" idx="11"/>
          </p:nvPr>
        </p:nvSpPr>
        <p:spPr>
          <a:xfrm>
            <a:off x="457201" y="6248207"/>
            <a:ext cx="5573483" cy="365125"/>
          </a:xfrm>
        </p:spPr>
        <p:txBody>
          <a:bodyPr/>
          <a:lstStyle/>
          <a:p>
            <a:pPr algn="r"/>
            <a:endParaRPr kumimoji="0" lang="el-GR" sz="1100">
              <a:solidFill>
                <a:schemeClr val="tx2"/>
              </a:solidFill>
            </a:endParaRPr>
          </a:p>
        </p:txBody>
      </p:sp>
      <p:sp>
        <p:nvSpPr>
          <p:cNvPr id="7" name="6 - Ορθογώνιο"/>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 Ορθογώνιο"/>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 Ορθογώνιο"/>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rot="5400000">
            <a:off x="5989638" y="144462"/>
            <a:ext cx="533400" cy="244476"/>
          </a:xfrm>
        </p:spPr>
        <p:txBody>
          <a:bodyPr/>
          <a:lstStyle/>
          <a:p>
            <a:pPr algn="l"/>
            <a:fld id="{72AC53DF-4216-466D-99A7-94400E6C2A25}" type="slidenum">
              <a:rPr kumimoji="0" lang="el-GR" sz="1200" smtClean="0">
                <a:solidFill>
                  <a:schemeClr val="tx2"/>
                </a:solidFill>
              </a:rPr>
              <a:pPr algn="l"/>
              <a:t>‹#›</a:t>
            </a:fld>
            <a:endParaRPr kumimoji="0" lang="el-GR" sz="1200">
              <a:solidFill>
                <a:schemeClr val="tx2"/>
              </a:solidFill>
            </a:endParaRPr>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609600" y="228600"/>
            <a:ext cx="8153400" cy="990600"/>
          </a:xfrm>
          <a:prstGeom prst="rect">
            <a:avLst/>
          </a:prstGeom>
        </p:spPr>
        <p:txBody>
          <a:bodyPr vert="horz" anchor="ctr">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13 - Θέση ημερομηνίας"/>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D3816DF-213E-421B-92D3-C068DBB023D6}" type="datetimeFigureOut">
              <a:rPr kumimoji="0" lang="el-GR" smtClean="0">
                <a:solidFill>
                  <a:schemeClr val="tx2"/>
                </a:solidFill>
              </a:rPr>
              <a:pPr/>
              <a:t>4/1/2023</a:t>
            </a:fld>
            <a:endParaRPr kumimoji="0" lang="el-GR" sz="1100">
              <a:solidFill>
                <a:schemeClr val="tx2"/>
              </a:solidFill>
            </a:endParaRPr>
          </a:p>
        </p:txBody>
      </p:sp>
      <p:sp>
        <p:nvSpPr>
          <p:cNvPr id="3" name="2 - Θέση υποσέλιδου"/>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a:endParaRPr kumimoji="0" lang="el-GR" sz="1100">
              <a:solidFill>
                <a:schemeClr val="tx2"/>
              </a:solidFill>
            </a:endParaRPr>
          </a:p>
        </p:txBody>
      </p:sp>
      <p:sp>
        <p:nvSpPr>
          <p:cNvPr id="7" name="6 - Ορθογώνιο"/>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Ορθογώνιο"/>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l"/>
            <a:fld id="{72AC53DF-4216-466D-99A7-94400E6C2A25}" type="slidenum">
              <a:rPr kumimoji="0" lang="el-GR" sz="1200" smtClean="0">
                <a:solidFill>
                  <a:schemeClr val="tx2"/>
                </a:solidFill>
              </a:rPr>
              <a:pPr algn="l"/>
              <a:t>‹#›</a:t>
            </a:fld>
            <a:endParaRPr kumimoji="0" lang="el-GR" sz="1200">
              <a:solidFill>
                <a:schemeClr val="tx2"/>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spd="slow">
    <p:wipe dir="d"/>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jiyuJfU1UeY"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rm.coe.int/16802fc1bf" TargetMode="External"/><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www.oecd.org/pisa/innovation/global-competence/"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facebook.com/AMeLiE.EU" TargetMode="External"/><Relationship Id="rId2" Type="http://schemas.openxmlformats.org/officeDocument/2006/relationships/hyperlink" Target="https://www.amelieproject.eu/" TargetMode="Externa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www.instagram.com/amelieprojecteu/"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κειμένου 4">
            <a:extLst>
              <a:ext uri="{FF2B5EF4-FFF2-40B4-BE49-F238E27FC236}">
                <a16:creationId xmlns:a16="http://schemas.microsoft.com/office/drawing/2014/main" xmlns="" id="{93DA5870-2F29-48FD-9DB7-257FA847E6CD}"/>
              </a:ext>
            </a:extLst>
          </p:cNvPr>
          <p:cNvSpPr>
            <a:spLocks noGrp="1"/>
          </p:cNvSpPr>
          <p:nvPr>
            <p:ph type="body" sz="quarter" idx="1"/>
          </p:nvPr>
        </p:nvSpPr>
        <p:spPr>
          <a:xfrm>
            <a:off x="414134" y="1577208"/>
            <a:ext cx="3962400" cy="4391000"/>
          </a:xfrm>
        </p:spPr>
        <p:txBody>
          <a:bodyPr>
            <a:normAutofit fontScale="92500" lnSpcReduction="20000"/>
          </a:bodyPr>
          <a:lstStyle/>
          <a:p>
            <a:pPr algn="ctr"/>
            <a:endParaRPr lang="en-US" cap="all" dirty="0">
              <a:solidFill>
                <a:srgbClr val="7030A0"/>
              </a:solidFill>
            </a:endParaRPr>
          </a:p>
          <a:p>
            <a:pPr algn="ctr"/>
            <a:r>
              <a:rPr lang="en-US" cap="all" dirty="0">
                <a:solidFill>
                  <a:srgbClr val="7030A0"/>
                </a:solidFill>
                <a:latin typeface="Arial" panose="020B0604020202020204" pitchFamily="34" charset="0"/>
                <a:cs typeface="Arial" panose="020B0604020202020204" pitchFamily="34" charset="0"/>
              </a:rPr>
              <a:t>ΠΕ.ΔΙ.ΕΚ. </a:t>
            </a:r>
            <a:r>
              <a:rPr lang="el-GR" cap="all" dirty="0">
                <a:solidFill>
                  <a:srgbClr val="7030A0"/>
                </a:solidFill>
                <a:latin typeface="Arial" panose="020B0604020202020204" pitchFamily="34" charset="0"/>
                <a:cs typeface="Arial" panose="020B0604020202020204" pitchFamily="34" charset="0"/>
              </a:rPr>
              <a:t>ΗΠΕΙΡΟΥ</a:t>
            </a:r>
            <a:r>
              <a:rPr lang="en-US" cap="all" dirty="0">
                <a:latin typeface="Arial" panose="020B0604020202020204" pitchFamily="34" charset="0"/>
                <a:cs typeface="Arial" panose="020B0604020202020204" pitchFamily="34" charset="0"/>
              </a:rPr>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Erasmus+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 2020-1EL01-KA101-077952</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consortium- </a:t>
            </a:r>
            <a:r>
              <a:rPr lang="en-US" cap="all" dirty="0" err="1">
                <a:latin typeface="Arial" panose="020B0604020202020204" pitchFamily="34" charset="0"/>
                <a:cs typeface="Arial" panose="020B0604020202020204" pitchFamily="34" charset="0"/>
              </a:rPr>
              <a:t>κοινο</a:t>
            </a:r>
            <a:r>
              <a:rPr lang="en-US" cap="all" dirty="0">
                <a:latin typeface="Arial" panose="020B0604020202020204" pitchFamily="34" charset="0"/>
                <a:cs typeface="Arial" panose="020B0604020202020204" pitchFamily="34" charset="0"/>
              </a:rPr>
              <a:t>πραξια</a:t>
            </a:r>
            <a:br>
              <a:rPr lang="en-US" cap="all" dirty="0">
                <a:latin typeface="Arial" panose="020B0604020202020204" pitchFamily="34" charset="0"/>
                <a:cs typeface="Arial" panose="020B0604020202020204" pitchFamily="34" charset="0"/>
              </a:rPr>
            </a:br>
            <a:endParaRPr lang="el-GR" cap="all" dirty="0">
              <a:latin typeface="Arial" panose="020B0604020202020204" pitchFamily="34" charset="0"/>
              <a:cs typeface="Arial" panose="020B0604020202020204" pitchFamily="34" charset="0"/>
            </a:endParaRPr>
          </a:p>
          <a:p>
            <a:pPr algn="ctr"/>
            <a:r>
              <a:rPr lang="en-US" cap="all" dirty="0">
                <a:latin typeface="Arial" panose="020B0604020202020204" pitchFamily="34" charset="0"/>
                <a:cs typeface="Arial" panose="020B0604020202020204" pitchFamily="34" charset="0"/>
              </a:rPr>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«Μεταβαινοντασ απο την παραδοσιακη διδασκαλια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σε καινοτομεσ εκπαιδευτικεσ μεθοδουσ </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για ενα σχολειο χωρισ αποκλεισμουσ"</a:t>
            </a:r>
            <a:br>
              <a:rPr lang="en-US" cap="all" dirty="0">
                <a:latin typeface="Arial" panose="020B0604020202020204" pitchFamily="34" charset="0"/>
                <a:cs typeface="Arial" panose="020B0604020202020204" pitchFamily="34" charset="0"/>
              </a:rPr>
            </a:br>
            <a:r>
              <a:rPr lang="en-US" cap="all" dirty="0">
                <a:latin typeface="Arial" panose="020B0604020202020204" pitchFamily="34" charset="0"/>
                <a:cs typeface="Arial" panose="020B0604020202020204" pitchFamily="34" charset="0"/>
              </a:rPr>
              <a:t/>
            </a:r>
            <a:br>
              <a:rPr lang="en-US" cap="all" dirty="0">
                <a:latin typeface="Arial" panose="020B0604020202020204" pitchFamily="34" charset="0"/>
                <a:cs typeface="Arial" panose="020B0604020202020204" pitchFamily="34" charset="0"/>
              </a:rPr>
            </a:br>
            <a:endParaRPr lang="el-GR" dirty="0">
              <a:latin typeface="Arial" panose="020B0604020202020204" pitchFamily="34" charset="0"/>
              <a:cs typeface="Arial" panose="020B0604020202020204" pitchFamily="34" charset="0"/>
            </a:endParaRPr>
          </a:p>
        </p:txBody>
      </p:sp>
      <p:sp>
        <p:nvSpPr>
          <p:cNvPr id="6" name="Θέση κειμένου 5">
            <a:extLst>
              <a:ext uri="{FF2B5EF4-FFF2-40B4-BE49-F238E27FC236}">
                <a16:creationId xmlns:a16="http://schemas.microsoft.com/office/drawing/2014/main" xmlns="" id="{2996EF3C-8B8C-42A9-8FED-1292E68C021A}"/>
              </a:ext>
            </a:extLst>
          </p:cNvPr>
          <p:cNvSpPr>
            <a:spLocks noGrp="1"/>
          </p:cNvSpPr>
          <p:nvPr>
            <p:ph type="body" sz="quarter" idx="3"/>
          </p:nvPr>
        </p:nvSpPr>
        <p:spPr>
          <a:xfrm>
            <a:off x="4796408" y="1577208"/>
            <a:ext cx="4019872" cy="4391000"/>
          </a:xfrm>
        </p:spPr>
        <p:txBody>
          <a:bodyPr>
            <a:normAutofit fontScale="92500" lnSpcReduction="20000"/>
          </a:bodyPr>
          <a:lstStyle/>
          <a:p>
            <a:endParaRPr lang="el-GR" sz="2600" dirty="0"/>
          </a:p>
          <a:p>
            <a:r>
              <a:rPr lang="el-GR" sz="2600" dirty="0"/>
              <a:t>2</a:t>
            </a:r>
            <a:r>
              <a:rPr lang="el-GR" sz="2600" baseline="30000" dirty="0"/>
              <a:t>η</a:t>
            </a:r>
            <a:r>
              <a:rPr lang="el-GR" sz="2600" dirty="0"/>
              <a:t> Θεματική</a:t>
            </a:r>
            <a:endParaRPr lang="el-GR" sz="2600" dirty="0">
              <a:solidFill>
                <a:srgbClr val="7030A0"/>
              </a:solidFill>
              <a:latin typeface="Arial Narrow" pitchFamily="34" charset="0"/>
            </a:endParaRPr>
          </a:p>
          <a:p>
            <a:pPr algn="ctr"/>
            <a:r>
              <a:rPr lang="el-GR" sz="2600" dirty="0">
                <a:solidFill>
                  <a:srgbClr val="7030A0"/>
                </a:solidFill>
                <a:latin typeface="Arial Narrow" pitchFamily="34" charset="0"/>
              </a:rPr>
              <a:t>«Ενσωμάτωση μεταναστών και  προσφύγων μαθητών στο ευρωπαϊκό δημοτικό σχολείο»</a:t>
            </a:r>
            <a:endParaRPr lang="el-GR" sz="2600" dirty="0"/>
          </a:p>
          <a:p>
            <a:endParaRPr lang="el-GR" sz="2600" dirty="0"/>
          </a:p>
          <a:p>
            <a:pPr marL="342900" indent="-342900">
              <a:buClr>
                <a:schemeClr val="bg1"/>
              </a:buClr>
              <a:buFont typeface="Arial" panose="020B0604020202020204" pitchFamily="34" charset="0"/>
              <a:buChar char="•"/>
            </a:pPr>
            <a:r>
              <a:rPr lang="el-GR" dirty="0">
                <a:solidFill>
                  <a:schemeClr val="bg1"/>
                </a:solidFill>
                <a:latin typeface="Garamond" panose="02020404030301010803" pitchFamily="18" charset="0"/>
              </a:rPr>
              <a:t>Επιστημονικά υπεύθυνη</a:t>
            </a:r>
            <a:r>
              <a:rPr lang="en-US" dirty="0">
                <a:solidFill>
                  <a:schemeClr val="bg1"/>
                </a:solidFill>
                <a:latin typeface="Garamond" panose="02020404030301010803" pitchFamily="18" charset="0"/>
              </a:rPr>
              <a:t>: </a:t>
            </a:r>
            <a:endParaRPr lang="el-GR" dirty="0">
              <a:solidFill>
                <a:schemeClr val="bg1"/>
              </a:solidFill>
              <a:latin typeface="Garamond" panose="02020404030301010803" pitchFamily="18" charset="0"/>
            </a:endParaRPr>
          </a:p>
          <a:p>
            <a:pPr>
              <a:buClr>
                <a:schemeClr val="bg1"/>
              </a:buClr>
            </a:pPr>
            <a:r>
              <a:rPr lang="el-GR" dirty="0">
                <a:solidFill>
                  <a:schemeClr val="bg1"/>
                </a:solidFill>
                <a:latin typeface="Garamond" panose="02020404030301010803" pitchFamily="18" charset="0"/>
              </a:rPr>
              <a:t>      </a:t>
            </a:r>
            <a:r>
              <a:rPr lang="en-US" dirty="0" err="1">
                <a:solidFill>
                  <a:schemeClr val="bg1"/>
                </a:solidFill>
                <a:latin typeface="Garamond" panose="02020404030301010803" pitchFamily="18" charset="0"/>
              </a:rPr>
              <a:t>Δρ</a:t>
            </a:r>
            <a:r>
              <a:rPr lang="en-US" dirty="0">
                <a:solidFill>
                  <a:schemeClr val="bg1"/>
                </a:solidFill>
                <a:latin typeface="Garamond" panose="02020404030301010803" pitchFamily="18" charset="0"/>
              </a:rPr>
              <a:t>. </a:t>
            </a:r>
            <a:r>
              <a:rPr lang="en-US" dirty="0" err="1">
                <a:solidFill>
                  <a:schemeClr val="bg1"/>
                </a:solidFill>
                <a:latin typeface="Garamond" panose="02020404030301010803" pitchFamily="18" charset="0"/>
              </a:rPr>
              <a:t>Κλεο</a:t>
            </a:r>
            <a:r>
              <a:rPr lang="en-US" dirty="0">
                <a:solidFill>
                  <a:schemeClr val="bg1"/>
                </a:solidFill>
                <a:latin typeface="Garamond" panose="02020404030301010803" pitchFamily="18" charset="0"/>
              </a:rPr>
              <a:t>πάτρα Ν. Βα</a:t>
            </a:r>
            <a:r>
              <a:rPr lang="en-US" dirty="0" err="1">
                <a:solidFill>
                  <a:schemeClr val="bg1"/>
                </a:solidFill>
                <a:latin typeface="Garamond" panose="02020404030301010803" pitchFamily="18" charset="0"/>
              </a:rPr>
              <a:t>σιλείου</a:t>
            </a:r>
            <a:endParaRPr lang="el-GR" dirty="0">
              <a:solidFill>
                <a:schemeClr val="bg1"/>
              </a:solidFill>
              <a:latin typeface="Garamond" panose="02020404030301010803" pitchFamily="18" charset="0"/>
            </a:endParaRPr>
          </a:p>
          <a:p>
            <a:pPr>
              <a:buClr>
                <a:schemeClr val="bg1"/>
              </a:buClr>
            </a:pPr>
            <a:endParaRPr lang="el-GR" dirty="0">
              <a:solidFill>
                <a:schemeClr val="bg1"/>
              </a:solidFill>
              <a:latin typeface="Garamond" panose="02020404030301010803" pitchFamily="18" charset="0"/>
            </a:endParaRPr>
          </a:p>
          <a:p>
            <a:pPr marL="342900" indent="-342900">
              <a:buClr>
                <a:schemeClr val="bg1"/>
              </a:buClr>
              <a:buFont typeface="Arial" panose="020B0604020202020204" pitchFamily="34" charset="0"/>
              <a:buChar char="•"/>
            </a:pPr>
            <a:r>
              <a:rPr lang="el-GR" dirty="0">
                <a:solidFill>
                  <a:schemeClr val="bg1"/>
                </a:solidFill>
                <a:latin typeface="Garamond" panose="02020404030301010803" pitchFamily="18" charset="0"/>
              </a:rPr>
              <a:t>Υπεύθυνη διαχείρισης του έργου: Εύχαρις </a:t>
            </a:r>
            <a:r>
              <a:rPr lang="el-GR" dirty="0" err="1">
                <a:solidFill>
                  <a:schemeClr val="bg1"/>
                </a:solidFill>
                <a:latin typeface="Garamond" panose="02020404030301010803" pitchFamily="18" charset="0"/>
              </a:rPr>
              <a:t>Γουβέλη</a:t>
            </a:r>
            <a:endParaRPr lang="el-GR" dirty="0">
              <a:solidFill>
                <a:schemeClr val="bg1"/>
              </a:solidFill>
              <a:latin typeface="Garamond" panose="02020404030301010803" pitchFamily="18" charset="0"/>
            </a:endParaRPr>
          </a:p>
          <a:p>
            <a:pPr>
              <a:buClr>
                <a:schemeClr val="bg1"/>
              </a:buClr>
            </a:pPr>
            <a:r>
              <a:rPr lang="el-GR" dirty="0">
                <a:solidFill>
                  <a:schemeClr val="bg1"/>
                </a:solidFill>
                <a:latin typeface="Garamond" panose="02020404030301010803" pitchFamily="18" charset="0"/>
              </a:rPr>
              <a:t>Γραφείο Ευρωπαϊκών Προγραμμάτων               </a:t>
            </a:r>
            <a:r>
              <a:rPr lang="en-US" dirty="0">
                <a:solidFill>
                  <a:schemeClr val="bg1"/>
                </a:solidFill>
                <a:latin typeface="Garamond" panose="02020404030301010803" pitchFamily="18" charset="0"/>
              </a:rPr>
              <a:t/>
            </a:r>
            <a:br>
              <a:rPr lang="en-US" dirty="0">
                <a:solidFill>
                  <a:schemeClr val="bg1"/>
                </a:solidFill>
                <a:latin typeface="Garamond" panose="02020404030301010803" pitchFamily="18" charset="0"/>
              </a:rPr>
            </a:br>
            <a:r>
              <a:rPr lang="el-GR" dirty="0">
                <a:solidFill>
                  <a:schemeClr val="bg1"/>
                </a:solidFill>
                <a:latin typeface="Garamond" panose="02020404030301010803" pitchFamily="18" charset="0"/>
              </a:rPr>
              <a:t>             ΠΕ.ΔΙ.ΕΚ. Ηπείρου</a:t>
            </a:r>
            <a:endParaRPr lang="en-US" dirty="0">
              <a:solidFill>
                <a:schemeClr val="bg1"/>
              </a:solidFill>
              <a:latin typeface="Garamond" panose="02020404030301010803" pitchFamily="18" charset="0"/>
            </a:endParaRPr>
          </a:p>
          <a:p>
            <a:endParaRPr lang="el-GR" dirty="0"/>
          </a:p>
        </p:txBody>
      </p:sp>
      <p:sp>
        <p:nvSpPr>
          <p:cNvPr id="9" name="Ορθογώνιο 8">
            <a:extLst>
              <a:ext uri="{FF2B5EF4-FFF2-40B4-BE49-F238E27FC236}">
                <a16:creationId xmlns:a16="http://schemas.microsoft.com/office/drawing/2014/main" xmlns="" id="{01E8B7EA-2F6F-4D9A-BF34-E45204C53F35}"/>
              </a:ext>
            </a:extLst>
          </p:cNvPr>
          <p:cNvSpPr/>
          <p:nvPr/>
        </p:nvSpPr>
        <p:spPr>
          <a:xfrm>
            <a:off x="506673" y="5968208"/>
            <a:ext cx="8287072" cy="954107"/>
          </a:xfrm>
          <a:prstGeom prst="rect">
            <a:avLst/>
          </a:prstGeom>
        </p:spPr>
        <p:txBody>
          <a:bodyPr wrap="square">
            <a:spAutoFit/>
          </a:bodyPr>
          <a:lstStyle/>
          <a:p>
            <a:r>
              <a:rPr lang="el-GR" sz="1400" i="1" dirty="0">
                <a:solidFill>
                  <a:srgbClr val="7030A0"/>
                </a:solidFill>
              </a:rPr>
              <a:t>«</a:t>
            </a:r>
            <a:r>
              <a:rPr lang="en-US" sz="1400" i="1" dirty="0" err="1">
                <a:solidFill>
                  <a:srgbClr val="7030A0"/>
                </a:solidFill>
              </a:rPr>
              <a:t>Τhe</a:t>
            </a:r>
            <a:r>
              <a:rPr lang="el-GR" sz="1400" i="1" dirty="0">
                <a:solidFill>
                  <a:srgbClr val="7030A0"/>
                </a:solidFill>
              </a:rPr>
              <a:t> </a:t>
            </a:r>
            <a:r>
              <a:rPr lang="en-US" sz="1400" i="1" dirty="0">
                <a:solidFill>
                  <a:srgbClr val="7030A0"/>
                </a:solidFill>
              </a:rPr>
              <a:t>material of the project reflects only the author’s views. The European Commission’s support for the production of this publication does not constitute an endorsement of the contents which reflects the views only of the authors, and the Commission or the Hellenic National Agency cannot be held responsible for any use which may be made of the information contained therein</a:t>
            </a:r>
            <a:r>
              <a:rPr lang="el-GR" sz="1400" i="1" dirty="0">
                <a:solidFill>
                  <a:srgbClr val="7030A0"/>
                </a:solidFill>
              </a:rPr>
              <a:t>».</a:t>
            </a:r>
          </a:p>
        </p:txBody>
      </p:sp>
      <p:pic>
        <p:nvPicPr>
          <p:cNvPr id="10" name="Εικόνα 9">
            <a:extLst>
              <a:ext uri="{FF2B5EF4-FFF2-40B4-BE49-F238E27FC236}">
                <a16:creationId xmlns:a16="http://schemas.microsoft.com/office/drawing/2014/main" xmlns="" id="{0D378D11-1EFF-423C-8245-D3C9FE9CF0D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7562" y="600587"/>
            <a:ext cx="2125780" cy="578410"/>
          </a:xfrm>
          <a:prstGeom prst="rect">
            <a:avLst/>
          </a:prstGeom>
        </p:spPr>
      </p:pic>
      <p:pic>
        <p:nvPicPr>
          <p:cNvPr id="11" name="Εικόνα 10">
            <a:extLst>
              <a:ext uri="{FF2B5EF4-FFF2-40B4-BE49-F238E27FC236}">
                <a16:creationId xmlns:a16="http://schemas.microsoft.com/office/drawing/2014/main" xmlns="" id="{3C73F15A-0C63-4C7D-B8A1-D0DB3784968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1069" y="5280792"/>
            <a:ext cx="746130" cy="696325"/>
          </a:xfrm>
          <a:prstGeom prst="rect">
            <a:avLst/>
          </a:prstGeom>
        </p:spPr>
      </p:pic>
      <p:pic>
        <p:nvPicPr>
          <p:cNvPr id="12" name="Εικόνα 11">
            <a:extLst>
              <a:ext uri="{FF2B5EF4-FFF2-40B4-BE49-F238E27FC236}">
                <a16:creationId xmlns:a16="http://schemas.microsoft.com/office/drawing/2014/main" xmlns="" id="{430AF76A-FFB1-485C-B07F-403130C6A221}"/>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667964" y="460384"/>
            <a:ext cx="2125781" cy="858815"/>
          </a:xfrm>
          <a:prstGeom prst="rect">
            <a:avLst/>
          </a:prstGeom>
        </p:spPr>
      </p:pic>
    </p:spTree>
    <p:extLst>
      <p:ext uri="{BB962C8B-B14F-4D97-AF65-F5344CB8AC3E}">
        <p14:creationId xmlns:p14="http://schemas.microsoft.com/office/powerpoint/2010/main" xmlns="" val="315451948"/>
      </p:ext>
    </p:extLst>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xmlns="" id="{CED93D0A-8644-4F63-9898-5948F6AB51E1}"/>
              </a:ext>
            </a:extLst>
          </p:cNvPr>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1" y="1484784"/>
            <a:ext cx="9143998" cy="5373216"/>
          </a:xfrm>
          <a:prstGeom prst="rect">
            <a:avLst/>
          </a:prstGeom>
        </p:spPr>
      </p:pic>
      <p:sp>
        <p:nvSpPr>
          <p:cNvPr id="2" name="Ορθογώνιο 1">
            <a:extLst>
              <a:ext uri="{FF2B5EF4-FFF2-40B4-BE49-F238E27FC236}">
                <a16:creationId xmlns:a16="http://schemas.microsoft.com/office/drawing/2014/main" xmlns="" id="{2654D6BF-005B-497C-A9FC-49F5A16F546B}"/>
              </a:ext>
            </a:extLst>
          </p:cNvPr>
          <p:cNvSpPr/>
          <p:nvPr/>
        </p:nvSpPr>
        <p:spPr>
          <a:xfrm>
            <a:off x="0" y="1484784"/>
            <a:ext cx="9143999" cy="5355312"/>
          </a:xfrm>
          <a:prstGeom prst="rect">
            <a:avLst/>
          </a:prstGeom>
        </p:spPr>
        <p:txBody>
          <a:bodyPr wrap="square">
            <a:spAutoFit/>
          </a:bodyPr>
          <a:lstStyle/>
          <a:p>
            <a:endParaRPr lang="el-GR" sz="1700" b="1" dirty="0">
              <a:solidFill>
                <a:srgbClr val="003399"/>
              </a:solidFill>
              <a:latin typeface="Times New Roman" panose="02020603050405020304" pitchFamily="18" charset="0"/>
              <a:cs typeface="Times New Roman" panose="02020603050405020304" pitchFamily="18" charset="0"/>
            </a:endParaRPr>
          </a:p>
          <a:p>
            <a:pPr algn="ctr"/>
            <a:r>
              <a:rPr lang="el-GR" sz="1700" b="1" dirty="0">
                <a:solidFill>
                  <a:srgbClr val="003399"/>
                </a:solidFill>
                <a:latin typeface="Times New Roman" panose="02020603050405020304" pitchFamily="18" charset="0"/>
                <a:cs typeface="Times New Roman" panose="02020603050405020304" pitchFamily="18" charset="0"/>
              </a:rPr>
              <a:t>ΚΟΙΝΟΠΡΑΞΙΑ</a:t>
            </a:r>
          </a:p>
          <a:p>
            <a:pPr algn="ctr"/>
            <a:endParaRPr lang="el-GR" sz="1700" b="1" dirty="0">
              <a:solidFill>
                <a:srgbClr val="003399"/>
              </a:solidFill>
              <a:latin typeface="Times New Roman" panose="02020603050405020304" pitchFamily="18" charset="0"/>
              <a:cs typeface="Times New Roman" panose="02020603050405020304" pitchFamily="18" charset="0"/>
            </a:endParaRPr>
          </a:p>
          <a:p>
            <a:pPr algn="ctr"/>
            <a:r>
              <a:rPr lang="en-US" sz="1700" b="1" dirty="0">
                <a:solidFill>
                  <a:srgbClr val="003399"/>
                </a:solidFill>
                <a:latin typeface="Times New Roman" panose="02020603050405020304" pitchFamily="18" charset="0"/>
                <a:cs typeface="Times New Roman" panose="02020603050405020304" pitchFamily="18" charset="0"/>
              </a:rPr>
              <a:t>10</a:t>
            </a:r>
            <a:r>
              <a:rPr lang="en-US" sz="1700" b="1" baseline="30000" dirty="0">
                <a:solidFill>
                  <a:srgbClr val="003399"/>
                </a:solidFill>
                <a:latin typeface="Times New Roman" panose="02020603050405020304" pitchFamily="18" charset="0"/>
                <a:cs typeface="Times New Roman" panose="02020603050405020304" pitchFamily="18" charset="0"/>
              </a:rPr>
              <a:t>ο </a:t>
            </a:r>
            <a:r>
              <a:rPr lang="el-GR" sz="1700" b="1" dirty="0">
                <a:solidFill>
                  <a:srgbClr val="003399"/>
                </a:solidFill>
                <a:latin typeface="Times New Roman" panose="02020603050405020304" pitchFamily="18" charset="0"/>
                <a:cs typeface="Times New Roman" panose="02020603050405020304" pitchFamily="18" charset="0"/>
              </a:rPr>
              <a:t>ΔΗΜΟΤΙΚΟ ΣΧΟΛΕΙΟ ΙΩΑΝΝΙΝΩΝ</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ΙΩΑΝΝΗΣ ΦΛΩΡΟΣ</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endParaRPr lang="el-GR" sz="1700" b="1" dirty="0">
              <a:solidFill>
                <a:srgbClr val="003399"/>
              </a:solidFill>
              <a:latin typeface="Times New Roman" panose="02020603050405020304" pitchFamily="18" charset="0"/>
              <a:cs typeface="Times New Roman" panose="02020603050405020304" pitchFamily="18" charset="0"/>
            </a:endParaRPr>
          </a:p>
          <a:p>
            <a:pPr algn="ctr"/>
            <a:r>
              <a:rPr lang="el-GR" sz="1700" b="1" dirty="0">
                <a:solidFill>
                  <a:srgbClr val="003399"/>
                </a:solidFill>
                <a:latin typeface="Times New Roman" panose="02020603050405020304" pitchFamily="18" charset="0"/>
                <a:cs typeface="Times New Roman" panose="02020603050405020304" pitchFamily="18" charset="0"/>
              </a:rPr>
              <a:t>  </a:t>
            </a:r>
            <a:r>
              <a:rPr lang="en-US" sz="1700" b="1" dirty="0">
                <a:solidFill>
                  <a:srgbClr val="003399"/>
                </a:solidFill>
                <a:latin typeface="Times New Roman" panose="02020603050405020304" pitchFamily="18" charset="0"/>
                <a:cs typeface="Times New Roman" panose="02020603050405020304" pitchFamily="18" charset="0"/>
              </a:rPr>
              <a:t>21</a:t>
            </a:r>
            <a:r>
              <a:rPr lang="en-US" sz="1700" b="1" baseline="30000" dirty="0">
                <a:solidFill>
                  <a:srgbClr val="003399"/>
                </a:solidFill>
                <a:latin typeface="Times New Roman" panose="02020603050405020304" pitchFamily="18" charset="0"/>
                <a:cs typeface="Times New Roman" panose="02020603050405020304" pitchFamily="18" charset="0"/>
              </a:rPr>
              <a:t>ο</a:t>
            </a:r>
            <a:r>
              <a:rPr lang="en-US" sz="1700" b="1" dirty="0">
                <a:solidFill>
                  <a:srgbClr val="003399"/>
                </a:solidFill>
                <a:latin typeface="Times New Roman" panose="02020603050405020304" pitchFamily="18" charset="0"/>
                <a:cs typeface="Times New Roman" panose="02020603050405020304" pitchFamily="18" charset="0"/>
              </a:rPr>
              <a:t> </a:t>
            </a:r>
            <a:r>
              <a:rPr lang="el-GR" sz="1700" b="1" dirty="0">
                <a:solidFill>
                  <a:srgbClr val="003399"/>
                </a:solidFill>
                <a:latin typeface="Times New Roman" panose="02020603050405020304" pitchFamily="18" charset="0"/>
                <a:cs typeface="Times New Roman" panose="02020603050405020304" pitchFamily="18" charset="0"/>
              </a:rPr>
              <a:t>ΔΗΜΟΤΙΚΟ ΣΧΟΛΕΙΟ ΙΩΑΝΝΙΝΩΝ </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ΚΩΝΣΤΑΝΤΙΝΑ ΜΠΟΥΛΙΑ</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l-GR" sz="1700" b="1" dirty="0">
                <a:solidFill>
                  <a:srgbClr val="003399"/>
                </a:solidFill>
                <a:latin typeface="Times New Roman" panose="02020603050405020304" pitchFamily="18" charset="0"/>
                <a:cs typeface="Times New Roman" panose="02020603050405020304" pitchFamily="18" charset="0"/>
              </a:rPr>
              <a:t>       ΔΗΜΟΤΙΚΟ ΣΧΟΛΕΙΟ ΚΑΛΠΑΚΙΟΥ</a:t>
            </a:r>
            <a:r>
              <a:rPr lang="en-US" sz="1700" b="1" dirty="0">
                <a:solidFill>
                  <a:srgbClr val="003399"/>
                </a:solidFill>
                <a:latin typeface="Times New Roman" panose="02020603050405020304" pitchFamily="18" charset="0"/>
                <a:cs typeface="Times New Roman" panose="02020603050405020304" pitchFamily="18" charset="0"/>
              </a:rPr>
              <a:t> </a:t>
            </a:r>
            <a:r>
              <a:rPr lang="el-GR" sz="1700" b="1" dirty="0">
                <a:solidFill>
                  <a:srgbClr val="003399"/>
                </a:solidFill>
                <a:latin typeface="Times New Roman" panose="02020603050405020304" pitchFamily="18" charset="0"/>
                <a:cs typeface="Times New Roman" panose="02020603050405020304" pitchFamily="18" charset="0"/>
              </a:rPr>
              <a:t>ΙΩΑΝΝΙΝΩΝ</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ΧΑΡΙΣ ΜΕΓΑ</a:t>
            </a:r>
          </a:p>
          <a:p>
            <a:pPr algn="ctr"/>
            <a:endParaRPr lang="el-GR" sz="1700" b="1" dirty="0">
              <a:solidFill>
                <a:srgbClr val="003399"/>
              </a:solidFill>
              <a:latin typeface="Times New Roman" panose="02020603050405020304" pitchFamily="18" charset="0"/>
              <a:cs typeface="Times New Roman" panose="02020603050405020304" pitchFamily="18" charset="0"/>
            </a:endParaRPr>
          </a:p>
          <a:p>
            <a:pPr algn="ctr"/>
            <a:r>
              <a:rPr lang="en-US" sz="1700" b="1" dirty="0">
                <a:solidFill>
                  <a:srgbClr val="003399"/>
                </a:solidFill>
                <a:latin typeface="Times New Roman" panose="02020603050405020304" pitchFamily="18" charset="0"/>
                <a:cs typeface="Times New Roman" panose="02020603050405020304" pitchFamily="18" charset="0"/>
              </a:rPr>
              <a:t>1</a:t>
            </a:r>
            <a:r>
              <a:rPr lang="en-US" sz="1700" b="1" baseline="30000" dirty="0">
                <a:solidFill>
                  <a:srgbClr val="003399"/>
                </a:solidFill>
                <a:latin typeface="Times New Roman" panose="02020603050405020304" pitchFamily="18" charset="0"/>
                <a:cs typeface="Times New Roman" panose="02020603050405020304" pitchFamily="18" charset="0"/>
              </a:rPr>
              <a:t>ο</a:t>
            </a:r>
            <a:r>
              <a:rPr lang="en-US" sz="1700" b="1" dirty="0">
                <a:solidFill>
                  <a:srgbClr val="003399"/>
                </a:solidFill>
                <a:latin typeface="Times New Roman" panose="02020603050405020304" pitchFamily="18" charset="0"/>
                <a:cs typeface="Times New Roman" panose="02020603050405020304" pitchFamily="18" charset="0"/>
              </a:rPr>
              <a:t> </a:t>
            </a:r>
            <a:r>
              <a:rPr lang="el-GR" sz="1700" b="1" dirty="0">
                <a:solidFill>
                  <a:srgbClr val="003399"/>
                </a:solidFill>
                <a:latin typeface="Times New Roman" panose="02020603050405020304" pitchFamily="18" charset="0"/>
                <a:cs typeface="Times New Roman" panose="02020603050405020304" pitchFamily="18" charset="0"/>
              </a:rPr>
              <a:t>ΔΗΜΟΤΙΚΟ ΣΧΟΛΕΙΟ ΦΙΛΙΠΠΙΑΔΑΣ</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ΠΑΝΑΓΙΩΤΑ ΜΠΑΡΚΑ</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l-GR" sz="1700" b="1" dirty="0">
                <a:solidFill>
                  <a:srgbClr val="003399"/>
                </a:solidFill>
                <a:latin typeface="Times New Roman" panose="02020603050405020304" pitchFamily="18" charset="0"/>
                <a:cs typeface="Times New Roman" panose="02020603050405020304" pitchFamily="18" charset="0"/>
              </a:rPr>
              <a:t>         ΔΗΜΟΤΙΚΟ ΣΧΟΛΕΙΟ ΧΑΛΚΙΑΔΩΝ ΑΡΤΑΣ</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ΑΝΑΣΤΑΣΙΑ ΚΟΥΤΣΟΥΚΗ</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l-GR" sz="1700" b="1" dirty="0">
                <a:solidFill>
                  <a:srgbClr val="003399"/>
                </a:solidFill>
                <a:latin typeface="Times New Roman" panose="02020603050405020304" pitchFamily="18" charset="0"/>
                <a:cs typeface="Times New Roman" panose="02020603050405020304" pitchFamily="18" charset="0"/>
              </a:rPr>
              <a:t>          ΔΗΜΟΤΙΚΟ ΣΧΟΛΕΙΟ ΚΙΡΚΙΖΑΤΩΝ ΑΡΤΑΣ</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ΑΙΚΑΤΕΡΙΝΗ ΓΙΑΝΝΟΥΛΗ</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r>
              <a:rPr lang="el-GR" sz="1700" b="1" dirty="0">
                <a:solidFill>
                  <a:srgbClr val="003399"/>
                </a:solidFill>
                <a:latin typeface="Times New Roman" panose="02020603050405020304" pitchFamily="18" charset="0"/>
                <a:cs typeface="Times New Roman" panose="02020603050405020304" pitchFamily="18" charset="0"/>
              </a:rPr>
              <a:t> ΔΗΜΟΤΙΚΟ ΣΧΟΛΕΙΟ ΑΓΙΟΥ ΣΠΥΡΙΔΩΝΑ ΑΡΤΑΣ</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ΑΝΤΖΕΛΑ ΧΙΛΑΪ</a:t>
            </a:r>
            <a:r>
              <a:rPr lang="en-US" sz="1700" b="1" dirty="0">
                <a:solidFill>
                  <a:srgbClr val="003399"/>
                </a:solidFill>
                <a:latin typeface="Times New Roman" panose="02020603050405020304" pitchFamily="18" charset="0"/>
                <a:cs typeface="Times New Roman" panose="02020603050405020304" pitchFamily="18" charset="0"/>
              </a:rPr>
              <a:t/>
            </a:r>
            <a:br>
              <a:rPr lang="en-US" sz="1700" b="1" dirty="0">
                <a:solidFill>
                  <a:srgbClr val="003399"/>
                </a:solidFill>
                <a:latin typeface="Times New Roman" panose="02020603050405020304" pitchFamily="18" charset="0"/>
                <a:cs typeface="Times New Roman" panose="02020603050405020304" pitchFamily="18" charset="0"/>
              </a:rPr>
            </a:br>
            <a:endParaRPr lang="el-GR" sz="1700" b="1" dirty="0">
              <a:solidFill>
                <a:srgbClr val="003399"/>
              </a:solidFill>
              <a:latin typeface="Times New Roman" panose="02020603050405020304" pitchFamily="18" charset="0"/>
              <a:cs typeface="Times New Roman" panose="02020603050405020304" pitchFamily="18" charset="0"/>
            </a:endParaRPr>
          </a:p>
          <a:p>
            <a:pPr algn="ctr"/>
            <a:r>
              <a:rPr lang="en-US" sz="1700" b="1" dirty="0">
                <a:solidFill>
                  <a:srgbClr val="003399"/>
                </a:solidFill>
                <a:latin typeface="Times New Roman" panose="02020603050405020304" pitchFamily="18" charset="0"/>
                <a:cs typeface="Times New Roman" panose="02020603050405020304" pitchFamily="18" charset="0"/>
              </a:rPr>
              <a:t>3</a:t>
            </a:r>
            <a:r>
              <a:rPr lang="en-US" sz="1700" b="1" baseline="30000" dirty="0">
                <a:solidFill>
                  <a:srgbClr val="003399"/>
                </a:solidFill>
                <a:latin typeface="Times New Roman" panose="02020603050405020304" pitchFamily="18" charset="0"/>
                <a:cs typeface="Times New Roman" panose="02020603050405020304" pitchFamily="18" charset="0"/>
              </a:rPr>
              <a:t>ο</a:t>
            </a:r>
            <a:r>
              <a:rPr lang="en-US" sz="1700" b="1" dirty="0">
                <a:solidFill>
                  <a:srgbClr val="003399"/>
                </a:solidFill>
                <a:latin typeface="Times New Roman" panose="02020603050405020304" pitchFamily="18" charset="0"/>
                <a:cs typeface="Times New Roman" panose="02020603050405020304" pitchFamily="18" charset="0"/>
              </a:rPr>
              <a:t> </a:t>
            </a:r>
            <a:r>
              <a:rPr lang="el-GR" sz="1700" b="1" dirty="0">
                <a:solidFill>
                  <a:srgbClr val="003399"/>
                </a:solidFill>
                <a:latin typeface="Times New Roman" panose="02020603050405020304" pitchFamily="18" charset="0"/>
                <a:cs typeface="Times New Roman" panose="02020603050405020304" pitchFamily="18" charset="0"/>
              </a:rPr>
              <a:t>ΔΗΜΟΤΙΚΟ ΣΧΟΛΕΙΟ ΗΓΟΥΜΕΝΙΤΣΑΣ</a:t>
            </a:r>
            <a:r>
              <a:rPr lang="en-US" sz="1700" b="1" dirty="0">
                <a:solidFill>
                  <a:srgbClr val="003399"/>
                </a:solidFill>
                <a:latin typeface="Times New Roman" panose="02020603050405020304" pitchFamily="18" charset="0"/>
                <a:cs typeface="Times New Roman" panose="02020603050405020304" pitchFamily="18" charset="0"/>
              </a:rPr>
              <a:t>:</a:t>
            </a:r>
            <a:r>
              <a:rPr lang="el-GR" sz="1700" b="1" dirty="0">
                <a:solidFill>
                  <a:srgbClr val="003399"/>
                </a:solidFill>
                <a:latin typeface="Times New Roman" panose="02020603050405020304" pitchFamily="18" charset="0"/>
                <a:cs typeface="Times New Roman" panose="02020603050405020304" pitchFamily="18" charset="0"/>
              </a:rPr>
              <a:t> ΣΠΥΡΙΔΩΝ ΣΤΑΥΡΟΥ</a:t>
            </a:r>
            <a:r>
              <a:rPr lang="en-US" sz="1700" dirty="0">
                <a:latin typeface="Times New Roman" panose="02020603050405020304" pitchFamily="18" charset="0"/>
                <a:cs typeface="Times New Roman" panose="02020603050405020304" pitchFamily="18" charset="0"/>
              </a:rPr>
              <a:t/>
            </a:r>
            <a:br>
              <a:rPr lang="en-US" sz="17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l-GR" dirty="0"/>
          </a:p>
        </p:txBody>
      </p:sp>
      <p:pic>
        <p:nvPicPr>
          <p:cNvPr id="4" name="Εικόνα 3">
            <a:extLst>
              <a:ext uri="{FF2B5EF4-FFF2-40B4-BE49-F238E27FC236}">
                <a16:creationId xmlns:a16="http://schemas.microsoft.com/office/drawing/2014/main" xmlns="" id="{5C6B9135-E989-4367-9B11-DA018577DF0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675947" y="373326"/>
            <a:ext cx="2125781" cy="858815"/>
          </a:xfrm>
          <a:prstGeom prst="rect">
            <a:avLst/>
          </a:prstGeom>
        </p:spPr>
      </p:pic>
    </p:spTree>
    <p:extLst>
      <p:ext uri="{BB962C8B-B14F-4D97-AF65-F5344CB8AC3E}">
        <p14:creationId xmlns:p14="http://schemas.microsoft.com/office/powerpoint/2010/main" xmlns="" val="1920168885"/>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340768"/>
          </a:xfrm>
        </p:spPr>
        <p:txBody>
          <a:bodyPr>
            <a:normAutofit/>
          </a:bodyPr>
          <a:lstStyle/>
          <a:p>
            <a:pPr algn="ctr"/>
            <a:r>
              <a:rPr lang="el-GR" sz="3200" i="1" dirty="0">
                <a:solidFill>
                  <a:srgbClr val="7030A0"/>
                </a:solidFill>
                <a:latin typeface="Arial Narrow" pitchFamily="34" charset="0"/>
              </a:rPr>
              <a:t>Ενσωμάτωση των μεταναστών και των προσφύγων στα ευρωπαϊκά δημοτικά σχολεία</a:t>
            </a:r>
          </a:p>
        </p:txBody>
      </p:sp>
      <p:pic>
        <p:nvPicPr>
          <p:cNvPr id="8" name="7 - Θέση περιεχομένου" descr="https://lh4.googleusercontent.com/zBWOK6HGq7EWNdjGIaleu6xMF2R6KXjPd7XIb8BbWnsH_7aC5VpM7H6UKLHC2oWqIEYFijVu6FAkdaIIW4pu9uf2qxE32CEc8tjP19zYvF9O9SJ4VYbEGsQcmRfsJ-MQ3UZdAFeq9kOV-7Ewpg"/>
          <p:cNvPicPr>
            <a:picLocks noGrp="1"/>
          </p:cNvPicPr>
          <p:nvPr>
            <p:ph sz="quarter" idx="2"/>
          </p:nvPr>
        </p:nvPicPr>
        <p:blipFill>
          <a:blip r:embed="rId2" cstate="print"/>
          <a:srcRect/>
          <a:stretch>
            <a:fillRect/>
          </a:stretch>
        </p:blipFill>
        <p:spPr bwMode="auto">
          <a:xfrm>
            <a:off x="395536" y="2636912"/>
            <a:ext cx="4839072" cy="3744415"/>
          </a:xfrm>
          <a:prstGeom prst="rect">
            <a:avLst/>
          </a:prstGeom>
          <a:noFill/>
          <a:ln w="9525">
            <a:noFill/>
            <a:miter lim="800000"/>
            <a:headEnd/>
            <a:tailEnd/>
          </a:ln>
        </p:spPr>
      </p:pic>
      <p:pic>
        <p:nvPicPr>
          <p:cNvPr id="7" name="6 - Θέση περιεχομένου" descr="https://lh5.googleusercontent.com/AChap3ZOLHwDPAVekSgqX4qUhhVBQHrM4UF4gd5OAlae4PqYYD1F07jTKGv070vxVhDFv9oWV44ZHFLw9v27lnfyR0bGKMQMNocs3pPwYsy9xaeL-bvVVtpba-FbKAkRJOQSHLu1wfnXl0tlhA"/>
          <p:cNvPicPr>
            <a:picLocks noGrp="1"/>
          </p:cNvPicPr>
          <p:nvPr>
            <p:ph sz="quarter" idx="4"/>
          </p:nvPr>
        </p:nvPicPr>
        <p:blipFill>
          <a:blip r:embed="rId3" cstate="print"/>
          <a:srcRect/>
          <a:stretch>
            <a:fillRect/>
          </a:stretch>
        </p:blipFill>
        <p:spPr bwMode="auto">
          <a:xfrm>
            <a:off x="5292080" y="2780928"/>
            <a:ext cx="3456384" cy="1352440"/>
          </a:xfrm>
          <a:prstGeom prst="rect">
            <a:avLst/>
          </a:prstGeom>
          <a:noFill/>
          <a:ln w="9525">
            <a:noFill/>
            <a:miter lim="800000"/>
            <a:headEnd/>
            <a:tailEnd/>
          </a:ln>
        </p:spPr>
      </p:pic>
      <p:sp>
        <p:nvSpPr>
          <p:cNvPr id="3" name="2 - Θέση κειμένου"/>
          <p:cNvSpPr>
            <a:spLocks noGrp="1"/>
          </p:cNvSpPr>
          <p:nvPr>
            <p:ph type="body" sz="quarter" idx="1"/>
          </p:nvPr>
        </p:nvSpPr>
        <p:spPr>
          <a:xfrm>
            <a:off x="381000" y="1988840"/>
            <a:ext cx="4041648" cy="432048"/>
          </a:xfrm>
        </p:spPr>
        <p:txBody>
          <a:bodyPr>
            <a:normAutofit lnSpcReduction="10000"/>
          </a:bodyPr>
          <a:lstStyle/>
          <a:p>
            <a:r>
              <a:rPr lang="en-US" sz="1200" dirty="0">
                <a:solidFill>
                  <a:schemeClr val="accent3">
                    <a:lumMod val="50000"/>
                  </a:schemeClr>
                </a:solidFill>
              </a:rPr>
              <a:t>“Adjusting migrant and refugee children to European primary schools”</a:t>
            </a:r>
            <a:endParaRPr lang="el-GR" sz="1200" dirty="0"/>
          </a:p>
        </p:txBody>
      </p:sp>
      <p:sp>
        <p:nvSpPr>
          <p:cNvPr id="4" name="3 - Θέση κειμένου"/>
          <p:cNvSpPr>
            <a:spLocks noGrp="1"/>
          </p:cNvSpPr>
          <p:nvPr>
            <p:ph type="body" sz="quarter" idx="3"/>
          </p:nvPr>
        </p:nvSpPr>
        <p:spPr>
          <a:xfrm>
            <a:off x="4721225" y="1988840"/>
            <a:ext cx="4041775" cy="432048"/>
          </a:xfrm>
        </p:spPr>
        <p:txBody>
          <a:bodyPr/>
          <a:lstStyle/>
          <a:p>
            <a:r>
              <a:rPr lang="en-US" b="0" dirty="0" err="1">
                <a:solidFill>
                  <a:schemeClr val="accent3">
                    <a:lumMod val="50000"/>
                  </a:schemeClr>
                </a:solidFill>
              </a:rPr>
              <a:t>Folignio</a:t>
            </a:r>
            <a:r>
              <a:rPr lang="en-US" b="0" dirty="0">
                <a:solidFill>
                  <a:schemeClr val="accent3">
                    <a:lumMod val="50000"/>
                  </a:schemeClr>
                </a:solidFill>
              </a:rPr>
              <a:t>- Italy-</a:t>
            </a:r>
            <a:r>
              <a:rPr lang="el-GR" b="0" dirty="0">
                <a:solidFill>
                  <a:schemeClr val="accent3">
                    <a:lumMod val="50000"/>
                  </a:schemeClr>
                </a:solidFill>
              </a:rPr>
              <a:t>Μάρτιος 2022</a:t>
            </a:r>
            <a:endParaRPr lang="el-GR" b="0" dirty="0"/>
          </a:p>
        </p:txBody>
      </p:sp>
      <p:pic>
        <p:nvPicPr>
          <p:cNvPr id="1026" name="Picture 2" descr="nv.PNG"/>
          <p:cNvPicPr>
            <a:picLocks noChangeAspect="1" noChangeArrowheads="1"/>
          </p:cNvPicPr>
          <p:nvPr/>
        </p:nvPicPr>
        <p:blipFill>
          <a:blip r:embed="rId4" cstate="print"/>
          <a:srcRect/>
          <a:stretch>
            <a:fillRect/>
          </a:stretch>
        </p:blipFill>
        <p:spPr bwMode="auto">
          <a:xfrm>
            <a:off x="5652120" y="6021288"/>
            <a:ext cx="2114550" cy="495301"/>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dirty="0">
                <a:solidFill>
                  <a:srgbClr val="7030A0"/>
                </a:solidFill>
              </a:rPr>
              <a:t>Σ</a:t>
            </a:r>
            <a:r>
              <a:rPr lang="el-GR" sz="4000" i="1" dirty="0">
                <a:solidFill>
                  <a:srgbClr val="7030A0"/>
                </a:solidFill>
              </a:rPr>
              <a:t>υμπερίληψη</a:t>
            </a:r>
          </a:p>
        </p:txBody>
      </p:sp>
      <p:sp>
        <p:nvSpPr>
          <p:cNvPr id="3" name="2 - Θέση περιεχομένου"/>
          <p:cNvSpPr>
            <a:spLocks noGrp="1"/>
          </p:cNvSpPr>
          <p:nvPr>
            <p:ph sz="quarter" idx="1"/>
          </p:nvPr>
        </p:nvSpPr>
        <p:spPr>
          <a:xfrm>
            <a:off x="179512" y="1628800"/>
            <a:ext cx="8640960" cy="4423792"/>
          </a:xfrm>
        </p:spPr>
        <p:txBody>
          <a:bodyPr>
            <a:normAutofit fontScale="70000" lnSpcReduction="20000"/>
          </a:bodyPr>
          <a:lstStyle/>
          <a:p>
            <a:pPr algn="ctr">
              <a:buNone/>
            </a:pPr>
            <a:r>
              <a:rPr lang="el-GR" i="1" dirty="0">
                <a:solidFill>
                  <a:srgbClr val="C00000"/>
                </a:solidFill>
              </a:rPr>
              <a:t>Τι εννοούμε λέγοντας συμπερίληψη;</a:t>
            </a:r>
          </a:p>
          <a:p>
            <a:pPr algn="ctr">
              <a:buNone/>
            </a:pPr>
            <a:r>
              <a:rPr lang="el-GR" dirty="0">
                <a:solidFill>
                  <a:srgbClr val="FF0000"/>
                </a:solidFill>
              </a:rPr>
              <a:t>«Συμπερίληψη»  </a:t>
            </a:r>
            <a:r>
              <a:rPr lang="el-GR" dirty="0"/>
              <a:t>                 δηλώνει την ενέργεια και το αποτέλεσμα </a:t>
            </a:r>
          </a:p>
          <a:p>
            <a:pPr algn="ctr">
              <a:buNone/>
            </a:pPr>
            <a:r>
              <a:rPr lang="el-GR" dirty="0"/>
              <a:t>του </a:t>
            </a:r>
            <a:r>
              <a:rPr lang="el-GR" dirty="0">
                <a:solidFill>
                  <a:srgbClr val="FF0000"/>
                </a:solidFill>
              </a:rPr>
              <a:t>«συμπεριλαμβάνω»</a:t>
            </a:r>
          </a:p>
          <a:p>
            <a:pPr algn="ctr">
              <a:buNone/>
            </a:pPr>
            <a:r>
              <a:rPr lang="el-GR" dirty="0"/>
              <a:t>δηλαδή </a:t>
            </a:r>
            <a:r>
              <a:rPr lang="el-GR" dirty="0">
                <a:solidFill>
                  <a:srgbClr val="C00000"/>
                </a:solidFill>
              </a:rPr>
              <a:t>«</a:t>
            </a:r>
            <a:r>
              <a:rPr lang="el-GR" i="1" dirty="0">
                <a:solidFill>
                  <a:srgbClr val="C00000"/>
                </a:solidFill>
              </a:rPr>
              <a:t>περιλαμβάνω κάτι μαζί με άλλο» </a:t>
            </a:r>
          </a:p>
          <a:p>
            <a:pPr>
              <a:buNone/>
            </a:pPr>
            <a:r>
              <a:rPr lang="el-GR" dirty="0"/>
              <a:t>Δεν αποκλείουμε κανέναν, δεν κάνουμε καμιά διάκριση με βάση </a:t>
            </a:r>
          </a:p>
          <a:p>
            <a:pPr>
              <a:buFont typeface="Courier New" pitchFamily="49" charset="0"/>
              <a:buChar char="o"/>
            </a:pPr>
            <a:r>
              <a:rPr lang="el-GR" dirty="0"/>
              <a:t>τη φυλή</a:t>
            </a:r>
          </a:p>
          <a:p>
            <a:pPr>
              <a:buFont typeface="Courier New" pitchFamily="49" charset="0"/>
              <a:buChar char="o"/>
            </a:pPr>
            <a:r>
              <a:rPr lang="el-GR" dirty="0"/>
              <a:t>το φύλο</a:t>
            </a:r>
          </a:p>
          <a:p>
            <a:pPr>
              <a:buFont typeface="Courier New" pitchFamily="49" charset="0"/>
              <a:buChar char="o"/>
            </a:pPr>
            <a:r>
              <a:rPr lang="el-GR" dirty="0"/>
              <a:t>την εθνικότητα</a:t>
            </a:r>
          </a:p>
          <a:p>
            <a:pPr>
              <a:buFont typeface="Courier New" pitchFamily="49" charset="0"/>
              <a:buChar char="o"/>
            </a:pPr>
            <a:r>
              <a:rPr lang="el-GR" dirty="0"/>
              <a:t> την ηλικία</a:t>
            </a:r>
          </a:p>
          <a:p>
            <a:pPr>
              <a:buFont typeface="Courier New" pitchFamily="49" charset="0"/>
              <a:buChar char="o"/>
            </a:pPr>
            <a:r>
              <a:rPr lang="el-GR" dirty="0"/>
              <a:t>την αρτιμέλεια</a:t>
            </a:r>
          </a:p>
          <a:p>
            <a:pPr>
              <a:buFont typeface="Courier New" pitchFamily="49" charset="0"/>
              <a:buChar char="o"/>
            </a:pPr>
            <a:r>
              <a:rPr lang="el-GR" dirty="0"/>
              <a:t>τις ιδιομορφίες</a:t>
            </a:r>
          </a:p>
          <a:p>
            <a:pPr>
              <a:buFont typeface="Courier New" pitchFamily="49" charset="0"/>
              <a:buChar char="o"/>
            </a:pPr>
            <a:r>
              <a:rPr lang="el-GR" dirty="0"/>
              <a:t>την οικονομική κατάσταση</a:t>
            </a:r>
          </a:p>
          <a:p>
            <a:pPr>
              <a:buFont typeface="Courier New" pitchFamily="49" charset="0"/>
              <a:buChar char="o"/>
            </a:pPr>
            <a:r>
              <a:rPr lang="el-GR" dirty="0"/>
              <a:t>τις διαφορετικές θρησκευτικές ή πολιτικές πεποιθήσεις</a:t>
            </a:r>
          </a:p>
        </p:txBody>
      </p:sp>
      <p:sp>
        <p:nvSpPr>
          <p:cNvPr id="4" name="3 - Διάσημα"/>
          <p:cNvSpPr/>
          <p:nvPr/>
        </p:nvSpPr>
        <p:spPr>
          <a:xfrm>
            <a:off x="2771800" y="2060848"/>
            <a:ext cx="792088" cy="14401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88640"/>
            <a:ext cx="8153400" cy="990600"/>
          </a:xfrm>
        </p:spPr>
        <p:txBody>
          <a:bodyPr>
            <a:normAutofit/>
          </a:bodyPr>
          <a:lstStyle/>
          <a:p>
            <a:pPr algn="ctr"/>
            <a:r>
              <a:rPr lang="el-GR" i="1" dirty="0">
                <a:solidFill>
                  <a:srgbClr val="7030A0"/>
                </a:solidFill>
              </a:rPr>
              <a:t>Ένταξη </a:t>
            </a:r>
            <a:r>
              <a:rPr lang="en-US" i="1" dirty="0">
                <a:solidFill>
                  <a:srgbClr val="7030A0"/>
                </a:solidFill>
              </a:rPr>
              <a:t>VS</a:t>
            </a:r>
            <a:r>
              <a:rPr lang="el-GR" i="1" dirty="0">
                <a:solidFill>
                  <a:srgbClr val="7030A0"/>
                </a:solidFill>
              </a:rPr>
              <a:t> Συμπερίληψη</a:t>
            </a:r>
          </a:p>
        </p:txBody>
      </p:sp>
      <p:sp>
        <p:nvSpPr>
          <p:cNvPr id="3" name="2 - Θέση περιεχομένου"/>
          <p:cNvSpPr>
            <a:spLocks noGrp="1"/>
          </p:cNvSpPr>
          <p:nvPr>
            <p:ph sz="quarter" idx="1"/>
          </p:nvPr>
        </p:nvSpPr>
        <p:spPr/>
        <p:txBody>
          <a:bodyPr>
            <a:normAutofit fontScale="85000" lnSpcReduction="20000"/>
          </a:bodyPr>
          <a:lstStyle/>
          <a:p>
            <a:pPr>
              <a:buFont typeface="Wingdings" pitchFamily="2" charset="2"/>
              <a:buChar char="v"/>
            </a:pPr>
            <a:r>
              <a:rPr lang="el-GR" dirty="0"/>
              <a:t>Η ένταξη εστίαζε στην αποδοχή των παιδιών της ειδικής εκπαίδευσης στην κοινή τάξη</a:t>
            </a:r>
          </a:p>
          <a:p>
            <a:pPr>
              <a:buFont typeface="Wingdings" pitchFamily="2" charset="2"/>
              <a:buChar char="v"/>
            </a:pPr>
            <a:r>
              <a:rPr lang="el-GR" dirty="0"/>
              <a:t> Η συμπερίληψη γίνεται ζητούμενο, λόγω της  αλλαγής των συνθηκών της μαθησιακής διαδικασίας</a:t>
            </a:r>
          </a:p>
          <a:p>
            <a:pPr lvl="0"/>
            <a:r>
              <a:rPr lang="el-GR" i="1" dirty="0">
                <a:solidFill>
                  <a:srgbClr val="7030A0"/>
                </a:solidFill>
              </a:rPr>
              <a:t>Μαθητές με μεταναστευτικό προφίλ</a:t>
            </a:r>
          </a:p>
          <a:p>
            <a:pPr lvl="0"/>
            <a:r>
              <a:rPr lang="el-GR" i="1" dirty="0">
                <a:solidFill>
                  <a:srgbClr val="7030A0"/>
                </a:solidFill>
              </a:rPr>
              <a:t>Θύματα εκφοβισμού</a:t>
            </a:r>
          </a:p>
          <a:p>
            <a:pPr lvl="0"/>
            <a:r>
              <a:rPr lang="el-GR" i="1" dirty="0">
                <a:solidFill>
                  <a:srgbClr val="7030A0"/>
                </a:solidFill>
              </a:rPr>
              <a:t>Θύματα ενδοοικογενειακής βίας</a:t>
            </a:r>
          </a:p>
          <a:p>
            <a:pPr lvl="0"/>
            <a:r>
              <a:rPr lang="el-GR" i="1" dirty="0">
                <a:solidFill>
                  <a:srgbClr val="7030A0"/>
                </a:solidFill>
              </a:rPr>
              <a:t>Με ειδικές εκπαιδευτικές ανάγκες</a:t>
            </a:r>
          </a:p>
          <a:p>
            <a:pPr lvl="0"/>
            <a:r>
              <a:rPr lang="el-GR" i="1" dirty="0">
                <a:solidFill>
                  <a:srgbClr val="7030A0"/>
                </a:solidFill>
              </a:rPr>
              <a:t>Θύματα σεξουαλικής κακοποίησης</a:t>
            </a:r>
          </a:p>
          <a:p>
            <a:pPr lvl="0"/>
            <a:r>
              <a:rPr lang="el-GR" i="1" dirty="0">
                <a:solidFill>
                  <a:srgbClr val="7030A0"/>
                </a:solidFill>
              </a:rPr>
              <a:t>Ταλαντούχοι και προικισμένοι μαθητές</a:t>
            </a:r>
          </a:p>
          <a:p>
            <a:pPr lvl="0"/>
            <a:r>
              <a:rPr lang="el-GR" i="1" dirty="0">
                <a:solidFill>
                  <a:srgbClr val="7030A0"/>
                </a:solidFill>
              </a:rPr>
              <a:t>Συναισθηματικά εγγράμματοι</a:t>
            </a: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rPr>
              <a:t>Συμπερίληψη</a:t>
            </a:r>
          </a:p>
        </p:txBody>
      </p:sp>
      <p:sp>
        <p:nvSpPr>
          <p:cNvPr id="5" name="4 - Ορθογώνιο"/>
          <p:cNvSpPr/>
          <p:nvPr/>
        </p:nvSpPr>
        <p:spPr>
          <a:xfrm>
            <a:off x="395536" y="1772816"/>
            <a:ext cx="8136904" cy="3046988"/>
          </a:xfrm>
          <a:prstGeom prst="rect">
            <a:avLst/>
          </a:prstGeom>
        </p:spPr>
        <p:txBody>
          <a:bodyPr wrap="square">
            <a:spAutoFit/>
          </a:bodyPr>
          <a:lstStyle/>
          <a:p>
            <a:pPr lvl="0" fontAlgn="base">
              <a:spcBef>
                <a:spcPct val="0"/>
              </a:spcBef>
              <a:spcAft>
                <a:spcPct val="0"/>
              </a:spcAft>
            </a:pPr>
            <a:r>
              <a:rPr lang="el-GR" sz="2800" i="1" u="sng" dirty="0">
                <a:solidFill>
                  <a:srgbClr val="002060"/>
                </a:solidFill>
                <a:latin typeface="Calibri" pitchFamily="34" charset="0"/>
                <a:ea typeface="Calibri" pitchFamily="34" charset="0"/>
                <a:cs typeface="Times New Roman" pitchFamily="18" charset="0"/>
              </a:rPr>
              <a:t>Είναι Υποχρέωση της κοινωνίας</a:t>
            </a:r>
            <a:endParaRPr lang="el-GR" sz="2000" u="sng" dirty="0">
              <a:solidFill>
                <a:srgbClr val="FF0000"/>
              </a:solidFill>
              <a:latin typeface="Calibri" pitchFamily="34" charset="0"/>
              <a:cs typeface="Times New Roman" pitchFamily="18" charset="0"/>
            </a:endParaRPr>
          </a:p>
          <a:p>
            <a:pPr lvl="0" algn="ctr" fontAlgn="base">
              <a:spcBef>
                <a:spcPct val="0"/>
              </a:spcBef>
              <a:spcAft>
                <a:spcPct val="0"/>
              </a:spcAft>
            </a:pPr>
            <a:r>
              <a:rPr lang="el-GR" sz="2000" dirty="0">
                <a:solidFill>
                  <a:srgbClr val="FF0000"/>
                </a:solidFill>
                <a:latin typeface="Arial" pitchFamily="34" charset="0"/>
                <a:cs typeface="Arial" pitchFamily="34" charset="0"/>
              </a:rPr>
              <a:t>Ώστε</a:t>
            </a:r>
          </a:p>
          <a:p>
            <a:pPr lvl="0" eaLnBrk="0" fontAlgn="base" hangingPunct="0">
              <a:spcBef>
                <a:spcPct val="0"/>
              </a:spcBef>
              <a:spcAft>
                <a:spcPct val="0"/>
              </a:spcAft>
              <a:buFontTx/>
              <a:buChar char="•"/>
            </a:pPr>
            <a:r>
              <a:rPr lang="el-GR" dirty="0">
                <a:latin typeface="Calibri" pitchFamily="34" charset="0"/>
                <a:ea typeface="Calibri" pitchFamily="34" charset="0"/>
                <a:cs typeface="Times New Roman" pitchFamily="18" charset="0"/>
              </a:rPr>
              <a:t>Οι μαθητές με διαφορετικό υπόβαθρο και διαφορετικές ικανότητες να μπορούν να  αλληλεπιδρούν σε κοινό  περιβάλλον μάθησης, να  εξελίσσονται και να  αισθάνονται συναισθηματικά ασφαλείς</a:t>
            </a:r>
            <a:endParaRPr lang="el-GR" sz="1100" dirty="0">
              <a:latin typeface="Arial" pitchFamily="34" charset="0"/>
              <a:cs typeface="Arial" pitchFamily="34" charset="0"/>
            </a:endParaRPr>
          </a:p>
          <a:p>
            <a:pPr lvl="0" eaLnBrk="0" fontAlgn="base" hangingPunct="0">
              <a:spcBef>
                <a:spcPct val="0"/>
              </a:spcBef>
              <a:spcAft>
                <a:spcPct val="0"/>
              </a:spcAft>
            </a:pPr>
            <a:r>
              <a:rPr lang="el-GR" dirty="0">
                <a:latin typeface="Calibri" pitchFamily="34" charset="0"/>
                <a:ea typeface="Calibri" pitchFamily="34" charset="0"/>
                <a:cs typeface="Times New Roman" pitchFamily="18" charset="0"/>
              </a:rPr>
              <a:t>Να  δοθεί χρόνος να μιλήσουν</a:t>
            </a:r>
          </a:p>
          <a:p>
            <a:pPr lvl="0" eaLnBrk="0" fontAlgn="base" hangingPunct="0">
              <a:spcBef>
                <a:spcPct val="0"/>
              </a:spcBef>
              <a:spcAft>
                <a:spcPct val="0"/>
              </a:spcAft>
              <a:buFontTx/>
              <a:buChar char="•"/>
            </a:pPr>
            <a:r>
              <a:rPr lang="el-GR" dirty="0">
                <a:latin typeface="Calibri" pitchFamily="34" charset="0"/>
                <a:ea typeface="Calibri" pitchFamily="34" charset="0"/>
                <a:cs typeface="Times New Roman" pitchFamily="18" charset="0"/>
              </a:rPr>
              <a:t> για τις ανάγκες τους</a:t>
            </a:r>
          </a:p>
          <a:p>
            <a:pPr lvl="0" eaLnBrk="0" fontAlgn="base" hangingPunct="0">
              <a:spcBef>
                <a:spcPct val="0"/>
              </a:spcBef>
              <a:spcAft>
                <a:spcPct val="0"/>
              </a:spcAft>
              <a:buFontTx/>
              <a:buChar char="•"/>
            </a:pPr>
            <a:r>
              <a:rPr lang="el-GR" dirty="0">
                <a:latin typeface="Calibri" pitchFamily="34" charset="0"/>
                <a:ea typeface="Calibri" pitchFamily="34" charset="0"/>
                <a:cs typeface="Times New Roman" pitchFamily="18" charset="0"/>
              </a:rPr>
              <a:t> τα  θέλω τους</a:t>
            </a:r>
          </a:p>
          <a:p>
            <a:pPr lvl="0" eaLnBrk="0" fontAlgn="base" hangingPunct="0">
              <a:spcBef>
                <a:spcPct val="0"/>
              </a:spcBef>
              <a:spcAft>
                <a:spcPct val="0"/>
              </a:spcAft>
              <a:buFontTx/>
              <a:buChar char="•"/>
            </a:pPr>
            <a:r>
              <a:rPr lang="el-GR" dirty="0">
                <a:latin typeface="Calibri" pitchFamily="34" charset="0"/>
                <a:ea typeface="Calibri" pitchFamily="34" charset="0"/>
                <a:cs typeface="Times New Roman" pitchFamily="18" charset="0"/>
              </a:rPr>
              <a:t>να γνωρίσουν τον εαυτό τους</a:t>
            </a:r>
          </a:p>
          <a:p>
            <a:pPr lvl="0" eaLnBrk="0" fontAlgn="base" hangingPunct="0">
              <a:spcBef>
                <a:spcPct val="0"/>
              </a:spcBef>
              <a:spcAft>
                <a:spcPct val="0"/>
              </a:spcAft>
              <a:buFontTx/>
              <a:buChar char="•"/>
            </a:pPr>
            <a:r>
              <a:rPr lang="el-GR" dirty="0">
                <a:latin typeface="Calibri" pitchFamily="34" charset="0"/>
                <a:ea typeface="Calibri" pitchFamily="34" charset="0"/>
                <a:cs typeface="Times New Roman" pitchFamily="18" charset="0"/>
              </a:rPr>
              <a:t> και τους άλλους </a:t>
            </a:r>
            <a:endParaRPr lang="el-GR" sz="3200" dirty="0">
              <a:latin typeface="Arial" pitchFamily="34" charset="0"/>
              <a:cs typeface="Arial" pitchFamily="34" charset="0"/>
            </a:endParaRPr>
          </a:p>
        </p:txBody>
      </p:sp>
      <p:sp>
        <p:nvSpPr>
          <p:cNvPr id="6" name="5 - Θέση περιεχομένου"/>
          <p:cNvSpPr>
            <a:spLocks noGrp="1"/>
          </p:cNvSpPr>
          <p:nvPr>
            <p:ph sz="quarter" idx="1"/>
          </p:nvPr>
        </p:nvSpPr>
        <p:spPr>
          <a:xfrm>
            <a:off x="251520" y="5445224"/>
            <a:ext cx="8514528" cy="650776"/>
          </a:xfrm>
        </p:spPr>
        <p:txBody>
          <a:bodyPr>
            <a:normAutofit/>
          </a:bodyPr>
          <a:lstStyle/>
          <a:p>
            <a:endParaRPr lang="el-GR" dirty="0"/>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rPr>
              <a:t>Συμπερίληψη</a:t>
            </a:r>
          </a:p>
        </p:txBody>
      </p:sp>
      <p:sp>
        <p:nvSpPr>
          <p:cNvPr id="4" name="3 - Ορθογώνιο"/>
          <p:cNvSpPr/>
          <p:nvPr/>
        </p:nvSpPr>
        <p:spPr>
          <a:xfrm>
            <a:off x="395536" y="1916832"/>
            <a:ext cx="6462464" cy="4154984"/>
          </a:xfrm>
          <a:prstGeom prst="rect">
            <a:avLst/>
          </a:prstGeom>
        </p:spPr>
        <p:txBody>
          <a:bodyPr wrap="square">
            <a:spAutoFit/>
          </a:bodyPr>
          <a:lstStyle/>
          <a:p>
            <a:pPr lvl="0" fontAlgn="base">
              <a:spcBef>
                <a:spcPct val="0"/>
              </a:spcBef>
              <a:spcAft>
                <a:spcPct val="0"/>
              </a:spcAft>
            </a:pPr>
            <a:r>
              <a:rPr lang="el-GR" sz="2400" dirty="0">
                <a:latin typeface="Calibri" pitchFamily="34" charset="0"/>
                <a:ea typeface="Calibri" pitchFamily="34" charset="0"/>
                <a:cs typeface="Times New Roman" pitchFamily="18" charset="0"/>
              </a:rPr>
              <a:t>Στηρίζεται σε δημοκρατικές αξίες</a:t>
            </a:r>
          </a:p>
          <a:p>
            <a:pPr lvl="0" fontAlgn="base">
              <a:spcBef>
                <a:spcPct val="0"/>
              </a:spcBef>
              <a:spcAft>
                <a:spcPct val="0"/>
              </a:spcAft>
            </a:pP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Σεβασμός</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Ισότητα</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Συνεργασία</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Αποδοχή</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Δικαιοσύνη</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Πρεσβεύει την σύμπραξη διαφορετικών μαθητών</a:t>
            </a:r>
            <a:endParaRPr lang="el-GR" sz="2400" dirty="0">
              <a:latin typeface="Arial" pitchFamily="34" charset="0"/>
              <a:cs typeface="Arial" pitchFamily="34" charset="0"/>
            </a:endParaRPr>
          </a:p>
          <a:p>
            <a:pPr lvl="0" eaLnBrk="0" fontAlgn="base" hangingPunct="0">
              <a:spcBef>
                <a:spcPct val="0"/>
              </a:spcBef>
              <a:spcAft>
                <a:spcPct val="0"/>
              </a:spcAft>
              <a:buFontTx/>
              <a:buChar char="•"/>
            </a:pPr>
            <a:r>
              <a:rPr lang="el-GR" sz="2400" dirty="0">
                <a:latin typeface="Calibri" pitchFamily="34" charset="0"/>
                <a:ea typeface="Calibri" pitchFamily="34" charset="0"/>
                <a:cs typeface="Times New Roman" pitchFamily="18" charset="0"/>
              </a:rPr>
              <a:t>Μετατρέπει το σχολείο σε κοινωνία αλληλεγγύης  και κοινής πρακτικής </a:t>
            </a:r>
            <a:endParaRPr lang="el-GR" sz="2400" dirty="0">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l-GR" i="1" dirty="0">
                <a:solidFill>
                  <a:srgbClr val="C00000"/>
                </a:solidFill>
              </a:rPr>
              <a:t/>
            </a:r>
            <a:br>
              <a:rPr lang="el-GR" i="1" dirty="0">
                <a:solidFill>
                  <a:srgbClr val="C00000"/>
                </a:solidFill>
              </a:rPr>
            </a:br>
            <a:r>
              <a:rPr lang="el-GR" sz="4000" i="1" dirty="0">
                <a:solidFill>
                  <a:srgbClr val="7030A0"/>
                </a:solidFill>
                <a:latin typeface="Arial Narrow" pitchFamily="34" charset="0"/>
              </a:rPr>
              <a:t>Πολυπολιτισμικά σχολεία </a:t>
            </a:r>
            <a:br>
              <a:rPr lang="el-GR" sz="4000" i="1" dirty="0">
                <a:solidFill>
                  <a:srgbClr val="7030A0"/>
                </a:solidFill>
                <a:latin typeface="Arial Narrow" pitchFamily="34" charset="0"/>
              </a:rPr>
            </a:br>
            <a:r>
              <a:rPr lang="el-GR" sz="4000" i="1" dirty="0">
                <a:solidFill>
                  <a:srgbClr val="FF0000"/>
                </a:solidFill>
                <a:latin typeface="Arial Narrow" pitchFamily="34" charset="0"/>
              </a:rPr>
              <a:t>ή </a:t>
            </a:r>
            <a:r>
              <a:rPr lang="el-GR" sz="4000" i="1" dirty="0">
                <a:solidFill>
                  <a:srgbClr val="7030A0"/>
                </a:solidFill>
                <a:latin typeface="Arial Narrow" pitchFamily="34" charset="0"/>
              </a:rPr>
              <a:t> διαπολιτισμικά σχολεία</a:t>
            </a:r>
            <a:r>
              <a:rPr lang="el-GR" i="1" dirty="0">
                <a:solidFill>
                  <a:srgbClr val="C00000"/>
                </a:solidFill>
              </a:rPr>
              <a:t/>
            </a:r>
            <a:br>
              <a:rPr lang="el-GR" i="1" dirty="0">
                <a:solidFill>
                  <a:srgbClr val="C00000"/>
                </a:solidFill>
              </a:rPr>
            </a:br>
            <a:endParaRPr lang="el-GR" dirty="0"/>
          </a:p>
        </p:txBody>
      </p:sp>
      <p:sp>
        <p:nvSpPr>
          <p:cNvPr id="3" name="2 - Ορθογώνιο"/>
          <p:cNvSpPr/>
          <p:nvPr/>
        </p:nvSpPr>
        <p:spPr>
          <a:xfrm>
            <a:off x="395536" y="1844824"/>
            <a:ext cx="7416824" cy="923330"/>
          </a:xfrm>
          <a:prstGeom prst="rect">
            <a:avLst/>
          </a:prstGeom>
        </p:spPr>
        <p:txBody>
          <a:bodyPr wrap="square">
            <a:spAutoFit/>
          </a:bodyPr>
          <a:lstStyle/>
          <a:p>
            <a:pPr>
              <a:lnSpc>
                <a:spcPct val="100000"/>
              </a:lnSpc>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pPr>
            <a:r>
              <a:rPr lang="el-GR" b="1" i="1" dirty="0">
                <a:solidFill>
                  <a:srgbClr val="7030A0"/>
                </a:solidFill>
              </a:rPr>
              <a:t>Η </a:t>
            </a:r>
            <a:r>
              <a:rPr lang="el-GR" b="1" i="1" dirty="0" err="1">
                <a:solidFill>
                  <a:srgbClr val="7030A0"/>
                </a:solidFill>
              </a:rPr>
              <a:t>πολυπολιτισμικότητα</a:t>
            </a:r>
            <a:r>
              <a:rPr lang="el-GR" b="1" i="1" dirty="0">
                <a:solidFill>
                  <a:srgbClr val="7030A0"/>
                </a:solidFill>
              </a:rPr>
              <a:t>  είναι πραγματικότητα,</a:t>
            </a:r>
          </a:p>
          <a:p>
            <a:pPr>
              <a:lnSpc>
                <a:spcPct val="100000"/>
              </a:lnSpc>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pPr>
            <a:endParaRPr lang="el-GR" b="1" i="1" dirty="0">
              <a:solidFill>
                <a:srgbClr val="7030A0"/>
              </a:solidFill>
            </a:endParaRPr>
          </a:p>
          <a:p>
            <a:pPr>
              <a:lnSpc>
                <a:spcPct val="100000"/>
              </a:lnSpc>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pPr>
            <a:r>
              <a:rPr lang="el-GR" b="1" i="1" dirty="0">
                <a:solidFill>
                  <a:srgbClr val="7030A0"/>
                </a:solidFill>
              </a:rPr>
              <a:t> Η </a:t>
            </a:r>
            <a:r>
              <a:rPr lang="el-GR" b="1" i="1" dirty="0" err="1">
                <a:solidFill>
                  <a:srgbClr val="7030A0"/>
                </a:solidFill>
              </a:rPr>
              <a:t>διαπολιτισμικότητα</a:t>
            </a:r>
            <a:r>
              <a:rPr lang="el-GR" b="1" i="1" dirty="0">
                <a:solidFill>
                  <a:srgbClr val="7030A0"/>
                </a:solidFill>
              </a:rPr>
              <a:t>  είναι το ζητούμενο</a:t>
            </a:r>
          </a:p>
        </p:txBody>
      </p:sp>
      <p:sp>
        <p:nvSpPr>
          <p:cNvPr id="4" name="3 - Ορθογώνιο"/>
          <p:cNvSpPr/>
          <p:nvPr/>
        </p:nvSpPr>
        <p:spPr>
          <a:xfrm>
            <a:off x="323528" y="3212976"/>
            <a:ext cx="7848872" cy="3139321"/>
          </a:xfrm>
          <a:prstGeom prst="rect">
            <a:avLst/>
          </a:prstGeom>
        </p:spPr>
        <p:txBody>
          <a:bodyPr wrap="square">
            <a:spAutoFit/>
          </a:bodyPr>
          <a:lstStyle/>
          <a:p>
            <a:r>
              <a:rPr lang="el-GR" dirty="0">
                <a:solidFill>
                  <a:srgbClr val="4B3660"/>
                </a:solidFill>
              </a:rPr>
              <a:t>Η</a:t>
            </a:r>
            <a:r>
              <a:rPr lang="el-GR" dirty="0">
                <a:solidFill>
                  <a:srgbClr val="C00000"/>
                </a:solidFill>
              </a:rPr>
              <a:t> </a:t>
            </a:r>
            <a:r>
              <a:rPr lang="el-GR" b="1" i="1" dirty="0">
                <a:solidFill>
                  <a:srgbClr val="C00000"/>
                </a:solidFill>
              </a:rPr>
              <a:t>Παγκόσμια Εκπαίδευση</a:t>
            </a:r>
          </a:p>
          <a:p>
            <a:r>
              <a:rPr lang="el-GR" b="1" i="1" dirty="0">
                <a:solidFill>
                  <a:srgbClr val="0070C0"/>
                </a:solidFill>
              </a:rPr>
              <a:t>στοχεύει</a:t>
            </a:r>
          </a:p>
          <a:p>
            <a:pPr>
              <a:buFont typeface="Arial" pitchFamily="34" charset="0"/>
              <a:buChar char="•"/>
            </a:pPr>
            <a:r>
              <a:rPr lang="el-GR" b="1" i="1" dirty="0">
                <a:solidFill>
                  <a:srgbClr val="4B3660"/>
                </a:solidFill>
              </a:rPr>
              <a:t>Στην</a:t>
            </a:r>
            <a:r>
              <a:rPr lang="el-GR" b="1" i="1" dirty="0">
                <a:solidFill>
                  <a:srgbClr val="0070C0"/>
                </a:solidFill>
              </a:rPr>
              <a:t> </a:t>
            </a:r>
            <a:r>
              <a:rPr lang="el-GR" dirty="0"/>
              <a:t>  άρση του στιγματισμού και των διακρίσεων</a:t>
            </a:r>
          </a:p>
          <a:p>
            <a:pPr>
              <a:buFont typeface="Arial" pitchFamily="34" charset="0"/>
              <a:buChar char="•"/>
            </a:pPr>
            <a:r>
              <a:rPr lang="el-GR" dirty="0"/>
              <a:t>Την  ισότητα μεταξύ των μαθητών</a:t>
            </a:r>
          </a:p>
          <a:p>
            <a:pPr>
              <a:buFont typeface="Arial" pitchFamily="34" charset="0"/>
              <a:buChar char="•"/>
            </a:pPr>
            <a:r>
              <a:rPr lang="el-GR" dirty="0"/>
              <a:t>Την έμφαση στις ανάγκες του κάθε μαθητή</a:t>
            </a:r>
          </a:p>
          <a:p>
            <a:r>
              <a:rPr lang="el-GR" b="1" i="1" dirty="0">
                <a:solidFill>
                  <a:srgbClr val="0070C0"/>
                </a:solidFill>
              </a:rPr>
              <a:t>Ώστε </a:t>
            </a:r>
          </a:p>
          <a:p>
            <a:r>
              <a:rPr lang="el-GR" dirty="0">
                <a:solidFill>
                  <a:srgbClr val="000000"/>
                </a:solidFill>
              </a:rPr>
              <a:t> να δώσει τη δυνατότητα στους μαθητές</a:t>
            </a:r>
          </a:p>
          <a:p>
            <a:r>
              <a:rPr lang="el-GR" dirty="0">
                <a:solidFill>
                  <a:srgbClr val="000000"/>
                </a:solidFill>
              </a:rPr>
              <a:t> να έχουν  </a:t>
            </a:r>
            <a:r>
              <a:rPr lang="el-GR" b="1" dirty="0">
                <a:solidFill>
                  <a:srgbClr val="00B050"/>
                </a:solidFill>
              </a:rPr>
              <a:t>ενεργό  ρόλο</a:t>
            </a:r>
          </a:p>
          <a:p>
            <a:r>
              <a:rPr lang="el-GR" dirty="0">
                <a:solidFill>
                  <a:srgbClr val="000000"/>
                </a:solidFill>
              </a:rPr>
              <a:t> στην οικοδόμηση πιο ειρηνικών, </a:t>
            </a:r>
          </a:p>
          <a:p>
            <a:r>
              <a:rPr lang="el-GR" dirty="0">
                <a:solidFill>
                  <a:srgbClr val="000000"/>
                </a:solidFill>
              </a:rPr>
              <a:t>ανεκτικών </a:t>
            </a:r>
          </a:p>
          <a:p>
            <a:r>
              <a:rPr lang="el-GR" dirty="0">
                <a:solidFill>
                  <a:srgbClr val="000000"/>
                </a:solidFill>
              </a:rPr>
              <a:t>και ασφαλών  κοινωνιών</a:t>
            </a:r>
            <a:endParaRPr lang="el-GR" dirty="0"/>
          </a:p>
        </p:txBody>
      </p:sp>
      <p:pic>
        <p:nvPicPr>
          <p:cNvPr id="5" name="4 - Εικόνα" descr="https://lh4.googleusercontent.com/uzZYITjJA6sXwQgpI-zgoZphEZ5cLZbMp4dkZaG7purobp7u6T_xzqXPrd4fFeGpFhIwpxqlmunReY1UdT0KQPueLZkDB-BjRwncI4BOjT4GGPT0VnPXEPx17VpjbmK4wMYU2sIRwskCWA_XSg"/>
          <p:cNvPicPr/>
          <p:nvPr/>
        </p:nvPicPr>
        <p:blipFill>
          <a:blip r:embed="rId2" cstate="print"/>
          <a:srcRect/>
          <a:stretch>
            <a:fillRect/>
          </a:stretch>
        </p:blipFill>
        <p:spPr bwMode="auto">
          <a:xfrm>
            <a:off x="5652120" y="1700808"/>
            <a:ext cx="2952328" cy="3240360"/>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l-GR" dirty="0"/>
              <a:t/>
            </a:r>
            <a:br>
              <a:rPr lang="el-GR" dirty="0"/>
            </a:br>
            <a:r>
              <a:rPr lang="el-GR" sz="3100" i="1" dirty="0">
                <a:solidFill>
                  <a:srgbClr val="C00000"/>
                </a:solidFill>
              </a:rPr>
              <a:t>  </a:t>
            </a:r>
            <a:r>
              <a:rPr lang="el-GR" i="1" dirty="0">
                <a:solidFill>
                  <a:srgbClr val="7030A0"/>
                </a:solidFill>
              </a:rPr>
              <a:t>Διαπολιτισμικά σχολεία</a:t>
            </a:r>
            <a:br>
              <a:rPr lang="el-GR" i="1" dirty="0">
                <a:solidFill>
                  <a:srgbClr val="7030A0"/>
                </a:solidFill>
              </a:rPr>
            </a:br>
            <a:endParaRPr lang="el-GR" i="1" dirty="0">
              <a:solidFill>
                <a:srgbClr val="7030A0"/>
              </a:solidFill>
            </a:endParaRPr>
          </a:p>
        </p:txBody>
      </p:sp>
      <p:sp>
        <p:nvSpPr>
          <p:cNvPr id="3" name="2 - Θέση περιεχομένου"/>
          <p:cNvSpPr>
            <a:spLocks noGrp="1"/>
          </p:cNvSpPr>
          <p:nvPr>
            <p:ph sz="quarter" idx="1"/>
          </p:nvPr>
        </p:nvSpPr>
        <p:spPr/>
        <p:txBody>
          <a:bodyPr>
            <a:normAutofit/>
          </a:bodyPr>
          <a:lstStyle/>
          <a:p>
            <a:pPr algn="ctr">
              <a:buNone/>
            </a:pPr>
            <a:r>
              <a:rPr lang="el-GR" sz="2800" i="1" dirty="0">
                <a:solidFill>
                  <a:srgbClr val="C00000"/>
                </a:solidFill>
                <a:latin typeface="Arial Narrow" pitchFamily="34" charset="0"/>
              </a:rPr>
              <a:t>Ζούμε και δημιουργούμε μαζί</a:t>
            </a:r>
          </a:p>
          <a:p>
            <a:pPr>
              <a:buNone/>
            </a:pPr>
            <a:r>
              <a:rPr lang="el-GR" sz="2800" dirty="0">
                <a:latin typeface="Arial Narrow" pitchFamily="34" charset="0"/>
              </a:rPr>
              <a:t>Το συμπεριληπτικό σχολείο</a:t>
            </a:r>
            <a:r>
              <a:rPr lang="el-GR" sz="2800" b="1" i="1" dirty="0">
                <a:latin typeface="Arial Narrow" pitchFamily="34" charset="0"/>
              </a:rPr>
              <a:t> </a:t>
            </a:r>
            <a:r>
              <a:rPr lang="el-GR" sz="2800" b="1" i="1" dirty="0">
                <a:solidFill>
                  <a:srgbClr val="7030A0"/>
                </a:solidFill>
                <a:latin typeface="Arial Narrow" pitchFamily="34" charset="0"/>
              </a:rPr>
              <a:t>πρέπει</a:t>
            </a:r>
            <a:r>
              <a:rPr lang="el-GR" sz="2800" b="1" i="1" dirty="0">
                <a:latin typeface="Arial Narrow" pitchFamily="34" charset="0"/>
              </a:rPr>
              <a:t> </a:t>
            </a:r>
            <a:r>
              <a:rPr lang="el-GR" sz="2800" dirty="0">
                <a:latin typeface="Arial Narrow" pitchFamily="34" charset="0"/>
              </a:rPr>
              <a:t>να είναι ανοικτό </a:t>
            </a:r>
          </a:p>
          <a:p>
            <a:pPr>
              <a:buFont typeface="Arial" pitchFamily="34" charset="0"/>
              <a:buChar char="•"/>
            </a:pPr>
            <a:r>
              <a:rPr lang="el-GR" sz="2800" dirty="0">
                <a:latin typeface="Arial Narrow" pitchFamily="34" charset="0"/>
              </a:rPr>
              <a:t>Να λαμβάνει υπόψη όλες τις παραμέτρους</a:t>
            </a:r>
          </a:p>
          <a:p>
            <a:pPr>
              <a:buFont typeface="Arial" pitchFamily="34" charset="0"/>
              <a:buChar char="•"/>
            </a:pPr>
            <a:r>
              <a:rPr lang="el-GR" sz="2800" dirty="0">
                <a:latin typeface="Arial Narrow" pitchFamily="34" charset="0"/>
              </a:rPr>
              <a:t>Να αναγνωρίζει την διαφορετικότητα όλων των ανθρώπων (εκπαιδευτικών, μαθητών, γονέων)</a:t>
            </a:r>
          </a:p>
          <a:p>
            <a:pPr>
              <a:buFont typeface="Arial" pitchFamily="34" charset="0"/>
              <a:buChar char="•"/>
            </a:pPr>
            <a:r>
              <a:rPr lang="el-GR" sz="2800" dirty="0">
                <a:latin typeface="Arial Narrow" pitchFamily="34" charset="0"/>
              </a:rPr>
              <a:t>Να εδραιώσει την κανονικότητα και το φυσιολογικό</a:t>
            </a:r>
          </a:p>
          <a:p>
            <a:pPr>
              <a:buFont typeface="Arial" pitchFamily="34" charset="0"/>
              <a:buChar char="•"/>
            </a:pPr>
            <a:r>
              <a:rPr lang="el-GR" sz="2800" dirty="0">
                <a:latin typeface="Arial Narrow" pitchFamily="34" charset="0"/>
              </a:rPr>
              <a:t>Να ενσωματώσει το πλήθος των τρόπων ζωής, των εθίμων και των παραδόσεων</a:t>
            </a:r>
          </a:p>
          <a:p>
            <a:endParaRPr lang="el-GR" dirty="0"/>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rPr>
              <a:t>Λαμβάνουμε υπόψη</a:t>
            </a:r>
          </a:p>
        </p:txBody>
      </p:sp>
      <p:sp>
        <p:nvSpPr>
          <p:cNvPr id="3" name="2 - Θέση περιεχομένου"/>
          <p:cNvSpPr>
            <a:spLocks noGrp="1"/>
          </p:cNvSpPr>
          <p:nvPr>
            <p:ph sz="quarter" idx="1"/>
          </p:nvPr>
        </p:nvSpPr>
        <p:spPr>
          <a:xfrm>
            <a:off x="612648" y="1600200"/>
            <a:ext cx="3311280" cy="4495800"/>
          </a:xfrm>
        </p:spPr>
        <p:txBody>
          <a:bodyPr>
            <a:normAutofit fontScale="77500" lnSpcReduction="20000"/>
          </a:bodyPr>
          <a:lstStyle/>
          <a:p>
            <a:pPr marL="342900" indent="-341313">
              <a:lnSpc>
                <a:spcPct val="100000"/>
              </a:lnSpc>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dirty="0">
                <a:solidFill>
                  <a:srgbClr val="7030A0"/>
                </a:solidFill>
              </a:rPr>
              <a:t>     Η  πολυπλοκότητα των στρωμάτων διαφορετικότητας,</a:t>
            </a:r>
          </a:p>
          <a:p>
            <a:pPr marL="342900" indent="-341313">
              <a:lnSpc>
                <a:spcPct val="100000"/>
              </a:lnSpc>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dirty="0">
                <a:solidFill>
                  <a:srgbClr val="7030A0"/>
                </a:solidFill>
              </a:rPr>
              <a:t> τα οποία  υπάρχουν στον καθένα μας (ή  πτυχές της κοινωνικής ταυτότητας) </a:t>
            </a:r>
          </a:p>
          <a:p>
            <a:pPr marL="342900" indent="-341313">
              <a:lnSpc>
                <a:spcPct val="100000"/>
              </a:lnSpc>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b="1" dirty="0">
                <a:solidFill>
                  <a:srgbClr val="8F5201"/>
                </a:solidFill>
              </a:rPr>
              <a:t>                  </a:t>
            </a:r>
            <a:r>
              <a:rPr lang="el-GR" b="1" dirty="0">
                <a:solidFill>
                  <a:srgbClr val="002060"/>
                </a:solidFill>
              </a:rPr>
              <a:t>αφορά:</a:t>
            </a:r>
          </a:p>
          <a:p>
            <a:pPr marL="342900" indent="-341313">
              <a:lnSpc>
                <a:spcPct val="100000"/>
              </a:lnSpc>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endParaRPr lang="el-GR" b="1" dirty="0">
              <a:solidFill>
                <a:srgbClr val="8F5201"/>
              </a:solidFill>
            </a:endParaRPr>
          </a:p>
          <a:p>
            <a:pPr marL="342900" indent="-341313">
              <a:lnSpc>
                <a:spcPct val="100000"/>
              </a:lnSpc>
              <a:buClr>
                <a:srgbClr val="8F5201"/>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i="1" dirty="0">
                <a:solidFill>
                  <a:schemeClr val="accent2">
                    <a:lumMod val="75000"/>
                  </a:schemeClr>
                </a:solidFill>
              </a:rPr>
              <a:t>Προσωπικότητα</a:t>
            </a:r>
          </a:p>
          <a:p>
            <a:pPr marL="342900" indent="-341313">
              <a:lnSpc>
                <a:spcPct val="100000"/>
              </a:lnSpc>
              <a:buClr>
                <a:srgbClr val="8F5201"/>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i="1" dirty="0">
                <a:solidFill>
                  <a:schemeClr val="accent2">
                    <a:lumMod val="75000"/>
                  </a:schemeClr>
                </a:solidFill>
              </a:rPr>
              <a:t>Εσωτερικές Διαστάσεις</a:t>
            </a:r>
          </a:p>
          <a:p>
            <a:pPr marL="342900" indent="-341313">
              <a:lnSpc>
                <a:spcPct val="100000"/>
              </a:lnSpc>
              <a:buClr>
                <a:srgbClr val="8F5201"/>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i="1" dirty="0">
                <a:solidFill>
                  <a:schemeClr val="accent2">
                    <a:lumMod val="75000"/>
                  </a:schemeClr>
                </a:solidFill>
              </a:rPr>
              <a:t>Εξωτερικές Διαστάσεις</a:t>
            </a:r>
          </a:p>
          <a:p>
            <a:pPr marL="342900" indent="-341313">
              <a:lnSpc>
                <a:spcPct val="100000"/>
              </a:lnSpc>
              <a:buClr>
                <a:srgbClr val="8F5201"/>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Lst>
            </a:pPr>
            <a:r>
              <a:rPr lang="el-GR" i="1" dirty="0">
                <a:solidFill>
                  <a:schemeClr val="accent2">
                    <a:lumMod val="75000"/>
                  </a:schemeClr>
                </a:solidFill>
              </a:rPr>
              <a:t>Διαστάσεις οργάνωσης</a:t>
            </a:r>
          </a:p>
        </p:txBody>
      </p:sp>
      <p:pic>
        <p:nvPicPr>
          <p:cNvPr id="4" name="Picture 3"/>
          <p:cNvPicPr>
            <a:picLocks noChangeAspect="1" noChangeArrowheads="1"/>
          </p:cNvPicPr>
          <p:nvPr/>
        </p:nvPicPr>
        <p:blipFill>
          <a:blip r:embed="rId2" cstate="print"/>
          <a:srcRect/>
          <a:stretch>
            <a:fillRect/>
          </a:stretch>
        </p:blipFill>
        <p:spPr bwMode="auto">
          <a:xfrm>
            <a:off x="3995936" y="1844824"/>
            <a:ext cx="4896544" cy="4266059"/>
          </a:xfrm>
          <a:prstGeom prst="rect">
            <a:avLst/>
          </a:prstGeom>
          <a:noFill/>
          <a:ln w="9360">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76672"/>
            <a:ext cx="8229600" cy="792088"/>
          </a:xfrm>
        </p:spPr>
        <p:txBody>
          <a:bodyPr>
            <a:normAutofit fontScale="90000"/>
          </a:bodyPr>
          <a:lstStyle/>
          <a:p>
            <a:pPr algn="ctr"/>
            <a:r>
              <a:rPr lang="el-GR" i="1" dirty="0">
                <a:solidFill>
                  <a:srgbClr val="002060"/>
                </a:solidFill>
                <a:latin typeface="Arial Narrow" pitchFamily="34" charset="0"/>
              </a:rPr>
              <a:t/>
            </a:r>
            <a:br>
              <a:rPr lang="el-GR" i="1" dirty="0">
                <a:solidFill>
                  <a:srgbClr val="002060"/>
                </a:solidFill>
                <a:latin typeface="Arial Narrow" pitchFamily="34" charset="0"/>
              </a:rPr>
            </a:br>
            <a:r>
              <a:rPr lang="el-GR" i="1" dirty="0" err="1">
                <a:solidFill>
                  <a:srgbClr val="7030A0"/>
                </a:solidFill>
                <a:latin typeface="Arial Narrow" pitchFamily="34" charset="0"/>
              </a:rPr>
              <a:t>Διαπολυπολιτισμικότητα</a:t>
            </a:r>
            <a:r>
              <a:rPr lang="el-GR" i="1" dirty="0">
                <a:solidFill>
                  <a:srgbClr val="7030A0"/>
                </a:solidFill>
                <a:latin typeface="Arial Narrow" pitchFamily="34" charset="0"/>
              </a:rPr>
              <a:t> </a:t>
            </a:r>
            <a:br>
              <a:rPr lang="el-GR" i="1" dirty="0">
                <a:solidFill>
                  <a:srgbClr val="7030A0"/>
                </a:solidFill>
                <a:latin typeface="Arial Narrow" pitchFamily="34" charset="0"/>
              </a:rPr>
            </a:br>
            <a:r>
              <a:rPr lang="el-GR" sz="3100" dirty="0">
                <a:solidFill>
                  <a:srgbClr val="7030A0"/>
                </a:solidFill>
                <a:latin typeface="Arial Narrow" pitchFamily="34" charset="0"/>
              </a:rPr>
              <a:t/>
            </a:r>
            <a:br>
              <a:rPr lang="el-GR" sz="3100" dirty="0">
                <a:solidFill>
                  <a:srgbClr val="7030A0"/>
                </a:solidFill>
                <a:latin typeface="Arial Narrow" pitchFamily="34" charset="0"/>
              </a:rPr>
            </a:br>
            <a:endParaRPr lang="el-GR" sz="3100" dirty="0">
              <a:solidFill>
                <a:srgbClr val="7030A0"/>
              </a:solidFill>
              <a:latin typeface="Arial Narrow" pitchFamily="34" charset="0"/>
            </a:endParaRPr>
          </a:p>
        </p:txBody>
      </p:sp>
      <p:sp>
        <p:nvSpPr>
          <p:cNvPr id="3" name="2 - Ορθογώνιο"/>
          <p:cNvSpPr/>
          <p:nvPr/>
        </p:nvSpPr>
        <p:spPr>
          <a:xfrm>
            <a:off x="251520" y="1340769"/>
            <a:ext cx="4824536" cy="1261884"/>
          </a:xfrm>
          <a:prstGeom prst="rect">
            <a:avLst/>
          </a:prstGeom>
        </p:spPr>
        <p:txBody>
          <a:bodyPr wrap="square">
            <a:spAutoFit/>
          </a:bodyPr>
          <a:lstStyle/>
          <a:p>
            <a:pPr fontAlgn="base"/>
            <a:endParaRPr lang="en-US" dirty="0"/>
          </a:p>
          <a:p>
            <a:pPr fontAlgn="base"/>
            <a:r>
              <a:rPr lang="el-GR" sz="2000" dirty="0">
                <a:solidFill>
                  <a:srgbClr val="4B3660"/>
                </a:solidFill>
                <a:latin typeface="Arial Narrow" pitchFamily="34" charset="0"/>
              </a:rPr>
              <a:t>Συνύπαρξη ατόμων  με διαφορετικά εθνικά και πολιτισμικά στοιχεία</a:t>
            </a:r>
            <a:endParaRPr lang="en-US" sz="2000" dirty="0">
              <a:solidFill>
                <a:srgbClr val="4B3660"/>
              </a:solidFill>
              <a:latin typeface="Arial Narrow" pitchFamily="34" charset="0"/>
            </a:endParaRPr>
          </a:p>
          <a:p>
            <a:pPr fontAlgn="base"/>
            <a:endParaRPr lang="el-GR" dirty="0"/>
          </a:p>
        </p:txBody>
      </p:sp>
      <p:pic>
        <p:nvPicPr>
          <p:cNvPr id="4" name="Picture 4"/>
          <p:cNvPicPr>
            <a:picLocks noChangeAspect="1" noChangeArrowheads="1"/>
          </p:cNvPicPr>
          <p:nvPr/>
        </p:nvPicPr>
        <p:blipFill>
          <a:blip r:embed="rId2" cstate="print"/>
          <a:srcRect/>
          <a:stretch>
            <a:fillRect/>
          </a:stretch>
        </p:blipFill>
        <p:spPr bwMode="auto">
          <a:xfrm>
            <a:off x="5508104" y="1484784"/>
            <a:ext cx="3239393" cy="3024187"/>
          </a:xfrm>
          <a:prstGeom prst="rect">
            <a:avLst/>
          </a:prstGeom>
          <a:noFill/>
          <a:ln w="9525">
            <a:noFill/>
            <a:round/>
            <a:headEnd/>
            <a:tailEnd/>
          </a:ln>
        </p:spPr>
      </p:pic>
      <p:sp>
        <p:nvSpPr>
          <p:cNvPr id="5" name="4 - Ορθογώνιο"/>
          <p:cNvSpPr/>
          <p:nvPr/>
        </p:nvSpPr>
        <p:spPr>
          <a:xfrm>
            <a:off x="6084168" y="4725144"/>
            <a:ext cx="2592288" cy="369332"/>
          </a:xfrm>
          <a:prstGeom prst="rect">
            <a:avLst/>
          </a:prstGeom>
        </p:spPr>
        <p:txBody>
          <a:bodyPr wrap="square">
            <a:spAutoFit/>
          </a:bodyPr>
          <a:lstStyle/>
          <a:p>
            <a:pPr>
              <a:lnSpc>
                <a:spcPct val="100000"/>
              </a:lnSpc>
              <a:tabLst>
                <a:tab pos="449263" algn="l"/>
                <a:tab pos="898525" algn="l"/>
                <a:tab pos="1347788" algn="l"/>
                <a:tab pos="1797050" algn="l"/>
                <a:tab pos="2246313" algn="l"/>
              </a:tabLst>
            </a:pPr>
            <a:r>
              <a:rPr lang="el-GR" b="1" dirty="0" err="1">
                <a:solidFill>
                  <a:srgbClr val="000000"/>
                </a:solidFill>
                <a:latin typeface="Times New Roman" pitchFamily="16" charset="0"/>
                <a:cs typeface="Times New Roman" pitchFamily="16" charset="0"/>
              </a:rPr>
              <a:t>The</a:t>
            </a:r>
            <a:r>
              <a:rPr lang="el-GR" b="1" dirty="0">
                <a:solidFill>
                  <a:srgbClr val="000000"/>
                </a:solidFill>
                <a:latin typeface="Times New Roman" pitchFamily="16" charset="0"/>
                <a:cs typeface="Times New Roman" pitchFamily="16" charset="0"/>
              </a:rPr>
              <a:t> </a:t>
            </a:r>
            <a:r>
              <a:rPr lang="el-GR" b="1" dirty="0" err="1">
                <a:solidFill>
                  <a:srgbClr val="000000"/>
                </a:solidFill>
                <a:latin typeface="Times New Roman" pitchFamily="16" charset="0"/>
                <a:cs typeface="Times New Roman" pitchFamily="16" charset="0"/>
              </a:rPr>
              <a:t>culture</a:t>
            </a:r>
            <a:r>
              <a:rPr lang="el-GR" b="1" dirty="0">
                <a:solidFill>
                  <a:srgbClr val="000000"/>
                </a:solidFill>
                <a:latin typeface="Times New Roman" pitchFamily="16" charset="0"/>
                <a:cs typeface="Times New Roman" pitchFamily="16" charset="0"/>
              </a:rPr>
              <a:t> </a:t>
            </a:r>
            <a:r>
              <a:rPr lang="el-GR" b="1" dirty="0" err="1">
                <a:solidFill>
                  <a:srgbClr val="000000"/>
                </a:solidFill>
                <a:latin typeface="Times New Roman" pitchFamily="16" charset="0"/>
                <a:cs typeface="Times New Roman" pitchFamily="16" charset="0"/>
              </a:rPr>
              <a:t>onion</a:t>
            </a:r>
            <a:endParaRPr lang="el-GR" b="1" dirty="0">
              <a:solidFill>
                <a:srgbClr val="000000"/>
              </a:solidFill>
              <a:latin typeface="Times New Roman" pitchFamily="16" charset="0"/>
              <a:cs typeface="Times New Roman" pitchFamily="16" charset="0"/>
            </a:endParaRPr>
          </a:p>
        </p:txBody>
      </p:sp>
      <p:sp>
        <p:nvSpPr>
          <p:cNvPr id="6" name="5 - Ορθογώνιο"/>
          <p:cNvSpPr/>
          <p:nvPr/>
        </p:nvSpPr>
        <p:spPr>
          <a:xfrm>
            <a:off x="179512" y="2276872"/>
            <a:ext cx="5040560" cy="3077766"/>
          </a:xfrm>
          <a:prstGeom prst="rect">
            <a:avLst/>
          </a:prstGeom>
        </p:spPr>
        <p:txBody>
          <a:bodyPr wrap="square">
            <a:spAutoFit/>
          </a:bodyPr>
          <a:lstStyle/>
          <a:p>
            <a:endParaRPr lang="el-GR" dirty="0"/>
          </a:p>
          <a:p>
            <a:r>
              <a:rPr lang="el-GR" sz="2000" dirty="0">
                <a:solidFill>
                  <a:srgbClr val="4B3660"/>
                </a:solidFill>
                <a:latin typeface="Arial Narrow" pitchFamily="34" charset="0"/>
              </a:rPr>
              <a:t>Το κάθε άτομο είναι φορέας αξιών και πρακτικών</a:t>
            </a:r>
          </a:p>
          <a:p>
            <a:r>
              <a:rPr lang="en-US" sz="2000" dirty="0">
                <a:solidFill>
                  <a:srgbClr val="4B3660"/>
                </a:solidFill>
                <a:latin typeface="Arial Narrow" pitchFamily="34" charset="0"/>
              </a:rPr>
              <a:t> </a:t>
            </a:r>
            <a:r>
              <a:rPr lang="el-GR" sz="2000" dirty="0">
                <a:solidFill>
                  <a:srgbClr val="4B3660"/>
                </a:solidFill>
                <a:latin typeface="Arial Narrow" pitchFamily="34" charset="0"/>
              </a:rPr>
              <a:t> οι</a:t>
            </a:r>
            <a:r>
              <a:rPr lang="el-GR" sz="2000" dirty="0">
                <a:solidFill>
                  <a:srgbClr val="FF0000"/>
                </a:solidFill>
                <a:latin typeface="Arial Narrow" pitchFamily="34" charset="0"/>
              </a:rPr>
              <a:t> αξίες  </a:t>
            </a:r>
            <a:r>
              <a:rPr lang="el-GR" sz="2000" dirty="0">
                <a:solidFill>
                  <a:srgbClr val="4B3660"/>
                </a:solidFill>
                <a:latin typeface="Arial Narrow" pitchFamily="34" charset="0"/>
              </a:rPr>
              <a:t>βρίσκονται στον πυρήνα </a:t>
            </a:r>
          </a:p>
          <a:p>
            <a:r>
              <a:rPr lang="el-GR" sz="2000" dirty="0">
                <a:solidFill>
                  <a:srgbClr val="4B3660"/>
                </a:solidFill>
                <a:latin typeface="Arial Narrow" pitchFamily="34" charset="0"/>
              </a:rPr>
              <a:t>  ενώ οι </a:t>
            </a:r>
            <a:r>
              <a:rPr lang="el-GR" sz="2000" dirty="0">
                <a:solidFill>
                  <a:srgbClr val="FF0000"/>
                </a:solidFill>
                <a:latin typeface="Arial Narrow" pitchFamily="34" charset="0"/>
              </a:rPr>
              <a:t>πρακτικές </a:t>
            </a:r>
            <a:r>
              <a:rPr lang="el-GR" sz="2000" dirty="0">
                <a:solidFill>
                  <a:srgbClr val="4B3660"/>
                </a:solidFill>
                <a:latin typeface="Arial Narrow" pitchFamily="34" charset="0"/>
              </a:rPr>
              <a:t>σχετίζονται με τα</a:t>
            </a:r>
          </a:p>
          <a:p>
            <a:endParaRPr lang="el-GR" sz="2000" dirty="0">
              <a:solidFill>
                <a:srgbClr val="4B3660"/>
              </a:solidFill>
              <a:latin typeface="Arial Narrow" pitchFamily="34" charset="0"/>
            </a:endParaRPr>
          </a:p>
          <a:p>
            <a:r>
              <a:rPr lang="el-GR" sz="2000" dirty="0">
                <a:solidFill>
                  <a:srgbClr val="4B3660"/>
                </a:solidFill>
                <a:latin typeface="Arial Narrow" pitchFamily="34" charset="0"/>
              </a:rPr>
              <a:t> </a:t>
            </a:r>
            <a:r>
              <a:rPr lang="el-GR" sz="2000" dirty="0">
                <a:solidFill>
                  <a:srgbClr val="FF0000"/>
                </a:solidFill>
                <a:latin typeface="Arial Narrow" pitchFamily="34" charset="0"/>
              </a:rPr>
              <a:t>Σύμβολα</a:t>
            </a:r>
            <a:endParaRPr lang="en-US" sz="2000" dirty="0">
              <a:solidFill>
                <a:srgbClr val="FF0000"/>
              </a:solidFill>
              <a:latin typeface="Arial Narrow" pitchFamily="34" charset="0"/>
            </a:endParaRPr>
          </a:p>
          <a:p>
            <a:r>
              <a:rPr lang="el-GR" sz="2000" dirty="0">
                <a:solidFill>
                  <a:srgbClr val="FF0000"/>
                </a:solidFill>
                <a:latin typeface="Arial Narrow" pitchFamily="34" charset="0"/>
              </a:rPr>
              <a:t>Ήρωες</a:t>
            </a:r>
            <a:endParaRPr lang="en-US" sz="2000" dirty="0">
              <a:solidFill>
                <a:srgbClr val="FF0000"/>
              </a:solidFill>
              <a:latin typeface="Arial Narrow" pitchFamily="34" charset="0"/>
            </a:endParaRPr>
          </a:p>
          <a:p>
            <a:r>
              <a:rPr lang="el-GR" sz="2000" dirty="0">
                <a:solidFill>
                  <a:srgbClr val="FF0000"/>
                </a:solidFill>
                <a:latin typeface="Arial Narrow" pitchFamily="34" charset="0"/>
              </a:rPr>
              <a:t>Τελετουργίες</a:t>
            </a:r>
          </a:p>
          <a:p>
            <a:endParaRPr lang="en-US" dirty="0"/>
          </a:p>
          <a:p>
            <a:endParaRPr lang="el-GR" dirty="0"/>
          </a:p>
        </p:txBody>
      </p:sp>
      <p:sp>
        <p:nvSpPr>
          <p:cNvPr id="10" name="9 - Ορθογώνιο"/>
          <p:cNvSpPr/>
          <p:nvPr/>
        </p:nvSpPr>
        <p:spPr>
          <a:xfrm>
            <a:off x="3203849" y="3645025"/>
            <a:ext cx="2001498" cy="984885"/>
          </a:xfrm>
          <a:prstGeom prst="rect">
            <a:avLst/>
          </a:prstGeom>
        </p:spPr>
        <p:txBody>
          <a:bodyPr wrap="square">
            <a:spAutoFit/>
          </a:bodyPr>
          <a:lstStyle/>
          <a:p>
            <a:endParaRPr lang="en-US" dirty="0"/>
          </a:p>
          <a:p>
            <a:endParaRPr lang="el-GR" sz="2000" dirty="0">
              <a:solidFill>
                <a:srgbClr val="002060"/>
              </a:solidFill>
              <a:latin typeface="Arial Narrow" pitchFamily="34" charset="0"/>
            </a:endParaRPr>
          </a:p>
          <a:p>
            <a:r>
              <a:rPr lang="el-GR" sz="2000" dirty="0">
                <a:solidFill>
                  <a:srgbClr val="002060"/>
                </a:solidFill>
                <a:latin typeface="Arial Narrow" pitchFamily="34" charset="0"/>
              </a:rPr>
              <a:t>Πρακτικές</a:t>
            </a:r>
          </a:p>
        </p:txBody>
      </p:sp>
      <p:sp>
        <p:nvSpPr>
          <p:cNvPr id="11" name="10 - Ορθογώνιο"/>
          <p:cNvSpPr/>
          <p:nvPr/>
        </p:nvSpPr>
        <p:spPr>
          <a:xfrm>
            <a:off x="6660232" y="5949280"/>
            <a:ext cx="1800200" cy="369332"/>
          </a:xfrm>
          <a:prstGeom prst="rect">
            <a:avLst/>
          </a:prstGeom>
        </p:spPr>
        <p:txBody>
          <a:bodyPr wrap="square">
            <a:spAutoFit/>
          </a:bodyPr>
          <a:lstStyle/>
          <a:p>
            <a:r>
              <a:rPr lang="en-US" dirty="0" err="1"/>
              <a:t>Geert</a:t>
            </a:r>
            <a:r>
              <a:rPr lang="en-US" dirty="0"/>
              <a:t> </a:t>
            </a:r>
            <a:r>
              <a:rPr lang="en-US" dirty="0" err="1"/>
              <a:t>Hofstede</a:t>
            </a:r>
            <a:endParaRPr lang="el-GR" dirty="0"/>
          </a:p>
        </p:txBody>
      </p:sp>
      <p:sp>
        <p:nvSpPr>
          <p:cNvPr id="13" name="12 - Ορθογώνιο"/>
          <p:cNvSpPr/>
          <p:nvPr/>
        </p:nvSpPr>
        <p:spPr>
          <a:xfrm>
            <a:off x="251520" y="4941168"/>
            <a:ext cx="5904656" cy="1631216"/>
          </a:xfrm>
          <a:prstGeom prst="rect">
            <a:avLst/>
          </a:prstGeom>
        </p:spPr>
        <p:txBody>
          <a:bodyPr wrap="square">
            <a:spAutoFit/>
          </a:bodyPr>
          <a:lstStyle/>
          <a:p>
            <a:pPr>
              <a:lnSpc>
                <a:spcPct val="100000"/>
              </a:lnSpc>
              <a:tabLst>
                <a:tab pos="449263" algn="l"/>
                <a:tab pos="898525" algn="l"/>
                <a:tab pos="1347788" algn="l"/>
                <a:tab pos="1797050" algn="l"/>
                <a:tab pos="2246313" algn="l"/>
                <a:tab pos="2695575" algn="l"/>
                <a:tab pos="3144838" algn="l"/>
                <a:tab pos="3594100" algn="l"/>
                <a:tab pos="4043363" algn="l"/>
                <a:tab pos="4492625" algn="l"/>
              </a:tabLst>
            </a:pPr>
            <a:endParaRPr lang="el-GR" sz="2000" dirty="0">
              <a:solidFill>
                <a:srgbClr val="4B3660"/>
              </a:solidFill>
              <a:latin typeface="Arial Narrow" pitchFamily="34" charset="0"/>
            </a:endParaRPr>
          </a:p>
          <a:p>
            <a:pPr>
              <a:lnSpc>
                <a:spcPct val="100000"/>
              </a:lnSpc>
              <a:tabLst>
                <a:tab pos="449263" algn="l"/>
                <a:tab pos="898525" algn="l"/>
                <a:tab pos="1347788" algn="l"/>
                <a:tab pos="1797050" algn="l"/>
                <a:tab pos="2246313" algn="l"/>
                <a:tab pos="2695575" algn="l"/>
                <a:tab pos="3144838" algn="l"/>
                <a:tab pos="3594100" algn="l"/>
                <a:tab pos="4043363" algn="l"/>
                <a:tab pos="4492625" algn="l"/>
              </a:tabLst>
            </a:pPr>
            <a:r>
              <a:rPr lang="el-GR" sz="2000" dirty="0">
                <a:solidFill>
                  <a:srgbClr val="4B3660"/>
                </a:solidFill>
                <a:latin typeface="Arial Narrow" pitchFamily="34" charset="0"/>
              </a:rPr>
              <a:t>Τα παιδιά </a:t>
            </a:r>
            <a:r>
              <a:rPr lang="el-GR" sz="2000" i="1" dirty="0">
                <a:solidFill>
                  <a:srgbClr val="FF0000"/>
                </a:solidFill>
                <a:latin typeface="Arial Narrow" pitchFamily="34" charset="0"/>
              </a:rPr>
              <a:t>δε μπορούν </a:t>
            </a:r>
            <a:r>
              <a:rPr lang="el-GR" sz="2000" dirty="0">
                <a:solidFill>
                  <a:srgbClr val="4B3660"/>
                </a:solidFill>
                <a:latin typeface="Arial Narrow" pitchFamily="34" charset="0"/>
              </a:rPr>
              <a:t>να αποδεχτούν</a:t>
            </a:r>
          </a:p>
          <a:p>
            <a:pPr>
              <a:lnSpc>
                <a:spcPct val="100000"/>
              </a:lnSpc>
              <a:tabLst>
                <a:tab pos="449263" algn="l"/>
                <a:tab pos="898525" algn="l"/>
                <a:tab pos="1347788" algn="l"/>
                <a:tab pos="1797050" algn="l"/>
                <a:tab pos="2246313" algn="l"/>
                <a:tab pos="2695575" algn="l"/>
                <a:tab pos="3144838" algn="l"/>
                <a:tab pos="3594100" algn="l"/>
                <a:tab pos="4043363" algn="l"/>
                <a:tab pos="4492625" algn="l"/>
              </a:tabLst>
            </a:pPr>
            <a:r>
              <a:rPr lang="el-GR" sz="2000" dirty="0">
                <a:solidFill>
                  <a:srgbClr val="4B3660"/>
                </a:solidFill>
                <a:latin typeface="Arial Narrow" pitchFamily="34" charset="0"/>
              </a:rPr>
              <a:t> τη διαφορετικότητα </a:t>
            </a:r>
            <a:r>
              <a:rPr lang="el-GR" sz="2000" i="1" dirty="0">
                <a:solidFill>
                  <a:srgbClr val="FF0000"/>
                </a:solidFill>
                <a:latin typeface="Arial Narrow" pitchFamily="34" charset="0"/>
              </a:rPr>
              <a:t>αν δεν εκτεθούν </a:t>
            </a:r>
            <a:r>
              <a:rPr lang="el-GR" sz="2000" dirty="0">
                <a:solidFill>
                  <a:srgbClr val="4B3660"/>
                </a:solidFill>
                <a:latin typeface="Arial Narrow" pitchFamily="34" charset="0"/>
              </a:rPr>
              <a:t>σε απόψεις που       είναι διαφορετικές από αυτές που φέρνουν από το σπίτι, την εκκλησία ή άλλες ομάδες</a:t>
            </a:r>
          </a:p>
        </p:txBody>
      </p:sp>
      <p:sp>
        <p:nvSpPr>
          <p:cNvPr id="14" name="13 - Δεξιό άγκιστρο"/>
          <p:cNvSpPr/>
          <p:nvPr/>
        </p:nvSpPr>
        <p:spPr>
          <a:xfrm>
            <a:off x="1691680" y="3789040"/>
            <a:ext cx="1440160" cy="1008112"/>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5" name="14 - Καμπύλο αριστερό βέλος"/>
          <p:cNvSpPr/>
          <p:nvPr/>
        </p:nvSpPr>
        <p:spPr>
          <a:xfrm>
            <a:off x="3851920" y="2348880"/>
            <a:ext cx="1800200" cy="1144144"/>
          </a:xfrm>
          <a:prstGeom prst="curvedLef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1560" y="0"/>
            <a:ext cx="8208912" cy="1268760"/>
          </a:xfrm>
        </p:spPr>
        <p:txBody>
          <a:bodyPr>
            <a:normAutofit fontScale="90000"/>
          </a:bodyPr>
          <a:lstStyle/>
          <a:p>
            <a:pPr algn="ctr"/>
            <a:r>
              <a:rPr lang="el-GR" i="1" dirty="0">
                <a:solidFill>
                  <a:srgbClr val="7030A0"/>
                </a:solidFill>
                <a:cs typeface="Arial" pitchFamily="34" charset="0"/>
              </a:rPr>
              <a:t/>
            </a:r>
            <a:br>
              <a:rPr lang="el-GR" i="1" dirty="0">
                <a:solidFill>
                  <a:srgbClr val="7030A0"/>
                </a:solidFill>
                <a:cs typeface="Arial" pitchFamily="34" charset="0"/>
              </a:rPr>
            </a:br>
            <a:r>
              <a:rPr lang="el-GR" i="1" dirty="0">
                <a:solidFill>
                  <a:srgbClr val="7030A0"/>
                </a:solidFill>
                <a:cs typeface="Arial" pitchFamily="34" charset="0"/>
              </a:rPr>
              <a:t> Συμπερίληψη και  Προσχολική εκπαίδευση </a:t>
            </a:r>
            <a:r>
              <a:rPr lang="el-GR" sz="2800" i="1" dirty="0">
                <a:solidFill>
                  <a:srgbClr val="7030A0"/>
                </a:solidFill>
                <a:latin typeface="Arial" pitchFamily="34" charset="0"/>
                <a:cs typeface="Arial" pitchFamily="34" charset="0"/>
              </a:rPr>
              <a:t/>
            </a:r>
            <a:br>
              <a:rPr lang="el-GR" sz="2800" i="1" dirty="0">
                <a:solidFill>
                  <a:srgbClr val="7030A0"/>
                </a:solidFill>
                <a:latin typeface="Arial" pitchFamily="34" charset="0"/>
                <a:cs typeface="Arial" pitchFamily="34" charset="0"/>
              </a:rPr>
            </a:br>
            <a:endParaRPr lang="el-GR" sz="2800" dirty="0"/>
          </a:p>
        </p:txBody>
      </p:sp>
      <p:sp>
        <p:nvSpPr>
          <p:cNvPr id="3" name="2 - Ορθογώνιο"/>
          <p:cNvSpPr/>
          <p:nvPr/>
        </p:nvSpPr>
        <p:spPr>
          <a:xfrm>
            <a:off x="251520" y="1628800"/>
            <a:ext cx="8424936" cy="4893647"/>
          </a:xfrm>
          <a:prstGeom prst="rect">
            <a:avLst/>
          </a:prstGeom>
        </p:spPr>
        <p:txBody>
          <a:bodyPr wrap="square">
            <a:spAutoFit/>
          </a:bodyPr>
          <a:lstStyle/>
          <a:p>
            <a:pPr lvl="0" fontAlgn="base">
              <a:spcBef>
                <a:spcPct val="0"/>
              </a:spcBef>
              <a:spcAft>
                <a:spcPct val="0"/>
              </a:spcAft>
            </a:pPr>
            <a:r>
              <a:rPr lang="el-GR" dirty="0">
                <a:solidFill>
                  <a:srgbClr val="000000"/>
                </a:solidFill>
                <a:latin typeface="Arial" pitchFamily="34" charset="0"/>
                <a:ea typeface="Times New Roman" pitchFamily="18" charset="0"/>
                <a:cs typeface="Arial" pitchFamily="34" charset="0"/>
              </a:rPr>
              <a:t>                     </a:t>
            </a:r>
            <a:r>
              <a:rPr lang="el-GR" sz="2400" dirty="0">
                <a:solidFill>
                  <a:srgbClr val="002060"/>
                </a:solidFill>
                <a:latin typeface="+mj-lt"/>
                <a:ea typeface="Times New Roman" pitchFamily="18" charset="0"/>
                <a:cs typeface="Arial" pitchFamily="34" charset="0"/>
              </a:rPr>
              <a:t>Το  προσχολικό περιβάλλον είναι ιδανικό </a:t>
            </a:r>
          </a:p>
          <a:p>
            <a:pPr lvl="0" fontAlgn="base">
              <a:spcBef>
                <a:spcPct val="0"/>
              </a:spcBef>
              <a:spcAft>
                <a:spcPct val="0"/>
              </a:spcAft>
            </a:pPr>
            <a:endParaRPr lang="el-GR" dirty="0">
              <a:solidFill>
                <a:srgbClr val="000000"/>
              </a:solidFill>
              <a:latin typeface="Arial" pitchFamily="34" charset="0"/>
              <a:ea typeface="Times New Roman" pitchFamily="18" charset="0"/>
              <a:cs typeface="Arial" pitchFamily="34" charset="0"/>
            </a:endParaRPr>
          </a:p>
          <a:p>
            <a:pPr lvl="0" algn="ctr" fontAlgn="base">
              <a:spcBef>
                <a:spcPct val="0"/>
              </a:spcBef>
              <a:spcAft>
                <a:spcPct val="0"/>
              </a:spcAft>
            </a:pPr>
            <a:r>
              <a:rPr lang="el-GR" dirty="0">
                <a:solidFill>
                  <a:srgbClr val="C00000"/>
                </a:solidFill>
                <a:latin typeface="Arial" pitchFamily="34" charset="0"/>
                <a:ea typeface="Times New Roman" pitchFamily="18" charset="0"/>
                <a:cs typeface="Arial" pitchFamily="34" charset="0"/>
              </a:rPr>
              <a:t>γιατί υπάρχουν</a:t>
            </a:r>
          </a:p>
          <a:p>
            <a:pPr lvl="0" fontAlgn="base">
              <a:spcBef>
                <a:spcPct val="0"/>
              </a:spcBef>
              <a:spcAft>
                <a:spcPct val="0"/>
              </a:spcAft>
            </a:pPr>
            <a:endParaRPr lang="el-GR" dirty="0">
              <a:solidFill>
                <a:srgbClr val="C00000"/>
              </a:solidFill>
              <a:latin typeface="Arial" pitchFamily="34" charset="0"/>
              <a:ea typeface="Times New Roman" pitchFamily="18" charset="0"/>
              <a:cs typeface="Arial" pitchFamily="34" charset="0"/>
            </a:endParaRPr>
          </a:p>
          <a:p>
            <a:pPr lvl="0" eaLnBrk="0" fontAlgn="base" hangingPunct="0">
              <a:spcBef>
                <a:spcPct val="0"/>
              </a:spcBef>
              <a:spcAft>
                <a:spcPct val="0"/>
              </a:spcAft>
              <a:buFont typeface="Wingdings" pitchFamily="2" charset="2"/>
              <a:buChar char="ü"/>
            </a:pPr>
            <a:r>
              <a:rPr lang="el-GR" dirty="0">
                <a:solidFill>
                  <a:srgbClr val="002060"/>
                </a:solidFill>
                <a:latin typeface="Arial" pitchFamily="34" charset="0"/>
                <a:ea typeface="Times New Roman" pitchFamily="18" charset="0"/>
                <a:cs typeface="Arial" pitchFamily="34" charset="0"/>
              </a:rPr>
              <a:t>μειωμένα πολιτιστικά όρια</a:t>
            </a:r>
          </a:p>
          <a:p>
            <a:pPr lvl="0" eaLnBrk="0" fontAlgn="base" hangingPunct="0">
              <a:spcBef>
                <a:spcPct val="0"/>
              </a:spcBef>
              <a:spcAft>
                <a:spcPct val="0"/>
              </a:spcAft>
              <a:buFont typeface="Wingdings" pitchFamily="2" charset="2"/>
              <a:buChar char="ü"/>
            </a:pPr>
            <a:endParaRPr lang="el-GR" dirty="0">
              <a:solidFill>
                <a:srgbClr val="002060"/>
              </a:solidFill>
              <a:latin typeface="Arial" pitchFamily="34" charset="0"/>
              <a:ea typeface="Times New Roman" pitchFamily="18" charset="0"/>
              <a:cs typeface="Arial" pitchFamily="34" charset="0"/>
            </a:endParaRPr>
          </a:p>
          <a:p>
            <a:pPr lvl="0" eaLnBrk="0" fontAlgn="base" hangingPunct="0">
              <a:spcBef>
                <a:spcPct val="0"/>
              </a:spcBef>
              <a:spcAft>
                <a:spcPct val="0"/>
              </a:spcAft>
              <a:buFont typeface="Wingdings" pitchFamily="2" charset="2"/>
              <a:buChar char="ü"/>
            </a:pPr>
            <a:r>
              <a:rPr lang="el-GR" dirty="0">
                <a:solidFill>
                  <a:srgbClr val="002060"/>
                </a:solidFill>
                <a:latin typeface="Arial" pitchFamily="34" charset="0"/>
                <a:ea typeface="Times New Roman" pitchFamily="18" charset="0"/>
                <a:cs typeface="Arial" pitchFamily="34" charset="0"/>
              </a:rPr>
              <a:t>μειωμένος φυσικός περιορισμός για την αντίληψη των ήχων και τις φωνητικές παραγωγές</a:t>
            </a:r>
          </a:p>
          <a:p>
            <a:pPr lvl="0" eaLnBrk="0" fontAlgn="base" hangingPunct="0">
              <a:spcBef>
                <a:spcPct val="0"/>
              </a:spcBef>
              <a:spcAft>
                <a:spcPct val="0"/>
              </a:spcAft>
              <a:buFont typeface="Wingdings" pitchFamily="2" charset="2"/>
              <a:buChar char="ü"/>
            </a:pPr>
            <a:endParaRPr lang="el-GR" dirty="0">
              <a:solidFill>
                <a:srgbClr val="002060"/>
              </a:solidFill>
              <a:latin typeface="Arial" pitchFamily="34" charset="0"/>
              <a:ea typeface="Times New Roman" pitchFamily="18" charset="0"/>
              <a:cs typeface="Arial" pitchFamily="34" charset="0"/>
            </a:endParaRPr>
          </a:p>
          <a:p>
            <a:pPr eaLnBrk="0" fontAlgn="base" hangingPunct="0">
              <a:spcBef>
                <a:spcPct val="0"/>
              </a:spcBef>
              <a:spcAft>
                <a:spcPct val="0"/>
              </a:spcAft>
              <a:buFont typeface="Wingdings" pitchFamily="2" charset="2"/>
              <a:buChar char="ü"/>
            </a:pPr>
            <a:r>
              <a:rPr lang="el-GR" dirty="0">
                <a:solidFill>
                  <a:srgbClr val="002060"/>
                </a:solidFill>
                <a:latin typeface="Arial" pitchFamily="34" charset="0"/>
                <a:ea typeface="Times New Roman" pitchFamily="18" charset="0"/>
                <a:cs typeface="Arial" pitchFamily="34" charset="0"/>
              </a:rPr>
              <a:t>χωρίς φίλτρα γραφής και ανάγνωσης, κοινά καθολικά ως μαθησιακά αντικείμενα</a:t>
            </a:r>
            <a:r>
              <a:rPr lang="el-GR" dirty="0">
                <a:solidFill>
                  <a:srgbClr val="000000"/>
                </a:solidFill>
                <a:latin typeface="Arial" pitchFamily="34" charset="0"/>
                <a:ea typeface="Times New Roman" pitchFamily="18" charset="0"/>
                <a:cs typeface="Arial" pitchFamily="34" charset="0"/>
              </a:rPr>
              <a:t> </a:t>
            </a:r>
          </a:p>
          <a:p>
            <a:pPr eaLnBrk="0" fontAlgn="base" hangingPunct="0">
              <a:spcBef>
                <a:spcPct val="0"/>
              </a:spcBef>
              <a:spcAft>
                <a:spcPct val="0"/>
              </a:spcAft>
            </a:pPr>
            <a:endParaRPr lang="el-GR" dirty="0">
              <a:solidFill>
                <a:srgbClr val="C00000"/>
              </a:solidFill>
              <a:latin typeface="Arial" pitchFamily="34" charset="0"/>
              <a:ea typeface="Times New Roman" pitchFamily="18" charset="0"/>
              <a:cs typeface="Arial" pitchFamily="34" charset="0"/>
            </a:endParaRPr>
          </a:p>
          <a:p>
            <a:pPr eaLnBrk="0" fontAlgn="base" hangingPunct="0">
              <a:spcBef>
                <a:spcPct val="0"/>
              </a:spcBef>
              <a:spcAft>
                <a:spcPct val="0"/>
              </a:spcAft>
            </a:pPr>
            <a:endParaRPr lang="el-GR" dirty="0">
              <a:solidFill>
                <a:srgbClr val="C00000"/>
              </a:solidFill>
              <a:latin typeface="Arial" pitchFamily="34" charset="0"/>
              <a:ea typeface="Times New Roman" pitchFamily="18" charset="0"/>
              <a:cs typeface="Arial" pitchFamily="34" charset="0"/>
            </a:endParaRPr>
          </a:p>
          <a:p>
            <a:pPr eaLnBrk="0" fontAlgn="base" hangingPunct="0">
              <a:spcBef>
                <a:spcPct val="0"/>
              </a:spcBef>
              <a:spcAft>
                <a:spcPct val="0"/>
              </a:spcAft>
            </a:pPr>
            <a:endParaRPr lang="el-GR" dirty="0">
              <a:solidFill>
                <a:srgbClr val="C00000"/>
              </a:solidFill>
              <a:latin typeface="Arial" pitchFamily="34" charset="0"/>
              <a:ea typeface="Times New Roman" pitchFamily="18" charset="0"/>
              <a:cs typeface="Arial" pitchFamily="34" charset="0"/>
            </a:endParaRPr>
          </a:p>
          <a:p>
            <a:pPr eaLnBrk="0" fontAlgn="base" hangingPunct="0">
              <a:spcBef>
                <a:spcPct val="0"/>
              </a:spcBef>
              <a:spcAft>
                <a:spcPct val="0"/>
              </a:spcAft>
            </a:pPr>
            <a:endParaRPr lang="el-GR" dirty="0">
              <a:solidFill>
                <a:srgbClr val="C00000"/>
              </a:solidFill>
              <a:latin typeface="Arial" pitchFamily="34" charset="0"/>
              <a:ea typeface="Times New Roman" pitchFamily="18" charset="0"/>
              <a:cs typeface="Arial" pitchFamily="34" charset="0"/>
            </a:endParaRPr>
          </a:p>
          <a:p>
            <a:pPr eaLnBrk="0" fontAlgn="base" hangingPunct="0">
              <a:spcBef>
                <a:spcPct val="0"/>
              </a:spcBef>
              <a:spcAft>
                <a:spcPct val="0"/>
              </a:spcAft>
            </a:pPr>
            <a:r>
              <a:rPr lang="el-GR" dirty="0">
                <a:solidFill>
                  <a:srgbClr val="C00000"/>
                </a:solidFill>
                <a:latin typeface="Arial" pitchFamily="34" charset="0"/>
                <a:ea typeface="Times New Roman" pitchFamily="18" charset="0"/>
                <a:cs typeface="Arial" pitchFamily="34" charset="0"/>
              </a:rPr>
              <a:t>Είναι ο Πυρήνας</a:t>
            </a:r>
            <a:r>
              <a:rPr lang="el-GR" dirty="0">
                <a:solidFill>
                  <a:srgbClr val="000000"/>
                </a:solidFill>
                <a:latin typeface="Arial" pitchFamily="34" charset="0"/>
                <a:ea typeface="Times New Roman" pitchFamily="18" charset="0"/>
                <a:cs typeface="Arial" pitchFamily="34" charset="0"/>
              </a:rPr>
              <a:t> μιας Παγκόσμιας Πολιτικής Αγωγής σε όλη την πολυγλωσσία και την </a:t>
            </a:r>
            <a:r>
              <a:rPr lang="el-GR" dirty="0" err="1">
                <a:solidFill>
                  <a:srgbClr val="000000"/>
                </a:solidFill>
                <a:latin typeface="Arial" pitchFamily="34" charset="0"/>
                <a:ea typeface="Times New Roman" pitchFamily="18" charset="0"/>
                <a:cs typeface="Arial" pitchFamily="34" charset="0"/>
              </a:rPr>
              <a:t>πολυπολιτισμικότητα</a:t>
            </a:r>
            <a:r>
              <a:rPr lang="el-GR" dirty="0">
                <a:latin typeface="Arial" pitchFamily="34" charset="0"/>
                <a:ea typeface="Times New Roman" pitchFamily="18" charset="0"/>
                <a:cs typeface="Arial" pitchFamily="34" charset="0"/>
              </a:rPr>
              <a:t> </a:t>
            </a:r>
          </a:p>
          <a:p>
            <a:pPr lvl="0" eaLnBrk="0" fontAlgn="base" hangingPunct="0">
              <a:spcBef>
                <a:spcPct val="0"/>
              </a:spcBef>
              <a:spcAft>
                <a:spcPct val="0"/>
              </a:spcAft>
              <a:buFont typeface="Wingdings" pitchFamily="2" charset="2"/>
              <a:buChar char="ü"/>
            </a:pPr>
            <a:endParaRPr lang="el-GR" b="1" dirty="0">
              <a:solidFill>
                <a:srgbClr val="002060"/>
              </a:solidFill>
              <a:latin typeface="Arial" pitchFamily="34" charset="0"/>
              <a:cs typeface="Arial" pitchFamily="34" charset="0"/>
            </a:endParaRPr>
          </a:p>
        </p:txBody>
      </p:sp>
      <p:sp>
        <p:nvSpPr>
          <p:cNvPr id="8" name="7 - Καμπύλο αριστερό βέλος"/>
          <p:cNvSpPr/>
          <p:nvPr/>
        </p:nvSpPr>
        <p:spPr>
          <a:xfrm>
            <a:off x="7092280" y="1772816"/>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9" name="8 - Καμπύλο αριστερό βέλος"/>
          <p:cNvSpPr/>
          <p:nvPr/>
        </p:nvSpPr>
        <p:spPr>
          <a:xfrm>
            <a:off x="8172400" y="5157192"/>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Στρογγυλεμένο ορθογώνιο"/>
          <p:cNvSpPr/>
          <p:nvPr/>
        </p:nvSpPr>
        <p:spPr>
          <a:xfrm flipV="1">
            <a:off x="251520" y="1484784"/>
            <a:ext cx="8712968" cy="4752528"/>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1 - Τίτλος"/>
          <p:cNvSpPr>
            <a:spLocks noGrp="1"/>
          </p:cNvSpPr>
          <p:nvPr>
            <p:ph type="title"/>
          </p:nvPr>
        </p:nvSpPr>
        <p:spPr/>
        <p:txBody>
          <a:bodyPr>
            <a:normAutofit/>
          </a:bodyPr>
          <a:lstStyle/>
          <a:p>
            <a:pPr algn="ctr"/>
            <a:r>
              <a:rPr lang="el-GR" sz="2400" i="1" dirty="0">
                <a:solidFill>
                  <a:srgbClr val="7030A0"/>
                </a:solidFill>
                <a:latin typeface="Arial" pitchFamily="34" charset="0"/>
                <a:cs typeface="Arial" pitchFamily="34" charset="0"/>
              </a:rPr>
              <a:t>Βασικές αρχές συμπερίληψης</a:t>
            </a:r>
            <a:br>
              <a:rPr lang="el-GR" sz="2400" i="1" dirty="0">
                <a:solidFill>
                  <a:srgbClr val="7030A0"/>
                </a:solidFill>
                <a:latin typeface="Arial" pitchFamily="34" charset="0"/>
                <a:cs typeface="Arial" pitchFamily="34" charset="0"/>
              </a:rPr>
            </a:br>
            <a:endParaRPr lang="el-GR" sz="2400" dirty="0"/>
          </a:p>
        </p:txBody>
      </p:sp>
      <p:sp>
        <p:nvSpPr>
          <p:cNvPr id="3" name="2 - Ορθογώνιο"/>
          <p:cNvSpPr/>
          <p:nvPr/>
        </p:nvSpPr>
        <p:spPr>
          <a:xfrm>
            <a:off x="395536" y="1844825"/>
            <a:ext cx="7272808" cy="4154984"/>
          </a:xfrm>
          <a:prstGeom prst="rect">
            <a:avLst/>
          </a:prstGeom>
        </p:spPr>
        <p:txBody>
          <a:bodyPr wrap="square">
            <a:spAutoFit/>
          </a:bodyPr>
          <a:lstStyle/>
          <a:p>
            <a:pPr fontAlgn="base">
              <a:buFont typeface="Wingdings" pitchFamily="2" charset="2"/>
              <a:buChar char="ü"/>
            </a:pPr>
            <a:r>
              <a:rPr lang="el-GR" dirty="0">
                <a:solidFill>
                  <a:srgbClr val="4B3660"/>
                </a:solidFill>
                <a:latin typeface="Arial" pitchFamily="34" charset="0"/>
                <a:cs typeface="Arial" pitchFamily="34" charset="0"/>
              </a:rPr>
              <a:t>Ο κύκλος ως ρύθμιση </a:t>
            </a:r>
          </a:p>
          <a:p>
            <a:pPr fontAlgn="base"/>
            <a:r>
              <a:rPr lang="el-GR" dirty="0">
                <a:solidFill>
                  <a:srgbClr val="4B3660"/>
                </a:solidFill>
                <a:latin typeface="Arial" pitchFamily="34" charset="0"/>
                <a:cs typeface="Arial" pitchFamily="34" charset="0"/>
              </a:rPr>
              <a:t>(</a:t>
            </a:r>
            <a:r>
              <a:rPr lang="el-GR" dirty="0">
                <a:solidFill>
                  <a:srgbClr val="7030A0"/>
                </a:solidFill>
                <a:latin typeface="Arial" pitchFamily="34" charset="0"/>
                <a:ea typeface="Times New Roman" pitchFamily="18" charset="0"/>
                <a:cs typeface="Arial" pitchFamily="34" charset="0"/>
              </a:rPr>
              <a:t>Ο κύκλος ανοίγει και κλείνει)</a:t>
            </a:r>
            <a:endParaRPr lang="el-GR" dirty="0">
              <a:solidFill>
                <a:srgbClr val="4B3660"/>
              </a:solidFill>
              <a:latin typeface="Arial" pitchFamily="34" charset="0"/>
              <a:cs typeface="Arial" pitchFamily="34" charset="0"/>
            </a:endParaRPr>
          </a:p>
          <a:p>
            <a:pPr lvl="0" fontAlgn="base"/>
            <a:endParaRPr lang="el-GR" dirty="0">
              <a:solidFill>
                <a:srgbClr val="4B3660"/>
              </a:solidFill>
              <a:latin typeface="Arial" pitchFamily="34" charset="0"/>
              <a:cs typeface="Arial" pitchFamily="34" charset="0"/>
            </a:endParaRPr>
          </a:p>
          <a:p>
            <a:pPr lvl="0" fontAlgn="base">
              <a:buFont typeface="Wingdings" pitchFamily="2" charset="2"/>
              <a:buChar char="ü"/>
            </a:pPr>
            <a:r>
              <a:rPr lang="el-GR" dirty="0">
                <a:solidFill>
                  <a:srgbClr val="4B3660"/>
                </a:solidFill>
                <a:latin typeface="Arial" pitchFamily="34" charset="0"/>
                <a:cs typeface="Arial" pitchFamily="34" charset="0"/>
              </a:rPr>
              <a:t>Ο ρυθμός ως συμπλήρωμα</a:t>
            </a:r>
          </a:p>
          <a:p>
            <a:pPr lvl="0" fontAlgn="base"/>
            <a:endParaRPr lang="el-GR" dirty="0">
              <a:solidFill>
                <a:srgbClr val="4B3660"/>
              </a:solidFill>
              <a:latin typeface="Arial" pitchFamily="34" charset="0"/>
              <a:cs typeface="Arial" pitchFamily="34" charset="0"/>
            </a:endParaRPr>
          </a:p>
          <a:p>
            <a:pPr lvl="0" fontAlgn="base">
              <a:buFont typeface="Wingdings" pitchFamily="2" charset="2"/>
              <a:buChar char="ü"/>
            </a:pPr>
            <a:r>
              <a:rPr lang="el-GR" dirty="0">
                <a:solidFill>
                  <a:srgbClr val="4B3660"/>
                </a:solidFill>
                <a:latin typeface="Arial" pitchFamily="34" charset="0"/>
                <a:cs typeface="Arial" pitchFamily="34" charset="0"/>
              </a:rPr>
              <a:t>Τα χέρια ως εργαλείο και «σύνολο»</a:t>
            </a:r>
          </a:p>
          <a:p>
            <a:pPr lvl="0" fontAlgn="base"/>
            <a:endParaRPr lang="el-GR" dirty="0">
              <a:solidFill>
                <a:srgbClr val="4B3660"/>
              </a:solidFill>
              <a:latin typeface="Arial" pitchFamily="34" charset="0"/>
              <a:cs typeface="Arial" pitchFamily="34" charset="0"/>
            </a:endParaRPr>
          </a:p>
          <a:p>
            <a:pPr lvl="0" fontAlgn="base">
              <a:buFont typeface="Wingdings" pitchFamily="2" charset="2"/>
              <a:buChar char="ü"/>
            </a:pPr>
            <a:r>
              <a:rPr lang="el-GR" dirty="0">
                <a:solidFill>
                  <a:srgbClr val="4B3660"/>
                </a:solidFill>
                <a:latin typeface="Arial" pitchFamily="34" charset="0"/>
                <a:cs typeface="Arial" pitchFamily="34" charset="0"/>
              </a:rPr>
              <a:t>«Το καταφύγιο» ως καθολικό “</a:t>
            </a:r>
            <a:r>
              <a:rPr lang="el-GR" dirty="0" err="1">
                <a:solidFill>
                  <a:srgbClr val="4B3660"/>
                </a:solidFill>
                <a:latin typeface="Arial" pitchFamily="34" charset="0"/>
                <a:cs typeface="Arial" pitchFamily="34" charset="0"/>
              </a:rPr>
              <a:t>Build</a:t>
            </a:r>
            <a:r>
              <a:rPr lang="el-GR" dirty="0">
                <a:solidFill>
                  <a:srgbClr val="4B3660"/>
                </a:solidFill>
                <a:latin typeface="Arial" pitchFamily="34" charset="0"/>
                <a:cs typeface="Arial" pitchFamily="34" charset="0"/>
              </a:rPr>
              <a:t> </a:t>
            </a:r>
            <a:r>
              <a:rPr lang="el-GR" dirty="0" err="1">
                <a:solidFill>
                  <a:srgbClr val="4B3660"/>
                </a:solidFill>
                <a:latin typeface="Arial" pitchFamily="34" charset="0"/>
                <a:cs typeface="Arial" pitchFamily="34" charset="0"/>
              </a:rPr>
              <a:t>your</a:t>
            </a:r>
            <a:r>
              <a:rPr lang="el-GR" dirty="0">
                <a:solidFill>
                  <a:srgbClr val="4B3660"/>
                </a:solidFill>
                <a:latin typeface="Arial" pitchFamily="34" charset="0"/>
                <a:cs typeface="Arial" pitchFamily="34" charset="0"/>
              </a:rPr>
              <a:t> </a:t>
            </a:r>
            <a:r>
              <a:rPr lang="el-GR" dirty="0" err="1">
                <a:solidFill>
                  <a:srgbClr val="4B3660"/>
                </a:solidFill>
                <a:latin typeface="Arial" pitchFamily="34" charset="0"/>
                <a:cs typeface="Arial" pitchFamily="34" charset="0"/>
              </a:rPr>
              <a:t>shelter</a:t>
            </a:r>
            <a:r>
              <a:rPr lang="el-GR" dirty="0">
                <a:solidFill>
                  <a:srgbClr val="4B3660"/>
                </a:solidFill>
                <a:latin typeface="Arial" pitchFamily="34" charset="0"/>
                <a:cs typeface="Arial" pitchFamily="34" charset="0"/>
              </a:rPr>
              <a:t>” </a:t>
            </a:r>
          </a:p>
          <a:p>
            <a:pPr lvl="0" fontAlgn="base"/>
            <a:r>
              <a:rPr lang="el-GR" dirty="0">
                <a:solidFill>
                  <a:srgbClr val="4B3660"/>
                </a:solidFill>
                <a:latin typeface="Arial" pitchFamily="34" charset="0"/>
                <a:cs typeface="Arial" pitchFamily="34" charset="0"/>
              </a:rPr>
              <a:t>(χτίσε το δικό σου καταφύγιο)</a:t>
            </a:r>
          </a:p>
          <a:p>
            <a:pPr lvl="0" fontAlgn="base"/>
            <a:endParaRPr lang="el-GR" dirty="0">
              <a:solidFill>
                <a:srgbClr val="4B3660"/>
              </a:solidFill>
              <a:latin typeface="Arial" pitchFamily="34" charset="0"/>
              <a:cs typeface="Arial" pitchFamily="34" charset="0"/>
            </a:endParaRPr>
          </a:p>
          <a:p>
            <a:pPr lvl="0" fontAlgn="base">
              <a:buFont typeface="Wingdings" pitchFamily="2" charset="2"/>
              <a:buChar char="ü"/>
            </a:pPr>
            <a:r>
              <a:rPr lang="el-GR" dirty="0">
                <a:solidFill>
                  <a:srgbClr val="4B3660"/>
                </a:solidFill>
                <a:latin typeface="Arial" pitchFamily="34" charset="0"/>
                <a:cs typeface="Arial" pitchFamily="34" charset="0"/>
              </a:rPr>
              <a:t>Η χειροτεχνία ως παραγωγή (και όχι προϊόν)</a:t>
            </a:r>
          </a:p>
          <a:p>
            <a:pPr lvl="0" fontAlgn="base">
              <a:buFont typeface="Wingdings" pitchFamily="2" charset="2"/>
              <a:buChar char="ü"/>
            </a:pPr>
            <a:endParaRPr lang="el-GR" dirty="0">
              <a:solidFill>
                <a:srgbClr val="4B3660"/>
              </a:solidFill>
              <a:latin typeface="Arial" pitchFamily="34" charset="0"/>
              <a:cs typeface="Arial" pitchFamily="34" charset="0"/>
            </a:endParaRPr>
          </a:p>
          <a:p>
            <a:pPr>
              <a:buFont typeface="Wingdings" pitchFamily="2" charset="2"/>
              <a:buChar char="ü"/>
            </a:pPr>
            <a:r>
              <a:rPr lang="el-GR" dirty="0">
                <a:solidFill>
                  <a:srgbClr val="4B3660"/>
                </a:solidFill>
                <a:latin typeface="Arial" pitchFamily="34" charset="0"/>
                <a:cs typeface="Arial" pitchFamily="34" charset="0"/>
              </a:rPr>
              <a:t>Τα χέρια είναι παγκόσμιος τρόπος έκφρασης </a:t>
            </a:r>
          </a:p>
          <a:p>
            <a:r>
              <a:rPr lang="en-US" sz="1200" dirty="0"/>
              <a:t/>
            </a:r>
            <a:br>
              <a:rPr lang="en-US" sz="1200" dirty="0"/>
            </a:br>
            <a:endParaRPr lang="el-GR" dirty="0"/>
          </a:p>
        </p:txBody>
      </p:sp>
      <p:pic>
        <p:nvPicPr>
          <p:cNvPr id="8" name="7 - Εικόνα" descr="trees-clipart-circle-2"/>
          <p:cNvPicPr/>
          <p:nvPr/>
        </p:nvPicPr>
        <p:blipFill>
          <a:blip r:embed="rId2" cstate="print"/>
          <a:srcRect/>
          <a:stretch>
            <a:fillRect/>
          </a:stretch>
        </p:blipFill>
        <p:spPr bwMode="auto">
          <a:xfrm>
            <a:off x="6804248" y="1844824"/>
            <a:ext cx="1944216" cy="2079476"/>
          </a:xfrm>
          <a:prstGeom prst="rect">
            <a:avLst/>
          </a:prstGeom>
          <a:noFill/>
          <a:ln w="9525">
            <a:noFill/>
            <a:miter lim="800000"/>
            <a:headEnd/>
            <a:tailEnd/>
          </a:ln>
        </p:spPr>
      </p:pic>
    </p:spTree>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u="sng" dirty="0"/>
              <a:t/>
            </a:r>
            <a:br>
              <a:rPr lang="el-GR" u="sng" dirty="0"/>
            </a:br>
            <a:r>
              <a:rPr lang="el-GR" sz="3600" i="1" dirty="0">
                <a:solidFill>
                  <a:srgbClr val="7030A0"/>
                </a:solidFill>
              </a:rPr>
              <a:t>Χαρακτηριστικά συμπεριληπτικού σχολείου</a:t>
            </a:r>
            <a:r>
              <a:rPr lang="el-GR" dirty="0"/>
              <a:t/>
            </a:r>
            <a:br>
              <a:rPr lang="el-GR" dirty="0"/>
            </a:br>
            <a:endParaRPr lang="el-GR" dirty="0"/>
          </a:p>
        </p:txBody>
      </p:sp>
      <p:sp>
        <p:nvSpPr>
          <p:cNvPr id="3" name="2 - Θέση περιεχομένου"/>
          <p:cNvSpPr>
            <a:spLocks noGrp="1"/>
          </p:cNvSpPr>
          <p:nvPr>
            <p:ph sz="quarter" idx="1"/>
          </p:nvPr>
        </p:nvSpPr>
        <p:spPr>
          <a:xfrm>
            <a:off x="612648" y="1600200"/>
            <a:ext cx="8153400" cy="4997152"/>
          </a:xfrm>
        </p:spPr>
        <p:txBody>
          <a:bodyPr>
            <a:normAutofit fontScale="92500" lnSpcReduction="10000"/>
          </a:bodyPr>
          <a:lstStyle/>
          <a:p>
            <a:pPr>
              <a:buFont typeface="Wingdings" pitchFamily="2" charset="2"/>
              <a:buChar char="ü"/>
            </a:pPr>
            <a:r>
              <a:rPr lang="el-GR" sz="2000" dirty="0">
                <a:latin typeface="Arial Narrow" pitchFamily="34" charset="0"/>
              </a:rPr>
              <a:t>Συνεργατική και συλλογική εργασία</a:t>
            </a:r>
          </a:p>
          <a:p>
            <a:pPr>
              <a:buFont typeface="Wingdings" pitchFamily="2" charset="2"/>
              <a:buChar char="ü"/>
            </a:pPr>
            <a:endParaRPr lang="el-GR" sz="2000" dirty="0">
              <a:latin typeface="Arial Narrow" pitchFamily="34" charset="0"/>
            </a:endParaRPr>
          </a:p>
          <a:p>
            <a:pPr>
              <a:buFont typeface="Wingdings" pitchFamily="2" charset="2"/>
              <a:buChar char="ü"/>
            </a:pPr>
            <a:r>
              <a:rPr lang="el-GR" sz="2000" dirty="0">
                <a:latin typeface="Arial Narrow" pitchFamily="34" charset="0"/>
              </a:rPr>
              <a:t>Εμπλοκή της οικογένειας</a:t>
            </a:r>
          </a:p>
          <a:p>
            <a:pPr>
              <a:buFont typeface="Wingdings" pitchFamily="2" charset="2"/>
              <a:buChar char="ü"/>
            </a:pPr>
            <a:endParaRPr lang="el-GR" sz="2000" dirty="0">
              <a:latin typeface="Arial Narrow" pitchFamily="34" charset="0"/>
            </a:endParaRPr>
          </a:p>
          <a:p>
            <a:pPr>
              <a:buFont typeface="Wingdings" pitchFamily="2" charset="2"/>
              <a:buChar char="ü"/>
            </a:pPr>
            <a:r>
              <a:rPr lang="el-GR" sz="2000" dirty="0">
                <a:latin typeface="Arial Narrow" pitchFamily="34" charset="0"/>
              </a:rPr>
              <a:t>Ανεπτυγμένο αίσθημα υπευθυνότητας των εκπαιδευτικών </a:t>
            </a:r>
          </a:p>
          <a:p>
            <a:pPr>
              <a:buFont typeface="Wingdings" pitchFamily="2" charset="2"/>
              <a:buChar char="ü"/>
            </a:pPr>
            <a:endParaRPr lang="el-GR" sz="2000" dirty="0">
              <a:latin typeface="Arial Narrow" pitchFamily="34" charset="0"/>
            </a:endParaRPr>
          </a:p>
          <a:p>
            <a:pPr>
              <a:buFont typeface="Wingdings" pitchFamily="2" charset="2"/>
              <a:buChar char="ü"/>
            </a:pPr>
            <a:r>
              <a:rPr lang="el-GR" sz="2000" dirty="0">
                <a:latin typeface="Arial Narrow" pitchFamily="34" charset="0"/>
              </a:rPr>
              <a:t>Ατομικά </a:t>
            </a:r>
            <a:r>
              <a:rPr lang="el-GR" sz="2000" dirty="0" smtClean="0">
                <a:latin typeface="Arial Narrow" pitchFamily="34" charset="0"/>
              </a:rPr>
              <a:t> εκπαιδευτικά </a:t>
            </a:r>
            <a:r>
              <a:rPr lang="el-GR" sz="2000" dirty="0">
                <a:latin typeface="Arial Narrow" pitchFamily="34" charset="0"/>
              </a:rPr>
              <a:t>προγράμματα </a:t>
            </a:r>
          </a:p>
          <a:p>
            <a:pPr>
              <a:buFont typeface="Wingdings" pitchFamily="2" charset="2"/>
              <a:buChar char="ü"/>
            </a:pPr>
            <a:endParaRPr lang="el-GR" sz="2000" dirty="0">
              <a:latin typeface="Arial Narrow" pitchFamily="34" charset="0"/>
            </a:endParaRPr>
          </a:p>
          <a:p>
            <a:pPr>
              <a:buFont typeface="Wingdings" pitchFamily="2" charset="2"/>
              <a:buChar char="ü"/>
            </a:pPr>
            <a:r>
              <a:rPr lang="el-GR" sz="2000" dirty="0">
                <a:latin typeface="Arial Narrow" pitchFamily="34" charset="0"/>
              </a:rPr>
              <a:t>Διαδικασίες για την αξιολόγηση της αποτελεσματικότητας</a:t>
            </a:r>
          </a:p>
          <a:p>
            <a:pPr>
              <a:buFont typeface="Wingdings" pitchFamily="2" charset="2"/>
              <a:buChar char="ü"/>
            </a:pPr>
            <a:endParaRPr lang="el-GR" sz="2000" dirty="0">
              <a:latin typeface="Arial Narrow" pitchFamily="34" charset="0"/>
            </a:endParaRPr>
          </a:p>
          <a:p>
            <a:pPr fontAlgn="base">
              <a:buFont typeface="Wingdings" pitchFamily="2" charset="2"/>
              <a:buChar char="ü"/>
            </a:pPr>
            <a:r>
              <a:rPr lang="el-GR" sz="2000" dirty="0">
                <a:latin typeface="Arial Narrow" pitchFamily="34" charset="0"/>
              </a:rPr>
              <a:t>Διασφάλιση του θεμελιώδους δικαιώματος </a:t>
            </a:r>
            <a:r>
              <a:rPr lang="el-GR" sz="2000" dirty="0" smtClean="0">
                <a:latin typeface="Arial Narrow" pitchFamily="34" charset="0"/>
              </a:rPr>
              <a:t>κάθε </a:t>
            </a:r>
            <a:r>
              <a:rPr lang="el-GR" sz="2000" dirty="0">
                <a:latin typeface="Arial Narrow" pitchFamily="34" charset="0"/>
              </a:rPr>
              <a:t>παιδιού για φοίτηση σε ένα Σχολείο για Όλους</a:t>
            </a:r>
          </a:p>
          <a:p>
            <a:pPr fontAlgn="base">
              <a:buFont typeface="Wingdings" pitchFamily="2" charset="2"/>
              <a:buChar char="ü"/>
            </a:pPr>
            <a:endParaRPr lang="en-US" sz="2000" dirty="0">
              <a:latin typeface="Arial Narrow" pitchFamily="34" charset="0"/>
            </a:endParaRPr>
          </a:p>
          <a:p>
            <a:pPr fontAlgn="base">
              <a:buFont typeface="Wingdings" pitchFamily="2" charset="2"/>
              <a:buChar char="ü"/>
            </a:pPr>
            <a:r>
              <a:rPr lang="el-GR" sz="2000" dirty="0">
                <a:latin typeface="Arial Narrow" pitchFamily="34" charset="0"/>
              </a:rPr>
              <a:t>Ενθάρρυνση της κατανόησης του εαυτού και των άλλων</a:t>
            </a:r>
          </a:p>
          <a:p>
            <a:pPr>
              <a:buFont typeface="Wingdings" pitchFamily="2" charset="2"/>
              <a:buChar char="ü"/>
            </a:pPr>
            <a:endParaRPr lang="el-GR" sz="2000" dirty="0">
              <a:latin typeface="Arial Narrow" pitchFamily="34" charset="0"/>
            </a:endParaRPr>
          </a:p>
        </p:txBody>
      </p:sp>
    </p:spTree>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04664"/>
            <a:ext cx="8229600" cy="720080"/>
          </a:xfrm>
        </p:spPr>
        <p:txBody>
          <a:bodyPr>
            <a:normAutofit fontScale="90000"/>
          </a:bodyPr>
          <a:lstStyle/>
          <a:p>
            <a:r>
              <a:rPr lang="el-GR" sz="3100" i="1" dirty="0">
                <a:solidFill>
                  <a:srgbClr val="002060"/>
                </a:solidFill>
                <a:latin typeface="Arial Narrow" pitchFamily="34" charset="0"/>
              </a:rPr>
              <a:t/>
            </a:r>
            <a:br>
              <a:rPr lang="el-GR" sz="3100" i="1" dirty="0">
                <a:solidFill>
                  <a:srgbClr val="002060"/>
                </a:solidFill>
                <a:latin typeface="Arial Narrow" pitchFamily="34" charset="0"/>
              </a:rPr>
            </a:br>
            <a:r>
              <a:rPr lang="el-GR" sz="3100" i="1" dirty="0">
                <a:solidFill>
                  <a:srgbClr val="002060"/>
                </a:solidFill>
                <a:latin typeface="Arial Narrow" pitchFamily="34" charset="0"/>
              </a:rPr>
              <a:t/>
            </a:r>
            <a:br>
              <a:rPr lang="el-GR" sz="3100" i="1" dirty="0">
                <a:solidFill>
                  <a:srgbClr val="002060"/>
                </a:solidFill>
                <a:latin typeface="Arial Narrow" pitchFamily="34" charset="0"/>
              </a:rPr>
            </a:br>
            <a:r>
              <a:rPr lang="el-GR" sz="3100" i="1" dirty="0">
                <a:solidFill>
                  <a:srgbClr val="002060"/>
                </a:solidFill>
                <a:latin typeface="Arial Narrow" pitchFamily="34" charset="0"/>
              </a:rPr>
              <a:t>Χαρακτηριστικά συμπεριληπτικού σχολείου</a:t>
            </a:r>
            <a:r>
              <a:rPr lang="el-GR" dirty="0"/>
              <a:t/>
            </a:r>
            <a:br>
              <a:rPr lang="el-GR" dirty="0"/>
            </a:br>
            <a:r>
              <a:rPr lang="el-GR" dirty="0"/>
              <a:t/>
            </a:r>
            <a:br>
              <a:rPr lang="el-GR" dirty="0"/>
            </a:br>
            <a:endParaRPr lang="el-GR" dirty="0"/>
          </a:p>
        </p:txBody>
      </p:sp>
      <p:sp>
        <p:nvSpPr>
          <p:cNvPr id="3" name="2 - Ορθογώνιο"/>
          <p:cNvSpPr/>
          <p:nvPr/>
        </p:nvSpPr>
        <p:spPr>
          <a:xfrm>
            <a:off x="64787" y="1556792"/>
            <a:ext cx="4723237" cy="4822220"/>
          </a:xfrm>
          <a:prstGeom prst="rect">
            <a:avLst/>
          </a:prstGeom>
        </p:spPr>
        <p:txBody>
          <a:bodyPr wrap="square">
            <a:spAutoFit/>
          </a:bodyPr>
          <a:lstStyle/>
          <a:p>
            <a:pPr fontAlgn="base"/>
            <a:endParaRPr lang="en-US" dirty="0"/>
          </a:p>
          <a:p>
            <a:pPr fontAlgn="base">
              <a:buFont typeface="Wingdings" pitchFamily="2" charset="2"/>
              <a:buChar char="ü"/>
            </a:pPr>
            <a:r>
              <a:rPr lang="el-GR" sz="2000" dirty="0">
                <a:latin typeface="Arial Narrow" pitchFamily="34" charset="0"/>
              </a:rPr>
              <a:t>  Θετική ενίσχυση της γλωσσικής και πολιτισμικής πολυμορφίας</a:t>
            </a:r>
          </a:p>
          <a:p>
            <a:pPr fontAlgn="base">
              <a:buFont typeface="Wingdings" pitchFamily="2" charset="2"/>
              <a:buChar char="ü"/>
            </a:pPr>
            <a:endParaRPr lang="en-US" sz="2000" dirty="0">
              <a:latin typeface="Arial Narrow" pitchFamily="34" charset="0"/>
            </a:endParaRPr>
          </a:p>
          <a:p>
            <a:pPr fontAlgn="base">
              <a:buFont typeface="Wingdings" pitchFamily="2" charset="2"/>
              <a:buChar char="ü"/>
            </a:pPr>
            <a:r>
              <a:rPr lang="el-GR" sz="2000" dirty="0">
                <a:latin typeface="Arial Narrow" pitchFamily="34" charset="0"/>
              </a:rPr>
              <a:t>  Καλλιέργεια διαλόγου</a:t>
            </a:r>
          </a:p>
          <a:p>
            <a:pPr fontAlgn="base">
              <a:buFont typeface="Wingdings" pitchFamily="2" charset="2"/>
              <a:buChar char="ü"/>
            </a:pPr>
            <a:endParaRPr lang="en-US" sz="2000" dirty="0">
              <a:latin typeface="Arial Narrow" pitchFamily="34" charset="0"/>
            </a:endParaRPr>
          </a:p>
          <a:p>
            <a:pPr fontAlgn="base">
              <a:buFont typeface="Wingdings" pitchFamily="2" charset="2"/>
              <a:buChar char="ü"/>
            </a:pPr>
            <a:r>
              <a:rPr lang="el-GR" sz="2000" dirty="0">
                <a:latin typeface="Arial Narrow" pitchFamily="34" charset="0"/>
              </a:rPr>
              <a:t>  Φραγμός στην παραγωγή των </a:t>
            </a:r>
            <a:r>
              <a:rPr lang="el-GR" sz="2000" dirty="0" smtClean="0">
                <a:latin typeface="Arial Narrow" pitchFamily="34" charset="0"/>
              </a:rPr>
              <a:t>στερεοτύπων           και </a:t>
            </a:r>
            <a:r>
              <a:rPr lang="el-GR" sz="2000" dirty="0">
                <a:latin typeface="Arial Narrow" pitchFamily="34" charset="0"/>
              </a:rPr>
              <a:t>των προκαταλήψεων</a:t>
            </a:r>
          </a:p>
          <a:p>
            <a:pPr fontAlgn="base">
              <a:buFont typeface="Wingdings" pitchFamily="2" charset="2"/>
              <a:buChar char="ü"/>
            </a:pPr>
            <a:endParaRPr lang="el-GR" sz="2000" dirty="0">
              <a:latin typeface="Arial Narrow" pitchFamily="34" charset="0"/>
            </a:endParaRPr>
          </a:p>
          <a:p>
            <a:pPr fontAlgn="base">
              <a:buFont typeface="Wingdings" pitchFamily="2" charset="2"/>
              <a:buChar char="ü"/>
            </a:pPr>
            <a:r>
              <a:rPr lang="el-GR" sz="2000" dirty="0">
                <a:latin typeface="Arial Narrow" pitchFamily="34" charset="0"/>
              </a:rPr>
              <a:t>  Εδραίωση  μιας κοινωνίας που διέπεται από τις βασικές </a:t>
            </a:r>
            <a:r>
              <a:rPr lang="el-GR" sz="2000" dirty="0" smtClean="0">
                <a:latin typeface="Arial Narrow" pitchFamily="34" charset="0"/>
              </a:rPr>
              <a:t>αρχές</a:t>
            </a:r>
            <a:endParaRPr lang="el-GR" sz="2000" dirty="0">
              <a:latin typeface="Arial Narrow" pitchFamily="34" charset="0"/>
            </a:endParaRPr>
          </a:p>
          <a:p>
            <a:pPr fontAlgn="base">
              <a:buFont typeface="Arial" pitchFamily="34" charset="0"/>
              <a:buChar char="•"/>
            </a:pPr>
            <a:r>
              <a:rPr lang="el-GR" sz="2000" dirty="0" smtClean="0">
                <a:latin typeface="Arial Narrow" pitchFamily="34" charset="0"/>
              </a:rPr>
              <a:t> της </a:t>
            </a:r>
            <a:r>
              <a:rPr lang="el-GR" sz="2000" dirty="0">
                <a:latin typeface="Arial Narrow" pitchFamily="34" charset="0"/>
              </a:rPr>
              <a:t>δημοκρατίας, </a:t>
            </a:r>
          </a:p>
          <a:p>
            <a:pPr fontAlgn="base">
              <a:buFont typeface="Arial" pitchFamily="34" charset="0"/>
              <a:buChar char="•"/>
            </a:pPr>
            <a:r>
              <a:rPr lang="el-GR" sz="2000" dirty="0" smtClean="0">
                <a:latin typeface="Arial Narrow" pitchFamily="34" charset="0"/>
              </a:rPr>
              <a:t> τ</a:t>
            </a:r>
            <a:r>
              <a:rPr lang="el-GR" sz="2000" dirty="0" smtClean="0">
                <a:latin typeface="Arial Narrow" pitchFamily="34" charset="0"/>
              </a:rPr>
              <a:t>ης αλληλεγγύης</a:t>
            </a:r>
            <a:r>
              <a:rPr lang="el-GR" sz="2000" dirty="0">
                <a:latin typeface="Arial Narrow" pitchFamily="34" charset="0"/>
              </a:rPr>
              <a:t>, </a:t>
            </a:r>
          </a:p>
          <a:p>
            <a:pPr fontAlgn="base">
              <a:buFont typeface="Arial" pitchFamily="34" charset="0"/>
              <a:buChar char="•"/>
            </a:pPr>
            <a:r>
              <a:rPr lang="el-GR" sz="2000" dirty="0" smtClean="0">
                <a:latin typeface="Arial Narrow" pitchFamily="34" charset="0"/>
              </a:rPr>
              <a:t> </a:t>
            </a:r>
            <a:r>
              <a:rPr lang="el-GR" sz="2000" dirty="0" smtClean="0">
                <a:latin typeface="Arial Narrow" pitchFamily="34" charset="0"/>
              </a:rPr>
              <a:t>της </a:t>
            </a:r>
            <a:r>
              <a:rPr lang="el-GR" sz="2000" dirty="0" smtClean="0">
                <a:latin typeface="Arial Narrow" pitchFamily="34" charset="0"/>
              </a:rPr>
              <a:t>ισότητας </a:t>
            </a:r>
            <a:r>
              <a:rPr lang="el-GR" sz="2000" dirty="0">
                <a:latin typeface="Arial Narrow" pitchFamily="34" charset="0"/>
              </a:rPr>
              <a:t>και </a:t>
            </a:r>
          </a:p>
          <a:p>
            <a:pPr fontAlgn="base">
              <a:buFont typeface="Arial" pitchFamily="34" charset="0"/>
              <a:buChar char="•"/>
            </a:pPr>
            <a:r>
              <a:rPr lang="el-GR" sz="2000" dirty="0" smtClean="0">
                <a:latin typeface="Arial Narrow" pitchFamily="34" charset="0"/>
              </a:rPr>
              <a:t> του αλληλοσεβασμού</a:t>
            </a:r>
            <a:endParaRPr lang="el-GR" sz="2000" dirty="0">
              <a:latin typeface="Arial Narrow" pitchFamily="34" charset="0"/>
            </a:endParaRPr>
          </a:p>
        </p:txBody>
      </p:sp>
      <p:pic>
        <p:nvPicPr>
          <p:cNvPr id="4" name="3 - Εικόνα" descr="https://lh6.googleusercontent.com/NiZK0_omDuXQYdCKPxtYFZYvOPBdV9IF3-KC_xoP3kHWWFB0orjiq8UL8_TFe0qhfURUqoTSFIUZHxZOrJcQiolNaBrThM46D-syvefc8ic40uNHfQx4X_a2QjPDIBSKT3S8g37wA-IyMQXdpQ"/>
          <p:cNvPicPr/>
          <p:nvPr/>
        </p:nvPicPr>
        <p:blipFill>
          <a:blip r:embed="rId2" cstate="print"/>
          <a:srcRect/>
          <a:stretch>
            <a:fillRect/>
          </a:stretch>
        </p:blipFill>
        <p:spPr bwMode="auto">
          <a:xfrm>
            <a:off x="5148064" y="1484784"/>
            <a:ext cx="3744416" cy="4824536"/>
          </a:xfrm>
          <a:prstGeom prst="rect">
            <a:avLst/>
          </a:prstGeom>
          <a:noFill/>
          <a:ln w="9525">
            <a:noFill/>
            <a:miter lim="800000"/>
            <a:headEnd/>
            <a:tailEnd/>
          </a:ln>
        </p:spPr>
      </p:pic>
    </p:spTree>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n-US" sz="4000" i="1" dirty="0">
                <a:solidFill>
                  <a:srgbClr val="7030A0"/>
                </a:solidFill>
              </a:rPr>
              <a:t/>
            </a:r>
            <a:br>
              <a:rPr lang="en-US" sz="4000" i="1" dirty="0">
                <a:solidFill>
                  <a:srgbClr val="7030A0"/>
                </a:solidFill>
              </a:rPr>
            </a:br>
            <a:r>
              <a:rPr lang="el-GR" sz="4000" i="1" dirty="0">
                <a:solidFill>
                  <a:srgbClr val="7030A0"/>
                </a:solidFill>
              </a:rPr>
              <a:t>Σχέδιο δράσης  συμπερίληψης</a:t>
            </a:r>
            <a:r>
              <a:rPr lang="el-GR" dirty="0"/>
              <a:t/>
            </a:r>
            <a:br>
              <a:rPr lang="el-GR" dirty="0"/>
            </a:br>
            <a:endParaRPr lang="el-GR" dirty="0"/>
          </a:p>
        </p:txBody>
      </p:sp>
      <p:sp>
        <p:nvSpPr>
          <p:cNvPr id="3" name="2 - Θέση περιεχομένου"/>
          <p:cNvSpPr>
            <a:spLocks noGrp="1"/>
          </p:cNvSpPr>
          <p:nvPr>
            <p:ph sz="quarter" idx="1"/>
          </p:nvPr>
        </p:nvSpPr>
        <p:spPr>
          <a:xfrm>
            <a:off x="0" y="1600200"/>
            <a:ext cx="9144000" cy="5257800"/>
          </a:xfrm>
        </p:spPr>
        <p:txBody>
          <a:bodyPr>
            <a:normAutofit fontScale="85000" lnSpcReduction="20000"/>
          </a:bodyPr>
          <a:lstStyle/>
          <a:p>
            <a:pPr>
              <a:buFont typeface="Wingdings" pitchFamily="2" charset="2"/>
              <a:buChar char="ü"/>
            </a:pPr>
            <a:r>
              <a:rPr lang="el-GR" dirty="0"/>
              <a:t>Κοινές συμμετοχικές αξίες για εκπαιδευτικούς, γονείς, μαθητές</a:t>
            </a:r>
          </a:p>
          <a:p>
            <a:pPr>
              <a:buFont typeface="Wingdings" pitchFamily="2" charset="2"/>
              <a:buChar char="ü"/>
            </a:pPr>
            <a:endParaRPr lang="en-US" dirty="0"/>
          </a:p>
          <a:p>
            <a:pPr>
              <a:buFont typeface="Wingdings" pitchFamily="2" charset="2"/>
              <a:buChar char="ü"/>
            </a:pPr>
            <a:r>
              <a:rPr lang="el-GR" dirty="0"/>
              <a:t>Η τοπική κοινωνία ως βοηθός του σχολείου</a:t>
            </a:r>
          </a:p>
          <a:p>
            <a:pPr>
              <a:buFont typeface="Wingdings" pitchFamily="2" charset="2"/>
              <a:buChar char="ü"/>
            </a:pPr>
            <a:endParaRPr lang="en-US" dirty="0"/>
          </a:p>
          <a:p>
            <a:pPr>
              <a:buFont typeface="Wingdings" pitchFamily="2" charset="2"/>
              <a:buChar char="ü"/>
            </a:pPr>
            <a:r>
              <a:rPr lang="el-GR" dirty="0"/>
              <a:t>Διαμόρφωση κοινών στόχων</a:t>
            </a:r>
          </a:p>
          <a:p>
            <a:pPr>
              <a:buFont typeface="Wingdings" pitchFamily="2" charset="2"/>
              <a:buChar char="ü"/>
            </a:pPr>
            <a:endParaRPr lang="el-GR" dirty="0"/>
          </a:p>
          <a:p>
            <a:pPr>
              <a:buFont typeface="Wingdings" pitchFamily="2" charset="2"/>
              <a:buChar char="ü"/>
            </a:pPr>
            <a:r>
              <a:rPr lang="el-GR" dirty="0"/>
              <a:t>Κοινό όραμα του προσωπικού</a:t>
            </a:r>
          </a:p>
          <a:p>
            <a:pPr>
              <a:buFont typeface="Wingdings" pitchFamily="2" charset="2"/>
              <a:buChar char="ü"/>
            </a:pPr>
            <a:endParaRPr lang="el-GR" dirty="0"/>
          </a:p>
          <a:p>
            <a:pPr>
              <a:buFont typeface="Wingdings" pitchFamily="2" charset="2"/>
              <a:buChar char="ü"/>
            </a:pPr>
            <a:r>
              <a:rPr lang="el-GR" dirty="0"/>
              <a:t>Χρονική διάρκεια του σχεδίου</a:t>
            </a:r>
          </a:p>
          <a:p>
            <a:pPr>
              <a:buFont typeface="Wingdings" pitchFamily="2" charset="2"/>
              <a:buChar char="ü"/>
            </a:pPr>
            <a:endParaRPr lang="el-GR" dirty="0"/>
          </a:p>
          <a:p>
            <a:pPr>
              <a:buFont typeface="Wingdings" pitchFamily="2" charset="2"/>
              <a:buChar char="ü"/>
            </a:pPr>
            <a:r>
              <a:rPr lang="el-GR" dirty="0"/>
              <a:t>Ευελιξία και επαναπροσδιορισμός σχεδίου</a:t>
            </a:r>
          </a:p>
          <a:p>
            <a:pPr>
              <a:buNone/>
            </a:pPr>
            <a:endParaRPr lang="el-GR" sz="2800" i="1" dirty="0">
              <a:solidFill>
                <a:srgbClr val="FF0000"/>
              </a:solidFill>
              <a:latin typeface="Arial" pitchFamily="34" charset="0"/>
              <a:cs typeface="Arial" pitchFamily="34" charset="0"/>
            </a:endParaRPr>
          </a:p>
          <a:p>
            <a:pPr>
              <a:buNone/>
            </a:pPr>
            <a:r>
              <a:rPr lang="el-GR" sz="2800" i="1" dirty="0">
                <a:solidFill>
                  <a:srgbClr val="FF0000"/>
                </a:solidFill>
                <a:latin typeface="Arial" pitchFamily="34" charset="0"/>
                <a:cs typeface="Arial" pitchFamily="34" charset="0"/>
              </a:rPr>
              <a:t>Οι μαθητές να είναι ικανοί ……..</a:t>
            </a:r>
            <a:r>
              <a:rPr lang="en-US" sz="2800" i="1" dirty="0">
                <a:solidFill>
                  <a:srgbClr val="FF0000"/>
                </a:solidFill>
                <a:latin typeface="Arial" pitchFamily="34" charset="0"/>
                <a:cs typeface="Arial" pitchFamily="34" charset="0"/>
              </a:rPr>
              <a:t>To be able to……….</a:t>
            </a:r>
            <a:endParaRPr lang="el-GR" i="1" dirty="0">
              <a:solidFill>
                <a:srgbClr val="FF0000"/>
              </a:solidFill>
            </a:endParaRPr>
          </a:p>
          <a:p>
            <a:endParaRPr lang="el-GR" dirty="0"/>
          </a:p>
          <a:p>
            <a:endParaRPr lang="el-GR" dirty="0"/>
          </a:p>
          <a:p>
            <a:endParaRPr lang="el-GR" dirty="0"/>
          </a:p>
        </p:txBody>
      </p:sp>
    </p:spTree>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60648"/>
            <a:ext cx="8229600" cy="1008112"/>
          </a:xfrm>
        </p:spPr>
        <p:txBody>
          <a:bodyPr>
            <a:normAutofit/>
          </a:bodyPr>
          <a:lstStyle/>
          <a:p>
            <a:pPr algn="ctr"/>
            <a:r>
              <a:rPr lang="el-GR" sz="2800" i="1" dirty="0">
                <a:solidFill>
                  <a:srgbClr val="7030A0"/>
                </a:solidFill>
                <a:latin typeface="Arial Narrow" pitchFamily="34" charset="0"/>
                <a:cs typeface="Arial" pitchFamily="34" charset="0"/>
              </a:rPr>
              <a:t>Στοχεύοντας σε μια διαπολιτισμική  ικανότητα</a:t>
            </a:r>
            <a:r>
              <a:rPr lang="en-US" sz="2800" i="1" dirty="0">
                <a:solidFill>
                  <a:srgbClr val="7030A0"/>
                </a:solidFill>
                <a:latin typeface="Arial Narrow" pitchFamily="34" charset="0"/>
                <a:cs typeface="Arial" pitchFamily="34" charset="0"/>
              </a:rPr>
              <a:t/>
            </a:r>
            <a:br>
              <a:rPr lang="en-US" sz="2800" i="1" dirty="0">
                <a:solidFill>
                  <a:srgbClr val="7030A0"/>
                </a:solidFill>
                <a:latin typeface="Arial Narrow" pitchFamily="34" charset="0"/>
                <a:cs typeface="Arial" pitchFamily="34" charset="0"/>
              </a:rPr>
            </a:br>
            <a:r>
              <a:rPr lang="en-US" sz="2800" b="1" dirty="0">
                <a:solidFill>
                  <a:srgbClr val="7030A0"/>
                </a:solidFill>
                <a:latin typeface="Arial" pitchFamily="34" charset="0"/>
                <a:cs typeface="Arial" pitchFamily="34" charset="0"/>
              </a:rPr>
              <a:t> </a:t>
            </a:r>
            <a:r>
              <a:rPr lang="en-US" sz="2800" b="1" dirty="0">
                <a:solidFill>
                  <a:srgbClr val="FF0000"/>
                </a:solidFill>
                <a:latin typeface="Arial" pitchFamily="34" charset="0"/>
                <a:cs typeface="Arial" pitchFamily="34" charset="0"/>
              </a:rPr>
              <a:t>To be able to………. </a:t>
            </a:r>
            <a:endParaRPr lang="el-GR" sz="2800" dirty="0">
              <a:latin typeface="Arial Narrow" pitchFamily="34" charset="0"/>
            </a:endParaRPr>
          </a:p>
        </p:txBody>
      </p:sp>
      <p:sp>
        <p:nvSpPr>
          <p:cNvPr id="3" name="2 - Ορθογώνιο"/>
          <p:cNvSpPr/>
          <p:nvPr/>
        </p:nvSpPr>
        <p:spPr>
          <a:xfrm>
            <a:off x="457200" y="1844825"/>
            <a:ext cx="5410944" cy="4370427"/>
          </a:xfrm>
          <a:prstGeom prst="rect">
            <a:avLst/>
          </a:prstGeom>
        </p:spPr>
        <p:txBody>
          <a:bodyPr wrap="square">
            <a:spAutoFit/>
          </a:bodyPr>
          <a:lstStyle/>
          <a:p>
            <a:pPr fontAlgn="base">
              <a:spcBef>
                <a:spcPct val="0"/>
              </a:spcBef>
              <a:spcAft>
                <a:spcPct val="0"/>
              </a:spcAft>
              <a:tabLst>
                <a:tab pos="457200" algn="l"/>
              </a:tabLst>
            </a:pPr>
            <a:r>
              <a:rPr lang="en-US" b="1" dirty="0">
                <a:solidFill>
                  <a:srgbClr val="C00000"/>
                </a:solidFill>
                <a:latin typeface="Arial" pitchFamily="34" charset="0"/>
                <a:ea typeface="Times New Roman" pitchFamily="18" charset="0"/>
                <a:cs typeface="Arial" pitchFamily="34" charset="0"/>
              </a:rPr>
              <a:t>GEAR </a:t>
            </a:r>
            <a:r>
              <a:rPr lang="el-GR" b="1" dirty="0">
                <a:solidFill>
                  <a:srgbClr val="C00000"/>
                </a:solidFill>
                <a:latin typeface="Arial" pitchFamily="34" charset="0"/>
                <a:ea typeface="Times New Roman" pitchFamily="18" charset="0"/>
                <a:cs typeface="Arial" pitchFamily="34" charset="0"/>
              </a:rPr>
              <a:t>:</a:t>
            </a:r>
            <a:r>
              <a:rPr lang="el-GR" i="1" dirty="0">
                <a:solidFill>
                  <a:srgbClr val="002060"/>
                </a:solidFill>
                <a:latin typeface="Arial Narrow" pitchFamily="34" charset="0"/>
                <a:ea typeface="Times New Roman" pitchFamily="18" charset="0"/>
                <a:cs typeface="Arial" pitchFamily="34" charset="0"/>
              </a:rPr>
              <a:t>Κοινό Ευρωπαϊκό Πλαίσιο ,παρέχει μια κοινή βάση για την εκπόνηση γλωσσικών προγραμμάτων σπουδών, κατευθυντήριων γραμμών προγραμμάτων σπουδών, εξετάσεων, σχολικών βιβλίων κ.λπ. σε όλη την Ευρώπη</a:t>
            </a:r>
          </a:p>
          <a:p>
            <a:pPr fontAlgn="base">
              <a:spcBef>
                <a:spcPct val="0"/>
              </a:spcBef>
              <a:spcAft>
                <a:spcPct val="0"/>
              </a:spcAft>
              <a:tabLst>
                <a:tab pos="457200" algn="l"/>
              </a:tabLst>
            </a:pPr>
            <a:r>
              <a:rPr lang="en-US" b="1" dirty="0">
                <a:solidFill>
                  <a:srgbClr val="C00000"/>
                </a:solidFill>
                <a:latin typeface="Arial" pitchFamily="34" charset="0"/>
                <a:ea typeface="Times New Roman" pitchFamily="18" charset="0"/>
                <a:cs typeface="Arial" pitchFamily="34" charset="0"/>
              </a:rPr>
              <a:t>GEAR</a:t>
            </a:r>
            <a:r>
              <a:rPr lang="el-GR" b="1" dirty="0">
                <a:solidFill>
                  <a:srgbClr val="C00000"/>
                </a:solidFill>
                <a:latin typeface="Arial" pitchFamily="34" charset="0"/>
                <a:ea typeface="Times New Roman" pitchFamily="18" charset="0"/>
                <a:cs typeface="Arial" pitchFamily="34" charset="0"/>
              </a:rPr>
              <a:t>:</a:t>
            </a:r>
            <a:r>
              <a:rPr lang="en-US" dirty="0">
                <a:solidFill>
                  <a:schemeClr val="bg2">
                    <a:lumMod val="10000"/>
                  </a:schemeClr>
                </a:solidFill>
                <a:latin typeface="Arial" pitchFamily="34" charset="0"/>
                <a:ea typeface="Times New Roman" pitchFamily="18" charset="0"/>
                <a:cs typeface="Arial" pitchFamily="34" charset="0"/>
              </a:rPr>
              <a:t>Global Education and Active Response for the Protection of Human Rights, Inclusion and Democratic Values in Intercultural Societies </a:t>
            </a:r>
            <a:endParaRPr lang="el-GR" dirty="0">
              <a:solidFill>
                <a:schemeClr val="bg2">
                  <a:lumMod val="10000"/>
                </a:schemeClr>
              </a:solidFill>
              <a:latin typeface="Arial" pitchFamily="34" charset="0"/>
              <a:ea typeface="Times New Roman" pitchFamily="18" charset="0"/>
              <a:cs typeface="Arial" pitchFamily="34" charset="0"/>
            </a:endParaRPr>
          </a:p>
          <a:p>
            <a:pPr lvl="0" fontAlgn="base">
              <a:spcBef>
                <a:spcPct val="0"/>
              </a:spcBef>
              <a:spcAft>
                <a:spcPct val="0"/>
              </a:spcAft>
              <a:tabLst>
                <a:tab pos="457200" algn="l"/>
              </a:tabLst>
            </a:pPr>
            <a:endParaRPr lang="el-GR" dirty="0">
              <a:solidFill>
                <a:schemeClr val="bg2">
                  <a:lumMod val="10000"/>
                </a:schemeClr>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457200" algn="l"/>
              </a:tabLst>
            </a:pPr>
            <a:r>
              <a:rPr lang="el-GR" dirty="0">
                <a:solidFill>
                  <a:srgbClr val="C00000"/>
                </a:solidFill>
                <a:latin typeface="Arial" pitchFamily="34" charset="0"/>
                <a:ea typeface="Times New Roman" pitchFamily="18" charset="0"/>
                <a:cs typeface="Arial" pitchFamily="34" charset="0"/>
              </a:rPr>
              <a:t>Παγκόσμια</a:t>
            </a:r>
            <a:r>
              <a:rPr lang="en-US" dirty="0">
                <a:solidFill>
                  <a:srgbClr val="C00000"/>
                </a:solidFill>
                <a:latin typeface="Arial" pitchFamily="34" charset="0"/>
                <a:ea typeface="Times New Roman" pitchFamily="18" charset="0"/>
                <a:cs typeface="Arial" pitchFamily="34" charset="0"/>
              </a:rPr>
              <a:t> </a:t>
            </a:r>
            <a:r>
              <a:rPr lang="el-GR" dirty="0">
                <a:solidFill>
                  <a:srgbClr val="000000"/>
                </a:solidFill>
                <a:latin typeface="Arial" pitchFamily="34" charset="0"/>
                <a:ea typeface="Times New Roman" pitchFamily="18" charset="0"/>
                <a:cs typeface="Arial" pitchFamily="34" charset="0"/>
              </a:rPr>
              <a:t>εκπαίδευση</a:t>
            </a:r>
            <a:r>
              <a:rPr lang="en-US" dirty="0">
                <a:solidFill>
                  <a:srgbClr val="000000"/>
                </a:solidFill>
                <a:latin typeface="Arial" pitchFamily="34" charset="0"/>
                <a:ea typeface="Times New Roman" pitchFamily="18" charset="0"/>
                <a:cs typeface="Arial" pitchFamily="34" charset="0"/>
              </a:rPr>
              <a:t> </a:t>
            </a:r>
            <a:r>
              <a:rPr lang="el-GR" dirty="0">
                <a:solidFill>
                  <a:srgbClr val="000000"/>
                </a:solidFill>
                <a:latin typeface="Arial" pitchFamily="34" charset="0"/>
                <a:ea typeface="Times New Roman" pitchFamily="18" charset="0"/>
                <a:cs typeface="Arial" pitchFamily="34" charset="0"/>
              </a:rPr>
              <a:t>και</a:t>
            </a:r>
            <a:r>
              <a:rPr lang="en-US" dirty="0">
                <a:solidFill>
                  <a:srgbClr val="000000"/>
                </a:solidFill>
                <a:latin typeface="Arial" pitchFamily="34" charset="0"/>
                <a:ea typeface="Times New Roman" pitchFamily="18" charset="0"/>
                <a:cs typeface="Arial" pitchFamily="34" charset="0"/>
              </a:rPr>
              <a:t> </a:t>
            </a:r>
            <a:r>
              <a:rPr lang="el-GR" dirty="0">
                <a:solidFill>
                  <a:srgbClr val="000000"/>
                </a:solidFill>
                <a:latin typeface="Arial" pitchFamily="34" charset="0"/>
                <a:ea typeface="Times New Roman" pitchFamily="18" charset="0"/>
                <a:cs typeface="Arial" pitchFamily="34" charset="0"/>
              </a:rPr>
              <a:t>ενεργή</a:t>
            </a:r>
            <a:r>
              <a:rPr lang="en-US" dirty="0">
                <a:solidFill>
                  <a:srgbClr val="000000"/>
                </a:solidFill>
                <a:latin typeface="Arial" pitchFamily="34" charset="0"/>
                <a:ea typeface="Times New Roman" pitchFamily="18" charset="0"/>
                <a:cs typeface="Arial" pitchFamily="34" charset="0"/>
              </a:rPr>
              <a:t> </a:t>
            </a:r>
            <a:r>
              <a:rPr lang="el-GR" dirty="0">
                <a:solidFill>
                  <a:srgbClr val="000000"/>
                </a:solidFill>
                <a:latin typeface="Arial" pitchFamily="34" charset="0"/>
                <a:ea typeface="Times New Roman" pitchFamily="18" charset="0"/>
                <a:cs typeface="Arial" pitchFamily="34" charset="0"/>
              </a:rPr>
              <a:t>αντίδραση</a:t>
            </a:r>
          </a:p>
          <a:p>
            <a:pPr lvl="0" eaLnBrk="0" fontAlgn="base" hangingPunct="0">
              <a:spcBef>
                <a:spcPct val="0"/>
              </a:spcBef>
              <a:spcAft>
                <a:spcPct val="0"/>
              </a:spcAft>
              <a:buFont typeface="Arial" pitchFamily="34" charset="0"/>
              <a:buChar char="•"/>
              <a:tabLst>
                <a:tab pos="457200" algn="l"/>
              </a:tabLst>
            </a:pPr>
            <a:r>
              <a:rPr lang="el-GR" sz="2000" i="1" dirty="0">
                <a:solidFill>
                  <a:srgbClr val="002060"/>
                </a:solidFill>
                <a:latin typeface="Arial Narrow" pitchFamily="34" charset="0"/>
                <a:ea typeface="Times New Roman" pitchFamily="18" charset="0"/>
                <a:cs typeface="Arial" pitchFamily="34" charset="0"/>
              </a:rPr>
              <a:t>για</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την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προστασία</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των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ανθρωπίνων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δικαιωμάτων</a:t>
            </a:r>
          </a:p>
          <a:p>
            <a:pPr lvl="0" eaLnBrk="0" fontAlgn="base" hangingPunct="0">
              <a:spcBef>
                <a:spcPct val="0"/>
              </a:spcBef>
              <a:spcAft>
                <a:spcPct val="0"/>
              </a:spcAft>
              <a:buFont typeface="Arial" pitchFamily="34" charset="0"/>
              <a:buChar char="•"/>
              <a:tabLst>
                <a:tab pos="457200" algn="l"/>
              </a:tabLst>
            </a:pPr>
            <a:r>
              <a:rPr lang="el-GR" sz="2000" i="1" dirty="0">
                <a:solidFill>
                  <a:srgbClr val="002060"/>
                </a:solidFill>
                <a:latin typeface="Arial Narrow" pitchFamily="34" charset="0"/>
                <a:ea typeface="Times New Roman" pitchFamily="18" charset="0"/>
                <a:cs typeface="Arial" pitchFamily="34" charset="0"/>
              </a:rPr>
              <a:t>της</a:t>
            </a:r>
            <a:r>
              <a:rPr lang="en-US" sz="2000" i="1" dirty="0">
                <a:solidFill>
                  <a:srgbClr val="002060"/>
                </a:solidFill>
                <a:latin typeface="Arial Narrow" pitchFamily="34" charset="0"/>
                <a:ea typeface="Times New Roman" pitchFamily="18" charset="0"/>
                <a:cs typeface="Arial" pitchFamily="34" charset="0"/>
              </a:rPr>
              <a:t> </a:t>
            </a:r>
            <a:r>
              <a:rPr lang="el-GR" sz="2000" i="1" dirty="0" smtClean="0">
                <a:solidFill>
                  <a:srgbClr val="002060"/>
                </a:solidFill>
                <a:latin typeface="Arial Narrow" pitchFamily="34" charset="0"/>
                <a:ea typeface="Times New Roman" pitchFamily="18" charset="0"/>
                <a:cs typeface="Arial" pitchFamily="34" charset="0"/>
              </a:rPr>
              <a:t>συμπερίληψης</a:t>
            </a:r>
            <a:r>
              <a:rPr lang="en-US" sz="2000" i="1" dirty="0" smtClean="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και</a:t>
            </a:r>
            <a:r>
              <a:rPr lang="en-US" sz="2000" i="1" dirty="0">
                <a:solidFill>
                  <a:srgbClr val="002060"/>
                </a:solidFill>
                <a:latin typeface="Arial Narrow" pitchFamily="34" charset="0"/>
                <a:ea typeface="Times New Roman" pitchFamily="18" charset="0"/>
                <a:cs typeface="Arial" pitchFamily="34" charset="0"/>
              </a:rPr>
              <a:t> </a:t>
            </a:r>
            <a:endParaRPr lang="el-GR" sz="2000" i="1" dirty="0">
              <a:solidFill>
                <a:srgbClr val="002060"/>
              </a:solidFill>
              <a:latin typeface="Arial Narrow" pitchFamily="34" charset="0"/>
              <a:ea typeface="Times New Roman" pitchFamily="18" charset="0"/>
              <a:cs typeface="Arial" pitchFamily="34" charset="0"/>
            </a:endParaRPr>
          </a:p>
          <a:p>
            <a:pPr lvl="0" eaLnBrk="0" fontAlgn="base" hangingPunct="0">
              <a:spcBef>
                <a:spcPct val="0"/>
              </a:spcBef>
              <a:spcAft>
                <a:spcPct val="0"/>
              </a:spcAft>
              <a:buFont typeface="Arial" pitchFamily="34" charset="0"/>
              <a:buChar char="•"/>
              <a:tabLst>
                <a:tab pos="457200" algn="l"/>
              </a:tabLst>
            </a:pPr>
            <a:r>
              <a:rPr lang="el-GR" sz="2000" i="1" dirty="0">
                <a:solidFill>
                  <a:srgbClr val="002060"/>
                </a:solidFill>
                <a:latin typeface="Arial Narrow" pitchFamily="34" charset="0"/>
                <a:ea typeface="Times New Roman" pitchFamily="18" charset="0"/>
                <a:cs typeface="Arial" pitchFamily="34" charset="0"/>
              </a:rPr>
              <a:t>των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δημοκρατικών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αξιών</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στις</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διαπολιτισμικές</a:t>
            </a:r>
            <a:r>
              <a:rPr lang="en-US" sz="2000" i="1" dirty="0">
                <a:solidFill>
                  <a:srgbClr val="002060"/>
                </a:solidFill>
                <a:latin typeface="Arial Narrow" pitchFamily="34" charset="0"/>
                <a:ea typeface="Times New Roman" pitchFamily="18" charset="0"/>
                <a:cs typeface="Arial" pitchFamily="34" charset="0"/>
              </a:rPr>
              <a:t> </a:t>
            </a:r>
            <a:r>
              <a:rPr lang="el-GR" sz="2000" i="1" dirty="0">
                <a:solidFill>
                  <a:srgbClr val="002060"/>
                </a:solidFill>
                <a:latin typeface="Arial Narrow" pitchFamily="34" charset="0"/>
                <a:ea typeface="Times New Roman" pitchFamily="18" charset="0"/>
                <a:cs typeface="Arial" pitchFamily="34" charset="0"/>
              </a:rPr>
              <a:t>κοινωνίες</a:t>
            </a:r>
          </a:p>
          <a:p>
            <a:pPr lvl="0" eaLnBrk="0" fontAlgn="base" hangingPunct="0">
              <a:spcBef>
                <a:spcPct val="0"/>
              </a:spcBef>
              <a:spcAft>
                <a:spcPct val="0"/>
              </a:spcAft>
              <a:tabLst>
                <a:tab pos="457200" algn="l"/>
              </a:tabLst>
            </a:pPr>
            <a:endParaRPr lang="el-GR" b="1" dirty="0">
              <a:solidFill>
                <a:srgbClr val="000000"/>
              </a:solidFill>
              <a:latin typeface="Arial" pitchFamily="34" charset="0"/>
              <a:ea typeface="Times New Roman" pitchFamily="18" charset="0"/>
              <a:cs typeface="Arial" pitchFamily="34" charset="0"/>
            </a:endParaRPr>
          </a:p>
          <a:p>
            <a:pPr lvl="0" eaLnBrk="0" fontAlgn="base" hangingPunct="0">
              <a:spcBef>
                <a:spcPct val="0"/>
              </a:spcBef>
              <a:spcAft>
                <a:spcPct val="0"/>
              </a:spcAft>
              <a:tabLst>
                <a:tab pos="457200" algn="l"/>
              </a:tabLst>
            </a:pPr>
            <a:r>
              <a:rPr lang="en-US" b="1" dirty="0">
                <a:latin typeface="Arial" pitchFamily="34" charset="0"/>
                <a:ea typeface="Times New Roman" pitchFamily="18" charset="0"/>
                <a:cs typeface="Arial" pitchFamily="34" charset="0"/>
                <a:hlinkClick r:id="rId2"/>
              </a:rPr>
              <a:t>https://www.youtube.com/watch?v=jiyuJfU1UeY</a:t>
            </a:r>
            <a:endParaRPr lang="el-GR" dirty="0"/>
          </a:p>
        </p:txBody>
      </p:sp>
      <p:pic>
        <p:nvPicPr>
          <p:cNvPr id="65538" name="Picture 2" descr="https://lh3.googleusercontent.com/-YLzhuonoaHueSA1WkmllVMqqaHTf_xwYrYJkwVKIFkiG-zOwnRCu4vfslsA6_utJYGQJ6t4GfyyE36xnhuz7JV2CUFNHEqE613tddtQ9VutiCEi2zilEYowvrL21GKDvGiP5NZAgHgeyaKI-EwlqAZUUaQN-lnh0Z1D3zMKAbj7LZBKxMjeEex5Q3Sqcyo"/>
          <p:cNvPicPr>
            <a:picLocks noChangeAspect="1" noChangeArrowheads="1"/>
          </p:cNvPicPr>
          <p:nvPr/>
        </p:nvPicPr>
        <p:blipFill>
          <a:blip r:embed="rId3" cstate="print"/>
          <a:srcRect/>
          <a:stretch>
            <a:fillRect/>
          </a:stretch>
        </p:blipFill>
        <p:spPr bwMode="auto">
          <a:xfrm>
            <a:off x="5868144" y="2564904"/>
            <a:ext cx="3095625" cy="2736304"/>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3600" b="1" dirty="0">
                <a:solidFill>
                  <a:srgbClr val="C00000"/>
                </a:solidFill>
                <a:latin typeface="Arial" pitchFamily="34" charset="0"/>
                <a:ea typeface="Times New Roman" pitchFamily="18" charset="0"/>
                <a:cs typeface="Arial" pitchFamily="34" charset="0"/>
              </a:rPr>
              <a:t>GEAR</a:t>
            </a:r>
            <a:r>
              <a:rPr lang="el-GR" sz="3600" i="1" dirty="0">
                <a:solidFill>
                  <a:srgbClr val="002060"/>
                </a:solidFill>
                <a:latin typeface="Arial Narrow" pitchFamily="34" charset="0"/>
                <a:ea typeface="Times New Roman" pitchFamily="18" charset="0"/>
                <a:cs typeface="Arial" pitchFamily="34" charset="0"/>
              </a:rPr>
              <a:t> -</a:t>
            </a:r>
            <a:r>
              <a:rPr lang="el-GR" sz="4000" i="1" dirty="0">
                <a:solidFill>
                  <a:srgbClr val="002060"/>
                </a:solidFill>
                <a:latin typeface="Arial Narrow" pitchFamily="34" charset="0"/>
                <a:ea typeface="Times New Roman" pitchFamily="18" charset="0"/>
                <a:cs typeface="Arial" pitchFamily="34" charset="0"/>
              </a:rPr>
              <a:t>Κοινό Ευρωπαϊκό Πλαίσιο </a:t>
            </a:r>
            <a:endParaRPr lang="el-GR" sz="4000" dirty="0"/>
          </a:p>
        </p:txBody>
      </p:sp>
      <p:sp>
        <p:nvSpPr>
          <p:cNvPr id="3" name="2 - Ορθογώνιο"/>
          <p:cNvSpPr/>
          <p:nvPr/>
        </p:nvSpPr>
        <p:spPr>
          <a:xfrm>
            <a:off x="395536" y="1844824"/>
            <a:ext cx="2952328" cy="3970318"/>
          </a:xfrm>
          <a:prstGeom prst="rect">
            <a:avLst/>
          </a:prstGeom>
        </p:spPr>
        <p:txBody>
          <a:bodyPr wrap="square">
            <a:spAutoFit/>
          </a:bodyPr>
          <a:lstStyle/>
          <a:p>
            <a:r>
              <a:rPr lang="el-GR" sz="2800" i="1" dirty="0">
                <a:solidFill>
                  <a:srgbClr val="7030A0"/>
                </a:solidFill>
                <a:latin typeface="Arial Narrow" pitchFamily="34" charset="0"/>
              </a:rPr>
              <a:t>Ποιες ικανότητες πρέπει να κατανοηθούν σε ένα αναλυτικό πρόγραμμα προσαρμοσμένο στη συμπεριληπτική και διαπολιτισμική διδασκαλία</a:t>
            </a:r>
          </a:p>
        </p:txBody>
      </p:sp>
      <p:pic>
        <p:nvPicPr>
          <p:cNvPr id="4" name="3 - Εικόνα" descr="https://lh6.googleusercontent.com/wmm5JtvjN1-Oi2H4hH2RJRLI2sjSd40dk3ekMjLlsr-joumCRdTcRAzEvL7ZJCyvvciRPuL9s0scUUypdBI5JJHXfbLwSHi0pqpp3jYbwo4WqYX2vWZVCJKdt9mANdCpDzOMq1o0vPSVu1vq9g"/>
          <p:cNvPicPr/>
          <p:nvPr/>
        </p:nvPicPr>
        <p:blipFill>
          <a:blip r:embed="rId2" cstate="print"/>
          <a:srcRect/>
          <a:stretch>
            <a:fillRect/>
          </a:stretch>
        </p:blipFill>
        <p:spPr bwMode="auto">
          <a:xfrm>
            <a:off x="4355976" y="1700808"/>
            <a:ext cx="4176464" cy="2448272"/>
          </a:xfrm>
          <a:prstGeom prst="rect">
            <a:avLst/>
          </a:prstGeom>
          <a:noFill/>
          <a:ln w="9525">
            <a:noFill/>
            <a:miter lim="800000"/>
            <a:headEnd/>
            <a:tailEnd/>
          </a:ln>
        </p:spPr>
      </p:pic>
      <p:sp>
        <p:nvSpPr>
          <p:cNvPr id="5" name="4 - Ορθογώνιο"/>
          <p:cNvSpPr/>
          <p:nvPr/>
        </p:nvSpPr>
        <p:spPr>
          <a:xfrm>
            <a:off x="2411760" y="5589240"/>
            <a:ext cx="5688632" cy="369332"/>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hlinkClick r:id="rId3"/>
              </a:rPr>
              <a:t>https://rm.coe.int/16802fc1bf</a:t>
            </a:r>
            <a:endParaRPr lang="el-GR" dirty="0">
              <a:latin typeface="Arial" panose="020B0604020202020204" pitchFamily="34" charset="0"/>
              <a:cs typeface="Arial" panose="020B0604020202020204" pitchFamily="34" charset="0"/>
            </a:endParaRPr>
          </a:p>
        </p:txBody>
      </p:sp>
      <p:sp>
        <p:nvSpPr>
          <p:cNvPr id="6" name="5 - Ορθογώνιο"/>
          <p:cNvSpPr/>
          <p:nvPr/>
        </p:nvSpPr>
        <p:spPr>
          <a:xfrm>
            <a:off x="3707904" y="4293097"/>
            <a:ext cx="5184576" cy="1200329"/>
          </a:xfrm>
          <a:prstGeom prst="rect">
            <a:avLst/>
          </a:prstGeom>
        </p:spPr>
        <p:txBody>
          <a:bodyPr wrap="square">
            <a:spAutoFit/>
          </a:bodyPr>
          <a:lstStyle/>
          <a:p>
            <a:pPr fontAlgn="base">
              <a:spcBef>
                <a:spcPct val="0"/>
              </a:spcBef>
              <a:spcAft>
                <a:spcPct val="0"/>
              </a:spcAft>
            </a:pPr>
            <a:r>
              <a:rPr lang="el-GR" b="1" dirty="0" err="1">
                <a:solidFill>
                  <a:srgbClr val="002060"/>
                </a:solidFill>
                <a:latin typeface="Calibri" pitchFamily="34" charset="0"/>
                <a:ea typeface="Times New Roman" pitchFamily="18" charset="0"/>
                <a:cs typeface="Times New Roman" pitchFamily="18" charset="0"/>
              </a:rPr>
              <a:t>Syllabus</a:t>
            </a:r>
            <a:r>
              <a:rPr lang="el-GR" dirty="0">
                <a:solidFill>
                  <a:srgbClr val="002060"/>
                </a:solidFill>
                <a:latin typeface="Calibri" pitchFamily="34" charset="0"/>
                <a:ea typeface="Times New Roman" pitchFamily="18" charset="0"/>
                <a:cs typeface="Times New Roman" pitchFamily="18" charset="0"/>
              </a:rPr>
              <a:t> -</a:t>
            </a:r>
            <a:r>
              <a:rPr lang="el-GR" dirty="0">
                <a:solidFill>
                  <a:srgbClr val="000000"/>
                </a:solidFill>
                <a:latin typeface="Calibri" pitchFamily="34" charset="0"/>
                <a:ea typeface="Times New Roman" pitchFamily="18" charset="0"/>
                <a:cs typeface="Times New Roman" pitchFamily="18" charset="0"/>
              </a:rPr>
              <a:t>Αναλυτικό πρόγραμμα </a:t>
            </a:r>
          </a:p>
          <a:p>
            <a:pPr fontAlgn="base">
              <a:spcBef>
                <a:spcPct val="0"/>
              </a:spcBef>
              <a:spcAft>
                <a:spcPct val="0"/>
              </a:spcAft>
            </a:pPr>
            <a:r>
              <a:rPr lang="el-GR" dirty="0">
                <a:solidFill>
                  <a:srgbClr val="002060"/>
                </a:solidFill>
                <a:latin typeface="Calibri" pitchFamily="34" charset="0"/>
                <a:ea typeface="Times New Roman" pitchFamily="18" charset="0"/>
                <a:cs typeface="Times New Roman" pitchFamily="18" charset="0"/>
              </a:rPr>
              <a:t> </a:t>
            </a:r>
            <a:r>
              <a:rPr lang="el-GR" dirty="0">
                <a:solidFill>
                  <a:srgbClr val="000000"/>
                </a:solidFill>
                <a:latin typeface="Calibri" pitchFamily="34" charset="0"/>
                <a:ea typeface="Times New Roman" pitchFamily="18" charset="0"/>
                <a:cs typeface="Times New Roman" pitchFamily="18" charset="0"/>
              </a:rPr>
              <a:t>κομμάτια, μέρη που τα βάζεις μαζί σε σειρά για να πετύχεις έναν συγκεκριμένο στόχο</a:t>
            </a:r>
          </a:p>
          <a:p>
            <a:pPr fontAlgn="base">
              <a:spcBef>
                <a:spcPct val="0"/>
              </a:spcBef>
              <a:spcAft>
                <a:spcPct val="0"/>
              </a:spcAft>
            </a:pPr>
            <a:r>
              <a:rPr lang="el-GR" dirty="0" err="1">
                <a:solidFill>
                  <a:srgbClr val="000000"/>
                </a:solidFill>
                <a:latin typeface="Calibri" pitchFamily="34" charset="0"/>
                <a:ea typeface="Times New Roman" pitchFamily="18" charset="0"/>
                <a:cs typeface="Times New Roman" pitchFamily="18" charset="0"/>
              </a:rPr>
              <a:t>To</a:t>
            </a:r>
            <a:r>
              <a:rPr lang="el-GR" dirty="0">
                <a:solidFill>
                  <a:srgbClr val="000000"/>
                </a:solidFill>
                <a:latin typeface="Calibri" pitchFamily="34" charset="0"/>
                <a:ea typeface="Times New Roman" pitchFamily="18" charset="0"/>
                <a:cs typeface="Times New Roman" pitchFamily="18" charset="0"/>
              </a:rPr>
              <a:t> </a:t>
            </a:r>
            <a:r>
              <a:rPr lang="el-GR" b="1" dirty="0" err="1">
                <a:solidFill>
                  <a:srgbClr val="002060"/>
                </a:solidFill>
                <a:latin typeface="Calibri" pitchFamily="34" charset="0"/>
                <a:ea typeface="Times New Roman" pitchFamily="18" charset="0"/>
                <a:cs typeface="Times New Roman" pitchFamily="18" charset="0"/>
              </a:rPr>
              <a:t>curriculum</a:t>
            </a:r>
            <a:r>
              <a:rPr lang="el-GR" dirty="0">
                <a:solidFill>
                  <a:srgbClr val="002060"/>
                </a:solidFill>
                <a:latin typeface="Calibri" pitchFamily="34" charset="0"/>
                <a:ea typeface="Times New Roman" pitchFamily="18" charset="0"/>
                <a:cs typeface="Times New Roman" pitchFamily="18" charset="0"/>
              </a:rPr>
              <a:t> </a:t>
            </a:r>
            <a:r>
              <a:rPr lang="el-GR" dirty="0">
                <a:solidFill>
                  <a:srgbClr val="000000"/>
                </a:solidFill>
                <a:latin typeface="Calibri" pitchFamily="34" charset="0"/>
                <a:ea typeface="Times New Roman" pitchFamily="18" charset="0"/>
                <a:cs typeface="Times New Roman" pitchFamily="18" charset="0"/>
              </a:rPr>
              <a:t>είναι πιο γενικό πρόγραμμα σπουδών</a:t>
            </a:r>
            <a:endParaRPr lang="el-GR" dirty="0"/>
          </a:p>
        </p:txBody>
      </p:sp>
    </p:spTree>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pic>
        <p:nvPicPr>
          <p:cNvPr id="3" name="2 - Εικόνα" descr="https://lh6.googleusercontent.com/Ve-qQ7ZTivCvI1m6-fBCxK8Qd5FiwaeSMV6TW-RHV-os30KYM49FzELdj7YheCEWNYw-GeqLRM5RA2isClnc5um6AOI7Qy-mAtCkzzGa_EyV06W3v-lT5pE4QTVzJxHJFQm6Ryhz3stS5h1iRA"/>
          <p:cNvPicPr/>
          <p:nvPr/>
        </p:nvPicPr>
        <p:blipFill>
          <a:blip r:embed="rId2" cstate="print"/>
          <a:srcRect/>
          <a:stretch>
            <a:fillRect/>
          </a:stretch>
        </p:blipFill>
        <p:spPr bwMode="auto">
          <a:xfrm>
            <a:off x="0" y="476672"/>
            <a:ext cx="9144000" cy="1944215"/>
          </a:xfrm>
          <a:prstGeom prst="rect">
            <a:avLst/>
          </a:prstGeom>
          <a:noFill/>
          <a:ln w="9525">
            <a:noFill/>
            <a:miter lim="800000"/>
            <a:headEnd/>
            <a:tailEnd/>
          </a:ln>
        </p:spPr>
      </p:pic>
      <p:pic>
        <p:nvPicPr>
          <p:cNvPr id="4" name="3 - Εικόνα" descr="https://lh4.googleusercontent.com/lZH8sEYlrNv4gn2A7h82JEa3Al74fIHSc1TK1xxl7kL36LNLLVjJ_WskA1-ZGt2i78Z-Pfzu0mlYkI2blWj6ogxXzrhX7OkUWE4HAT656F8Mt7NH8yR0sYtuKWlEP7RMH4XBWYwR4PZkgIxeDQ"/>
          <p:cNvPicPr/>
          <p:nvPr/>
        </p:nvPicPr>
        <p:blipFill>
          <a:blip r:embed="rId3" cstate="print"/>
          <a:srcRect/>
          <a:stretch>
            <a:fillRect/>
          </a:stretch>
        </p:blipFill>
        <p:spPr bwMode="auto">
          <a:xfrm>
            <a:off x="0" y="2420888"/>
            <a:ext cx="8964488" cy="2016224"/>
          </a:xfrm>
          <a:prstGeom prst="rect">
            <a:avLst/>
          </a:prstGeom>
          <a:noFill/>
          <a:ln w="9525">
            <a:noFill/>
            <a:miter lim="800000"/>
            <a:headEnd/>
            <a:tailEnd/>
          </a:ln>
        </p:spPr>
      </p:pic>
      <p:pic>
        <p:nvPicPr>
          <p:cNvPr id="5" name="4 - Εικόνα" descr="https://lh3.googleusercontent.com/8JqIHrKLLir6JNNatOdVQEc5pyLyA8Oi-bVs2FB85NAG_FmkpBwSsXQnji5sumj9asPwqQpQhNVqZx3A6zJTkqLU8z7u-ptdIwVCKpFoonb-t7jSc4kQGJqTniAl2Xt5k5EOywif6miHVLsfTw"/>
          <p:cNvPicPr/>
          <p:nvPr/>
        </p:nvPicPr>
        <p:blipFill>
          <a:blip r:embed="rId4" cstate="print"/>
          <a:srcRect/>
          <a:stretch>
            <a:fillRect/>
          </a:stretch>
        </p:blipFill>
        <p:spPr bwMode="auto">
          <a:xfrm>
            <a:off x="0" y="4437112"/>
            <a:ext cx="8964488" cy="2420888"/>
          </a:xfrm>
          <a:prstGeom prst="rect">
            <a:avLst/>
          </a:prstGeom>
          <a:noFill/>
          <a:ln w="9525">
            <a:noFill/>
            <a:miter lim="800000"/>
            <a:headEnd/>
            <a:tailEnd/>
          </a:ln>
        </p:spPr>
      </p:pic>
      <p:sp>
        <p:nvSpPr>
          <p:cNvPr id="6" name="5 - Ορθογώνιο"/>
          <p:cNvSpPr/>
          <p:nvPr/>
        </p:nvSpPr>
        <p:spPr>
          <a:xfrm>
            <a:off x="611560" y="0"/>
            <a:ext cx="7992888" cy="461665"/>
          </a:xfrm>
          <a:prstGeom prst="rect">
            <a:avLst/>
          </a:prstGeom>
        </p:spPr>
        <p:txBody>
          <a:bodyPr wrap="square">
            <a:spAutoFit/>
          </a:bodyPr>
          <a:lstStyle/>
          <a:p>
            <a:pPr algn="just"/>
            <a:r>
              <a:rPr lang="en-US" sz="2400" dirty="0">
                <a:solidFill>
                  <a:srgbClr val="C00000"/>
                </a:solidFill>
              </a:rPr>
              <a:t>Common Reference Levels: global scale</a:t>
            </a:r>
            <a:endParaRPr lang="el-GR" sz="2400" dirty="0">
              <a:solidFill>
                <a:srgbClr val="C00000"/>
              </a:solidFill>
            </a:endParaRPr>
          </a:p>
        </p:txBody>
      </p:sp>
    </p:spTree>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2800" i="1" dirty="0">
                <a:solidFill>
                  <a:srgbClr val="7030A0"/>
                </a:solidFill>
                <a:latin typeface="Arial Narrow" pitchFamily="34" charset="0"/>
              </a:rPr>
              <a:t>Η γλωσσική και πολιτιστική πολυμορφία </a:t>
            </a:r>
            <a:r>
              <a:rPr lang="en-US" sz="2800" dirty="0">
                <a:solidFill>
                  <a:srgbClr val="7030A0"/>
                </a:solidFill>
                <a:latin typeface="Arial Narrow" pitchFamily="34" charset="0"/>
              </a:rPr>
              <a:t/>
            </a:r>
            <a:br>
              <a:rPr lang="en-US" sz="2800" dirty="0">
                <a:solidFill>
                  <a:srgbClr val="7030A0"/>
                </a:solidFill>
                <a:latin typeface="Arial Narrow" pitchFamily="34" charset="0"/>
              </a:rPr>
            </a:br>
            <a:endParaRPr lang="el-GR" sz="2800" dirty="0">
              <a:solidFill>
                <a:srgbClr val="7030A0"/>
              </a:solidFill>
              <a:latin typeface="Arial Narrow" pitchFamily="34" charset="0"/>
            </a:endParaRPr>
          </a:p>
        </p:txBody>
      </p:sp>
      <p:sp>
        <p:nvSpPr>
          <p:cNvPr id="3" name="2 - Ορθογώνιο"/>
          <p:cNvSpPr/>
          <p:nvPr/>
        </p:nvSpPr>
        <p:spPr>
          <a:xfrm>
            <a:off x="539552" y="1628800"/>
            <a:ext cx="4752528" cy="4893647"/>
          </a:xfrm>
          <a:prstGeom prst="rect">
            <a:avLst/>
          </a:prstGeom>
        </p:spPr>
        <p:txBody>
          <a:bodyPr wrap="square">
            <a:spAutoFit/>
          </a:bodyPr>
          <a:lstStyle/>
          <a:p>
            <a:pPr>
              <a:buFont typeface="Arial" pitchFamily="34" charset="0"/>
              <a:buChar char="•"/>
            </a:pPr>
            <a:endParaRPr lang="el-GR" i="1" dirty="0">
              <a:solidFill>
                <a:srgbClr val="C00000"/>
              </a:solidFill>
            </a:endParaRPr>
          </a:p>
          <a:p>
            <a:pPr>
              <a:buFont typeface="Wingdings" pitchFamily="2" charset="2"/>
              <a:buChar char="§"/>
            </a:pPr>
            <a:r>
              <a:rPr lang="el-GR" sz="2800" i="1" dirty="0">
                <a:solidFill>
                  <a:srgbClr val="002060"/>
                </a:solidFill>
                <a:latin typeface="Arial Narrow" pitchFamily="34" charset="0"/>
              </a:rPr>
              <a:t> προωθεί την </a:t>
            </a:r>
            <a:r>
              <a:rPr lang="el-GR" sz="2800" i="1" dirty="0" err="1">
                <a:solidFill>
                  <a:srgbClr val="002060"/>
                </a:solidFill>
                <a:latin typeface="Arial Narrow" pitchFamily="34" charset="0"/>
              </a:rPr>
              <a:t>πολυγλωσσική</a:t>
            </a:r>
            <a:r>
              <a:rPr lang="el-GR" sz="2800" i="1" dirty="0">
                <a:solidFill>
                  <a:srgbClr val="002060"/>
                </a:solidFill>
                <a:latin typeface="Arial Narrow" pitchFamily="34" charset="0"/>
              </a:rPr>
              <a:t> και διαπολιτισμική εκπαίδευση</a:t>
            </a:r>
            <a:endParaRPr lang="en-US" sz="2800" i="1" dirty="0">
              <a:solidFill>
                <a:srgbClr val="002060"/>
              </a:solidFill>
              <a:latin typeface="Arial Narrow" pitchFamily="34" charset="0"/>
            </a:endParaRPr>
          </a:p>
          <a:p>
            <a:pPr>
              <a:buFont typeface="Wingdings" pitchFamily="2" charset="2"/>
              <a:buChar char="§"/>
            </a:pPr>
            <a:r>
              <a:rPr lang="el-GR" sz="2800" i="1" dirty="0">
                <a:solidFill>
                  <a:srgbClr val="002060"/>
                </a:solidFill>
                <a:latin typeface="Arial Narrow" pitchFamily="34" charset="0"/>
              </a:rPr>
              <a:t> ενισχύει το δικαίωμα σε ποιοτική εκπαίδευση για όλους </a:t>
            </a:r>
            <a:endParaRPr lang="en-US" sz="2800" i="1" dirty="0">
              <a:solidFill>
                <a:srgbClr val="002060"/>
              </a:solidFill>
              <a:latin typeface="Arial Narrow" pitchFamily="34" charset="0"/>
            </a:endParaRPr>
          </a:p>
          <a:p>
            <a:pPr>
              <a:buFont typeface="Wingdings" pitchFamily="2" charset="2"/>
              <a:buChar char="§"/>
            </a:pPr>
            <a:r>
              <a:rPr lang="el-GR" sz="2800" i="1" dirty="0">
                <a:solidFill>
                  <a:srgbClr val="002060"/>
                </a:solidFill>
                <a:latin typeface="Arial Narrow" pitchFamily="34" charset="0"/>
              </a:rPr>
              <a:t> ενισχύει τον διαπολιτισμικό διάλογο</a:t>
            </a:r>
          </a:p>
          <a:p>
            <a:pPr>
              <a:buFont typeface="Wingdings" pitchFamily="2" charset="2"/>
              <a:buChar char="§"/>
            </a:pPr>
            <a:r>
              <a:rPr lang="el-GR" sz="2800" i="1" dirty="0">
                <a:solidFill>
                  <a:srgbClr val="002060"/>
                </a:solidFill>
                <a:latin typeface="Arial Narrow" pitchFamily="34" charset="0"/>
              </a:rPr>
              <a:t> την κοινωνική ένταξη και τη δημοκρατία</a:t>
            </a:r>
          </a:p>
          <a:p>
            <a:endParaRPr lang="el-GR" sz="2800" i="1" dirty="0">
              <a:solidFill>
                <a:srgbClr val="002060"/>
              </a:solidFill>
              <a:latin typeface="Arial Narrow" pitchFamily="34" charset="0"/>
            </a:endParaRPr>
          </a:p>
          <a:p>
            <a:endParaRPr lang="el-GR" i="1" dirty="0">
              <a:solidFill>
                <a:srgbClr val="002060"/>
              </a:solidFill>
            </a:endParaRPr>
          </a:p>
          <a:p>
            <a:pPr algn="ctr"/>
            <a:r>
              <a:rPr lang="el-GR" sz="2400" i="1" dirty="0">
                <a:solidFill>
                  <a:srgbClr val="002060"/>
                </a:solidFill>
                <a:latin typeface="Arial Narrow" pitchFamily="34" charset="0"/>
              </a:rPr>
              <a:t>Διαμορφώνει  </a:t>
            </a:r>
            <a:r>
              <a:rPr lang="el-GR" sz="2400" i="1" dirty="0">
                <a:solidFill>
                  <a:srgbClr val="C00000"/>
                </a:solidFill>
                <a:latin typeface="Arial Narrow" pitchFamily="34" charset="0"/>
              </a:rPr>
              <a:t>ικανά άτομα </a:t>
            </a:r>
          </a:p>
        </p:txBody>
      </p:sp>
    </p:spTree>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260648"/>
            <a:ext cx="8291264" cy="1656184"/>
          </a:xfrm>
        </p:spPr>
        <p:txBody>
          <a:bodyPr>
            <a:normAutofit fontScale="90000"/>
          </a:bodyPr>
          <a:lstStyle/>
          <a:p>
            <a:pPr algn="ctr"/>
            <a:r>
              <a:rPr lang="el-GR" sz="2800" b="1" i="1" dirty="0">
                <a:solidFill>
                  <a:srgbClr val="002060"/>
                </a:solidFill>
                <a:latin typeface="Arial Narrow" pitchFamily="34" charset="0"/>
                <a:ea typeface="Times New Roman"/>
                <a:cs typeface="Arial" pitchFamily="34" charset="0"/>
              </a:rPr>
              <a:t/>
            </a:r>
            <a:br>
              <a:rPr lang="el-GR" sz="2800" b="1" i="1" dirty="0">
                <a:solidFill>
                  <a:srgbClr val="002060"/>
                </a:solidFill>
                <a:latin typeface="Arial Narrow" pitchFamily="34" charset="0"/>
                <a:ea typeface="Times New Roman"/>
                <a:cs typeface="Arial" pitchFamily="34" charset="0"/>
              </a:rPr>
            </a:br>
            <a:r>
              <a:rPr lang="el-GR" sz="3100" i="1" dirty="0">
                <a:solidFill>
                  <a:srgbClr val="002060"/>
                </a:solidFill>
                <a:latin typeface="Arial Narrow" pitchFamily="34" charset="0"/>
                <a:ea typeface="Times New Roman"/>
                <a:cs typeface="Arial" pitchFamily="34" charset="0"/>
              </a:rPr>
              <a:t>Η παγκόσμια επάρκεια είναι πολυδιάστατη</a:t>
            </a:r>
            <a:r>
              <a:rPr lang="en-US" sz="3100" i="1" dirty="0">
                <a:solidFill>
                  <a:srgbClr val="002060"/>
                </a:solidFill>
                <a:latin typeface="Arial Narrow" pitchFamily="34" charset="0"/>
                <a:ea typeface="Times New Roman"/>
                <a:cs typeface="Arial" pitchFamily="34" charset="0"/>
              </a:rPr>
              <a:t/>
            </a:r>
            <a:br>
              <a:rPr lang="en-US" sz="3100" i="1" dirty="0">
                <a:solidFill>
                  <a:srgbClr val="002060"/>
                </a:solidFill>
                <a:latin typeface="Arial Narrow" pitchFamily="34" charset="0"/>
                <a:ea typeface="Times New Roman"/>
                <a:cs typeface="Arial" pitchFamily="34" charset="0"/>
              </a:rPr>
            </a:br>
            <a:r>
              <a:rPr lang="en-US" sz="2400" i="1" dirty="0">
                <a:solidFill>
                  <a:srgbClr val="002060"/>
                </a:solidFill>
                <a:latin typeface="Arial Narrow" pitchFamily="34" charset="0"/>
                <a:ea typeface="Times New Roman"/>
                <a:cs typeface="Arial" pitchFamily="34" charset="0"/>
              </a:rPr>
              <a:t/>
            </a:r>
            <a:br>
              <a:rPr lang="en-US" sz="2400" i="1" dirty="0">
                <a:solidFill>
                  <a:srgbClr val="002060"/>
                </a:solidFill>
                <a:latin typeface="Arial Narrow" pitchFamily="34" charset="0"/>
                <a:ea typeface="Times New Roman"/>
                <a:cs typeface="Arial" pitchFamily="34" charset="0"/>
              </a:rPr>
            </a:br>
            <a:r>
              <a:rPr lang="el-GR" sz="2400" i="1" dirty="0">
                <a:solidFill>
                  <a:srgbClr val="002060"/>
                </a:solidFill>
                <a:latin typeface="Arial Narrow" pitchFamily="34" charset="0"/>
                <a:ea typeface="Times New Roman"/>
                <a:cs typeface="Arial" pitchFamily="34" charset="0"/>
              </a:rPr>
              <a:t/>
            </a:r>
            <a:br>
              <a:rPr lang="el-GR" sz="2400" i="1" dirty="0">
                <a:solidFill>
                  <a:srgbClr val="002060"/>
                </a:solidFill>
                <a:latin typeface="Arial Narrow" pitchFamily="34" charset="0"/>
                <a:ea typeface="Times New Roman"/>
                <a:cs typeface="Arial" pitchFamily="34" charset="0"/>
              </a:rPr>
            </a:br>
            <a:r>
              <a:rPr lang="el-GR" sz="2000" dirty="0">
                <a:solidFill>
                  <a:srgbClr val="000000"/>
                </a:solidFill>
                <a:latin typeface="Arial" pitchFamily="34" charset="0"/>
                <a:ea typeface="Times New Roman"/>
                <a:cs typeface="Arial" pitchFamily="34" charset="0"/>
              </a:rPr>
              <a:t>Κατανοεί τη γνώση, τις αξίες, τις δεξιότητες και τις στάσεις</a:t>
            </a:r>
            <a:r>
              <a:rPr lang="el-GR" sz="2000" dirty="0">
                <a:latin typeface="Arial" pitchFamily="34" charset="0"/>
                <a:ea typeface="Calibri"/>
                <a:cs typeface="Arial" pitchFamily="34" charset="0"/>
              </a:rPr>
              <a:t/>
            </a:r>
            <a:br>
              <a:rPr lang="el-GR" sz="2000" dirty="0">
                <a:latin typeface="Arial" pitchFamily="34" charset="0"/>
                <a:ea typeface="Calibri"/>
                <a:cs typeface="Arial" pitchFamily="34" charset="0"/>
              </a:rPr>
            </a:br>
            <a:endParaRPr lang="el-GR" sz="2400" i="1" dirty="0">
              <a:solidFill>
                <a:srgbClr val="002060"/>
              </a:solidFill>
              <a:latin typeface="Arial Narrow" pitchFamily="34" charset="0"/>
            </a:endParaRPr>
          </a:p>
        </p:txBody>
      </p:sp>
      <p:sp>
        <p:nvSpPr>
          <p:cNvPr id="5" name="4 - Ορθογώνιο"/>
          <p:cNvSpPr/>
          <p:nvPr/>
        </p:nvSpPr>
        <p:spPr>
          <a:xfrm>
            <a:off x="251520" y="1844824"/>
            <a:ext cx="8640960" cy="4552015"/>
          </a:xfrm>
          <a:prstGeom prst="rect">
            <a:avLst/>
          </a:prstGeom>
        </p:spPr>
        <p:txBody>
          <a:bodyPr wrap="square">
            <a:spAutoFit/>
          </a:bodyPr>
          <a:lstStyle/>
          <a:p>
            <a:pPr algn="ctr">
              <a:lnSpc>
                <a:spcPct val="115000"/>
              </a:lnSpc>
              <a:spcAft>
                <a:spcPts val="0"/>
              </a:spcAft>
            </a:pPr>
            <a:endParaRPr lang="en-US" dirty="0" smtClean="0">
              <a:solidFill>
                <a:srgbClr val="000000"/>
              </a:solidFill>
              <a:latin typeface="Arial" pitchFamily="34" charset="0"/>
              <a:ea typeface="Times New Roman"/>
              <a:cs typeface="Arial" pitchFamily="34" charset="0"/>
            </a:endParaRPr>
          </a:p>
          <a:p>
            <a:pPr>
              <a:lnSpc>
                <a:spcPct val="115000"/>
              </a:lnSpc>
              <a:spcAft>
                <a:spcPts val="0"/>
              </a:spcAft>
            </a:pPr>
            <a:r>
              <a:rPr lang="en-US" sz="2400" dirty="0" smtClean="0">
                <a:solidFill>
                  <a:srgbClr val="FF0000"/>
                </a:solidFill>
                <a:latin typeface="Arial Narrow" pitchFamily="34" charset="0"/>
                <a:ea typeface="Times New Roman"/>
                <a:cs typeface="Arial" pitchFamily="34" charset="0"/>
              </a:rPr>
              <a:t>                        </a:t>
            </a:r>
            <a:r>
              <a:rPr lang="el-GR" sz="2400" dirty="0" smtClean="0">
                <a:solidFill>
                  <a:srgbClr val="FF0000"/>
                </a:solidFill>
                <a:latin typeface="Arial Narrow" pitchFamily="34" charset="0"/>
                <a:ea typeface="Times New Roman"/>
                <a:cs typeface="Arial" pitchFamily="34" charset="0"/>
              </a:rPr>
              <a:t>Τα  </a:t>
            </a:r>
            <a:r>
              <a:rPr lang="el-GR" sz="2400" i="1" dirty="0" smtClean="0">
                <a:solidFill>
                  <a:srgbClr val="FF0000"/>
                </a:solidFill>
                <a:latin typeface="Arial Narrow" pitchFamily="34" charset="0"/>
                <a:ea typeface="Times New Roman"/>
                <a:cs typeface="Arial" pitchFamily="34" charset="0"/>
              </a:rPr>
              <a:t> </a:t>
            </a:r>
            <a:r>
              <a:rPr lang="el-GR" sz="2400" i="1" dirty="0">
                <a:solidFill>
                  <a:srgbClr val="FF0000"/>
                </a:solidFill>
                <a:latin typeface="Arial Narrow" pitchFamily="34" charset="0"/>
                <a:ea typeface="Times New Roman"/>
                <a:cs typeface="Arial" pitchFamily="34" charset="0"/>
              </a:rPr>
              <a:t>άτομα  θα είναι σε θέση</a:t>
            </a:r>
            <a:endParaRPr lang="el-GR" sz="2400" dirty="0">
              <a:solidFill>
                <a:srgbClr val="000000"/>
              </a:solidFill>
              <a:latin typeface="Arial Narrow" pitchFamily="34" charset="0"/>
              <a:ea typeface="Times New Roman"/>
              <a:cs typeface="Arial" pitchFamily="34" charset="0"/>
            </a:endParaRPr>
          </a:p>
          <a:p>
            <a:pPr>
              <a:lnSpc>
                <a:spcPct val="115000"/>
              </a:lnSpc>
              <a:spcAft>
                <a:spcPts val="0"/>
              </a:spcAft>
              <a:buFont typeface="Arial" pitchFamily="34" charset="0"/>
              <a:buChar char="•"/>
            </a:pPr>
            <a:r>
              <a:rPr lang="el-GR" dirty="0">
                <a:solidFill>
                  <a:srgbClr val="000000"/>
                </a:solidFill>
                <a:latin typeface="Arial" pitchFamily="34" charset="0"/>
                <a:ea typeface="Times New Roman"/>
                <a:cs typeface="Arial" pitchFamily="34" charset="0"/>
              </a:rPr>
              <a:t> να εξετάσουν τοπικά, παγκόσμια και διαπολιτισμικά ζητήματα</a:t>
            </a:r>
          </a:p>
          <a:p>
            <a:pPr>
              <a:lnSpc>
                <a:spcPct val="115000"/>
              </a:lnSpc>
              <a:spcAft>
                <a:spcPts val="0"/>
              </a:spcAft>
              <a:buFont typeface="Arial" pitchFamily="34" charset="0"/>
              <a:buChar char="•"/>
            </a:pPr>
            <a:endParaRPr lang="el-GR" dirty="0">
              <a:solidFill>
                <a:srgbClr val="000000"/>
              </a:solidFill>
              <a:latin typeface="Arial" pitchFamily="34" charset="0"/>
              <a:ea typeface="Times New Roman"/>
              <a:cs typeface="Arial" pitchFamily="34" charset="0"/>
            </a:endParaRPr>
          </a:p>
          <a:p>
            <a:pPr>
              <a:lnSpc>
                <a:spcPct val="115000"/>
              </a:lnSpc>
              <a:spcAft>
                <a:spcPts val="0"/>
              </a:spcAft>
              <a:buFont typeface="Arial" pitchFamily="34" charset="0"/>
              <a:buChar char="•"/>
            </a:pPr>
            <a:r>
              <a:rPr lang="el-GR" dirty="0">
                <a:solidFill>
                  <a:srgbClr val="000000"/>
                </a:solidFill>
                <a:latin typeface="Arial" pitchFamily="34" charset="0"/>
                <a:ea typeface="Times New Roman"/>
                <a:cs typeface="Arial" pitchFamily="34" charset="0"/>
              </a:rPr>
              <a:t>να κατανοήσουν και να εκτιμήσουν διαφορετικές προοπτικές και κοσμοθεωρίες</a:t>
            </a:r>
          </a:p>
          <a:p>
            <a:pPr>
              <a:lnSpc>
                <a:spcPct val="115000"/>
              </a:lnSpc>
              <a:spcAft>
                <a:spcPts val="0"/>
              </a:spcAft>
              <a:buFont typeface="Arial" pitchFamily="34" charset="0"/>
              <a:buChar char="•"/>
            </a:pPr>
            <a:endParaRPr lang="el-GR" dirty="0">
              <a:solidFill>
                <a:srgbClr val="000000"/>
              </a:solidFill>
              <a:latin typeface="Arial" pitchFamily="34" charset="0"/>
              <a:ea typeface="Times New Roman"/>
              <a:cs typeface="Arial" pitchFamily="34" charset="0"/>
            </a:endParaRPr>
          </a:p>
          <a:p>
            <a:pPr>
              <a:lnSpc>
                <a:spcPct val="115000"/>
              </a:lnSpc>
              <a:spcAft>
                <a:spcPts val="0"/>
              </a:spcAft>
              <a:buFont typeface="Arial" pitchFamily="34" charset="0"/>
              <a:buChar char="•"/>
            </a:pPr>
            <a:r>
              <a:rPr lang="el-GR" dirty="0">
                <a:solidFill>
                  <a:srgbClr val="000000"/>
                </a:solidFill>
                <a:latin typeface="Arial" pitchFamily="34" charset="0"/>
                <a:ea typeface="Times New Roman"/>
                <a:cs typeface="Arial" pitchFamily="34" charset="0"/>
              </a:rPr>
              <a:t>να αλληλεπιδράσουν με επιτυχία και με σεβασμό με άλλους </a:t>
            </a:r>
          </a:p>
          <a:p>
            <a:pPr>
              <a:lnSpc>
                <a:spcPct val="115000"/>
              </a:lnSpc>
              <a:spcAft>
                <a:spcPts val="0"/>
              </a:spcAft>
            </a:pPr>
            <a:endParaRPr lang="el-GR" dirty="0">
              <a:solidFill>
                <a:srgbClr val="000000"/>
              </a:solidFill>
              <a:latin typeface="Arial" pitchFamily="34" charset="0"/>
              <a:ea typeface="Times New Roman"/>
              <a:cs typeface="Arial" pitchFamily="34" charset="0"/>
            </a:endParaRPr>
          </a:p>
          <a:p>
            <a:pPr>
              <a:lnSpc>
                <a:spcPct val="115000"/>
              </a:lnSpc>
              <a:spcAft>
                <a:spcPts val="0"/>
              </a:spcAft>
              <a:buFont typeface="Arial" pitchFamily="34" charset="0"/>
              <a:buChar char="•"/>
            </a:pPr>
            <a:r>
              <a:rPr lang="el-GR" dirty="0">
                <a:solidFill>
                  <a:srgbClr val="000000"/>
                </a:solidFill>
                <a:latin typeface="Arial" pitchFamily="34" charset="0"/>
                <a:ea typeface="Times New Roman"/>
                <a:cs typeface="Arial" pitchFamily="34" charset="0"/>
              </a:rPr>
              <a:t>να αναλάβουν υπεύθυνη δράση για τη βιωσιμότητα και τη συλλογική ευημερία</a:t>
            </a:r>
            <a:r>
              <a:rPr lang="en-US" dirty="0">
                <a:solidFill>
                  <a:srgbClr val="000000"/>
                </a:solidFill>
                <a:latin typeface="Arial" pitchFamily="34" charset="0"/>
                <a:ea typeface="Times New Roman"/>
                <a:cs typeface="Arial" pitchFamily="34" charset="0"/>
              </a:rPr>
              <a:t> </a:t>
            </a:r>
            <a:endParaRPr lang="el-GR" dirty="0">
              <a:solidFill>
                <a:srgbClr val="000000"/>
              </a:solidFill>
              <a:latin typeface="Arial" pitchFamily="34" charset="0"/>
              <a:ea typeface="Times New Roman"/>
              <a:cs typeface="Arial" pitchFamily="34" charset="0"/>
            </a:endParaRPr>
          </a:p>
          <a:p>
            <a:pPr>
              <a:lnSpc>
                <a:spcPct val="115000"/>
              </a:lnSpc>
              <a:spcAft>
                <a:spcPts val="0"/>
              </a:spcAft>
              <a:buFont typeface="Arial" pitchFamily="34" charset="0"/>
              <a:buChar char="•"/>
            </a:pPr>
            <a:endParaRPr lang="el-GR" dirty="0">
              <a:solidFill>
                <a:srgbClr val="000000"/>
              </a:solidFill>
              <a:latin typeface="Arial" pitchFamily="34" charset="0"/>
              <a:ea typeface="Times New Roman"/>
              <a:cs typeface="Arial" pitchFamily="34" charset="0"/>
              <a:hlinkClick r:id="rId2"/>
            </a:endParaRPr>
          </a:p>
          <a:p>
            <a:pPr>
              <a:lnSpc>
                <a:spcPct val="115000"/>
              </a:lnSpc>
              <a:spcAft>
                <a:spcPts val="0"/>
              </a:spcAft>
            </a:pPr>
            <a:r>
              <a:rPr lang="en-US" sz="2400" dirty="0">
                <a:solidFill>
                  <a:srgbClr val="7030A0"/>
                </a:solidFill>
                <a:latin typeface="Arial" pitchFamily="34" charset="0"/>
                <a:ea typeface="Times New Roman"/>
                <a:cs typeface="Arial" pitchFamily="34" charset="0"/>
                <a:hlinkClick r:id="rId2"/>
              </a:rPr>
              <a:t>https://www.oecd.org/pisa/innovation/global-competence/</a:t>
            </a:r>
            <a:endParaRPr lang="el-GR" sz="2400" dirty="0">
              <a:solidFill>
                <a:srgbClr val="7030A0"/>
              </a:solidFill>
              <a:latin typeface="Arial" pitchFamily="34" charset="0"/>
              <a:ea typeface="Times New Roman"/>
              <a:cs typeface="Arial" pitchFamily="34" charset="0"/>
            </a:endParaRPr>
          </a:p>
          <a:p>
            <a:pPr>
              <a:lnSpc>
                <a:spcPct val="115000"/>
              </a:lnSpc>
              <a:spcAft>
                <a:spcPts val="0"/>
              </a:spcAft>
            </a:pPr>
            <a:r>
              <a:rPr lang="en-US" sz="2400" dirty="0">
                <a:solidFill>
                  <a:srgbClr val="7030A0"/>
                </a:solidFill>
                <a:latin typeface="Arial" pitchFamily="34" charset="0"/>
                <a:ea typeface="Times New Roman"/>
                <a:cs typeface="Arial" pitchFamily="34" charset="0"/>
              </a:rPr>
              <a:t>https://www.oecd.org/pisa/innovation/creative-thinking/</a:t>
            </a:r>
            <a:endParaRPr lang="el-GR" sz="2400" dirty="0">
              <a:solidFill>
                <a:srgbClr val="7030A0"/>
              </a:solidFill>
              <a:latin typeface="Arial" pitchFamily="34" charset="0"/>
              <a:ea typeface="Times New Roman"/>
              <a:cs typeface="Arial" pitchFamily="34" charset="0"/>
            </a:endParaRPr>
          </a:p>
          <a:p>
            <a:pPr>
              <a:lnSpc>
                <a:spcPct val="115000"/>
              </a:lnSpc>
              <a:spcAft>
                <a:spcPts val="0"/>
              </a:spcAft>
              <a:buFont typeface="Arial" pitchFamily="34" charset="0"/>
              <a:buChar char="•"/>
            </a:pPr>
            <a:endParaRPr lang="el-GR" dirty="0">
              <a:latin typeface="Arial" pitchFamily="34" charset="0"/>
              <a:ea typeface="Times New Roman"/>
              <a:cs typeface="Arial" pitchFamily="34" charset="0"/>
            </a:endParaRPr>
          </a:p>
        </p:txBody>
      </p:sp>
    </p:spTree>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60648"/>
            <a:ext cx="8291264" cy="1512168"/>
          </a:xfrm>
        </p:spPr>
        <p:txBody>
          <a:bodyPr>
            <a:noAutofit/>
          </a:bodyPr>
          <a:lstStyle/>
          <a:p>
            <a:pPr algn="ctr"/>
            <a:r>
              <a:rPr lang="el-GR" sz="1800" dirty="0">
                <a:latin typeface="Arial" pitchFamily="34" charset="0"/>
                <a:cs typeface="Arial" pitchFamily="34" charset="0"/>
              </a:rPr>
              <a:t/>
            </a:r>
            <a:br>
              <a:rPr lang="el-GR" sz="1800" dirty="0">
                <a:latin typeface="Arial" pitchFamily="34" charset="0"/>
                <a:cs typeface="Arial" pitchFamily="34" charset="0"/>
              </a:rPr>
            </a:br>
            <a:r>
              <a:rPr lang="el-GR" sz="2800" i="1" dirty="0">
                <a:solidFill>
                  <a:srgbClr val="7030A0"/>
                </a:solidFill>
                <a:latin typeface="Arial Narrow" pitchFamily="34" charset="0"/>
                <a:cs typeface="Arial" pitchFamily="34" charset="0"/>
              </a:rPr>
              <a:t>Κοινό Ευρωπαϊκό Πλαίσιο Αναφοράς για τις γλώσσες </a:t>
            </a:r>
            <a:br>
              <a:rPr lang="el-GR" sz="2800" i="1" dirty="0">
                <a:solidFill>
                  <a:srgbClr val="7030A0"/>
                </a:solidFill>
                <a:latin typeface="Arial Narrow" pitchFamily="34" charset="0"/>
                <a:cs typeface="Arial" pitchFamily="34" charset="0"/>
              </a:rPr>
            </a:br>
            <a:r>
              <a:rPr lang="el-GR" sz="2800" i="1" dirty="0">
                <a:solidFill>
                  <a:srgbClr val="7030A0"/>
                </a:solidFill>
                <a:latin typeface="Arial Narrow" pitchFamily="34" charset="0"/>
                <a:cs typeface="Arial" pitchFamily="34" charset="0"/>
              </a:rPr>
              <a:t> Συμβούλιο της Ευρώπης </a:t>
            </a:r>
            <a:r>
              <a:rPr lang="en-US" sz="2800" i="1" dirty="0">
                <a:solidFill>
                  <a:srgbClr val="7030A0"/>
                </a:solidFill>
                <a:latin typeface="Arial Narrow" pitchFamily="34" charset="0"/>
                <a:cs typeface="Arial" pitchFamily="34" charset="0"/>
              </a:rPr>
              <a:t> </a:t>
            </a:r>
            <a:r>
              <a:rPr lang="el-GR" sz="2800" i="1" dirty="0">
                <a:solidFill>
                  <a:srgbClr val="7030A0"/>
                </a:solidFill>
                <a:latin typeface="Arial Narrow" pitchFamily="34" charset="0"/>
                <a:cs typeface="Arial" pitchFamily="34" charset="0"/>
              </a:rPr>
              <a:t/>
            </a:r>
            <a:br>
              <a:rPr lang="el-GR" sz="2800" i="1" dirty="0">
                <a:solidFill>
                  <a:srgbClr val="7030A0"/>
                </a:solidFill>
                <a:latin typeface="Arial Narrow" pitchFamily="34" charset="0"/>
                <a:cs typeface="Arial" pitchFamily="34" charset="0"/>
              </a:rPr>
            </a:br>
            <a:r>
              <a:rPr lang="el-GR" sz="1400" i="1" dirty="0">
                <a:solidFill>
                  <a:srgbClr val="002060"/>
                </a:solidFill>
                <a:latin typeface="Arial Narrow" pitchFamily="34" charset="0"/>
                <a:cs typeface="Arial" pitchFamily="34" charset="0"/>
              </a:rPr>
              <a:t/>
            </a:r>
            <a:br>
              <a:rPr lang="el-GR" sz="1400" i="1" dirty="0">
                <a:solidFill>
                  <a:srgbClr val="002060"/>
                </a:solidFill>
                <a:latin typeface="Arial Narrow" pitchFamily="34" charset="0"/>
                <a:cs typeface="Arial" pitchFamily="34" charset="0"/>
              </a:rPr>
            </a:br>
            <a:r>
              <a:rPr lang="el-GR" sz="1400" dirty="0">
                <a:latin typeface="Arial" pitchFamily="34" charset="0"/>
                <a:cs typeface="Arial" pitchFamily="34" charset="0"/>
              </a:rPr>
              <a:t/>
            </a:r>
            <a:br>
              <a:rPr lang="el-GR" sz="1400" dirty="0">
                <a:latin typeface="Arial" pitchFamily="34" charset="0"/>
                <a:cs typeface="Arial" pitchFamily="34" charset="0"/>
              </a:rPr>
            </a:br>
            <a:r>
              <a:rPr lang="el-GR" sz="1400" dirty="0">
                <a:cs typeface="Aharoni" pitchFamily="2" charset="-79"/>
              </a:rPr>
              <a:t/>
            </a:r>
            <a:br>
              <a:rPr lang="el-GR" sz="1400" dirty="0">
                <a:cs typeface="Aharoni" pitchFamily="2" charset="-79"/>
              </a:rPr>
            </a:br>
            <a:endParaRPr lang="el-GR" sz="1400" dirty="0">
              <a:cs typeface="Aharoni" pitchFamily="2" charset="-79"/>
            </a:endParaRPr>
          </a:p>
        </p:txBody>
      </p:sp>
      <p:sp>
        <p:nvSpPr>
          <p:cNvPr id="70657" name="Rectangle 1"/>
          <p:cNvSpPr>
            <a:spLocks noChangeArrowheads="1"/>
          </p:cNvSpPr>
          <p:nvPr/>
        </p:nvSpPr>
        <p:spPr bwMode="auto">
          <a:xfrm>
            <a:off x="4067944" y="2035548"/>
            <a:ext cx="432048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200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To</a:t>
            </a:r>
            <a:r>
              <a:rPr kumimoji="0" lang="el-GR" sz="200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γλωσσικ</a:t>
            </a:r>
            <a:r>
              <a:rPr lang="el-GR" sz="2000" dirty="0" smtClean="0">
                <a:solidFill>
                  <a:srgbClr val="000000"/>
                </a:solidFill>
                <a:latin typeface="Arial" pitchFamily="34" charset="0"/>
                <a:ea typeface="Times New Roman" pitchFamily="18" charset="0"/>
                <a:cs typeface="Arial" pitchFamily="34" charset="0"/>
              </a:rPr>
              <a:t>ό </a:t>
            </a:r>
            <a:r>
              <a:rPr kumimoji="0" lang="el-GR" sz="200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επίπεδο του </a:t>
            </a:r>
            <a:r>
              <a:rPr kumimoji="0" lang="el-GR" sz="2000" i="0" u="none" strike="noStrike" cap="none" normalizeH="0" baseline="0" dirty="0">
                <a:ln>
                  <a:noFill/>
                </a:ln>
                <a:solidFill>
                  <a:srgbClr val="000000"/>
                </a:solidFill>
                <a:effectLst/>
                <a:latin typeface="Arial" pitchFamily="34" charset="0"/>
                <a:ea typeface="Times New Roman" pitchFamily="18" charset="0"/>
                <a:cs typeface="Arial" pitchFamily="34" charset="0"/>
              </a:rPr>
              <a:t>χρήστη</a:t>
            </a:r>
            <a:r>
              <a:rPr kumimoji="0" lang="en-US" sz="2000" i="0" u="none" strike="noStrike" cap="none" normalizeH="0" baseline="0" dirty="0">
                <a:ln>
                  <a:noFill/>
                </a:ln>
                <a:solidFill>
                  <a:srgbClr val="000000"/>
                </a:solidFill>
                <a:effectLst/>
                <a:latin typeface="Arial" pitchFamily="34" charset="0"/>
                <a:ea typeface="Times New Roman" pitchFamily="18" charset="0"/>
                <a:cs typeface="Arial" pitchFamily="34" charset="0"/>
              </a:rPr>
              <a:t> </a:t>
            </a:r>
            <a:r>
              <a:rPr lang="el-GR" sz="2000" dirty="0" smtClean="0">
                <a:solidFill>
                  <a:srgbClr val="000000"/>
                </a:solidFill>
                <a:latin typeface="Arial" pitchFamily="34" charset="0"/>
                <a:ea typeface="Times New Roman" pitchFamily="18" charset="0"/>
                <a:cs typeface="Arial" pitchFamily="34" charset="0"/>
              </a:rPr>
              <a:t>καθορίζει τη σφαιρική του ικανότητα (</a:t>
            </a:r>
            <a:r>
              <a:rPr lang="el-GR" sz="2000" dirty="0" err="1" smtClean="0">
                <a:solidFill>
                  <a:srgbClr val="000000"/>
                </a:solidFill>
                <a:latin typeface="Arial" pitchFamily="34" charset="0"/>
                <a:ea typeface="Times New Roman" pitchFamily="18" charset="0"/>
                <a:cs typeface="Arial" pitchFamily="34" charset="0"/>
              </a:rPr>
              <a:t>Global</a:t>
            </a:r>
            <a:r>
              <a:rPr lang="el-GR" sz="2000" dirty="0" smtClean="0">
                <a:solidFill>
                  <a:srgbClr val="000000"/>
                </a:solidFill>
                <a:latin typeface="Arial" pitchFamily="34" charset="0"/>
                <a:ea typeface="Times New Roman" pitchFamily="18" charset="0"/>
                <a:cs typeface="Arial" pitchFamily="34" charset="0"/>
              </a:rPr>
              <a:t> </a:t>
            </a:r>
            <a:r>
              <a:rPr lang="el-GR" sz="2000" dirty="0" err="1" smtClean="0">
                <a:solidFill>
                  <a:srgbClr val="000000"/>
                </a:solidFill>
                <a:latin typeface="Arial" pitchFamily="34" charset="0"/>
                <a:ea typeface="Times New Roman" pitchFamily="18" charset="0"/>
                <a:cs typeface="Arial" pitchFamily="34" charset="0"/>
              </a:rPr>
              <a:t>competence</a:t>
            </a:r>
            <a:r>
              <a:rPr lang="el-GR" sz="2000" dirty="0" smtClean="0">
                <a:solidFill>
                  <a:srgbClr val="000000"/>
                </a:solidFill>
                <a:latin typeface="Arial" pitchFamily="34" charset="0"/>
                <a:ea typeface="Times New Roman" pitchFamily="18" charset="0"/>
                <a:cs typeface="Arial" pitchFamily="34" charset="0"/>
              </a:rPr>
              <a:t>)  που έχει να κάνει με</a:t>
            </a:r>
            <a:endParaRPr lang="el-GR" sz="2000" dirty="0">
              <a:solidFill>
                <a:srgbClr val="000000"/>
              </a:solidFill>
              <a:latin typeface="Arial" pitchFamily="34" charset="0"/>
              <a:ea typeface="Times New Roman" pitchFamily="18" charset="0"/>
              <a:cs typeface="Arial" pitchFamily="34" charset="0"/>
            </a:endParaRPr>
          </a:p>
          <a:p>
            <a:pPr fontAlgn="base">
              <a:spcBef>
                <a:spcPct val="0"/>
              </a:spcBef>
              <a:spcAft>
                <a:spcPct val="0"/>
              </a:spcAft>
              <a:buFont typeface="Wingdings" pitchFamily="2" charset="2"/>
              <a:buChar char="§"/>
            </a:pPr>
            <a:r>
              <a:rPr lang="el-GR" sz="2000" i="1" dirty="0">
                <a:solidFill>
                  <a:srgbClr val="C00000"/>
                </a:solidFill>
                <a:latin typeface="Arial" pitchFamily="34" charset="0"/>
                <a:ea typeface="Times New Roman" pitchFamily="18" charset="0"/>
                <a:cs typeface="Arial" pitchFamily="34" charset="0"/>
              </a:rPr>
              <a:t> αξίες</a:t>
            </a:r>
            <a:r>
              <a:rPr lang="en-US" sz="2000" i="1" dirty="0">
                <a:solidFill>
                  <a:srgbClr val="C00000"/>
                </a:solidFill>
                <a:latin typeface="Arial" pitchFamily="34" charset="0"/>
                <a:ea typeface="Times New Roman" pitchFamily="18" charset="0"/>
                <a:cs typeface="Arial" pitchFamily="34" charset="0"/>
              </a:rPr>
              <a:t> </a:t>
            </a:r>
            <a:endParaRPr lang="el-GR" sz="2000" i="1" dirty="0">
              <a:solidFill>
                <a:srgbClr val="C00000"/>
              </a:solidFill>
              <a:latin typeface="Arial" pitchFamily="34" charset="0"/>
              <a:ea typeface="Times New Roman" pitchFamily="18" charset="0"/>
              <a:cs typeface="Arial" pitchFamily="34" charset="0"/>
            </a:endParaRPr>
          </a:p>
          <a:p>
            <a:pPr fontAlgn="base">
              <a:spcBef>
                <a:spcPct val="0"/>
              </a:spcBef>
              <a:spcAft>
                <a:spcPct val="0"/>
              </a:spcAft>
              <a:buFont typeface="Wingdings" pitchFamily="2" charset="2"/>
              <a:buChar char="§"/>
            </a:pPr>
            <a:r>
              <a:rPr lang="el-GR" sz="2000" i="1" dirty="0">
                <a:solidFill>
                  <a:srgbClr val="C00000"/>
                </a:solidFill>
                <a:latin typeface="Arial" pitchFamily="34" charset="0"/>
                <a:ea typeface="Times New Roman" pitchFamily="18" charset="0"/>
                <a:cs typeface="Arial" pitchFamily="34" charset="0"/>
              </a:rPr>
              <a:t> στάσεις</a:t>
            </a:r>
          </a:p>
          <a:p>
            <a:pPr fontAlgn="base">
              <a:spcBef>
                <a:spcPct val="0"/>
              </a:spcBef>
              <a:spcAft>
                <a:spcPct val="0"/>
              </a:spcAft>
              <a:buFont typeface="Wingdings" pitchFamily="2" charset="2"/>
              <a:buChar char="§"/>
            </a:pPr>
            <a:r>
              <a:rPr lang="el-GR" sz="2000" i="1" dirty="0">
                <a:solidFill>
                  <a:srgbClr val="C00000"/>
                </a:solidFill>
                <a:latin typeface="Arial" pitchFamily="34" charset="0"/>
                <a:ea typeface="Times New Roman" pitchFamily="18" charset="0"/>
                <a:cs typeface="Arial" pitchFamily="34" charset="0"/>
              </a:rPr>
              <a:t> δεξιότητες</a:t>
            </a:r>
            <a:r>
              <a:rPr lang="en-US" sz="2000" i="1" dirty="0">
                <a:solidFill>
                  <a:srgbClr val="C00000"/>
                </a:solidFill>
                <a:latin typeface="Arial" pitchFamily="34" charset="0"/>
                <a:ea typeface="Times New Roman" pitchFamily="18" charset="0"/>
                <a:cs typeface="Arial" pitchFamily="34" charset="0"/>
              </a:rPr>
              <a:t>                                          </a:t>
            </a:r>
            <a:endParaRPr lang="el-GR" sz="2000" i="1" dirty="0">
              <a:solidFill>
                <a:srgbClr val="C00000"/>
              </a:solidFill>
              <a:latin typeface="Arial" pitchFamily="34" charset="0"/>
              <a:ea typeface="Times New Roman" pitchFamily="18" charset="0"/>
              <a:cs typeface="Arial" pitchFamily="34" charset="0"/>
            </a:endParaRPr>
          </a:p>
          <a:p>
            <a:pPr fontAlgn="base">
              <a:spcBef>
                <a:spcPct val="0"/>
              </a:spcBef>
              <a:spcAft>
                <a:spcPct val="0"/>
              </a:spcAft>
              <a:buFont typeface="Wingdings" pitchFamily="2" charset="2"/>
              <a:buChar char="§"/>
            </a:pPr>
            <a:r>
              <a:rPr lang="en-US" sz="2000" i="1" dirty="0">
                <a:solidFill>
                  <a:srgbClr val="C00000"/>
                </a:solidFill>
                <a:latin typeface="Arial" pitchFamily="34" charset="0"/>
                <a:ea typeface="Times New Roman" pitchFamily="18" charset="0"/>
                <a:cs typeface="Arial" pitchFamily="34" charset="0"/>
              </a:rPr>
              <a:t> </a:t>
            </a:r>
            <a:r>
              <a:rPr lang="el-GR" sz="2000" i="1" dirty="0">
                <a:solidFill>
                  <a:srgbClr val="C00000"/>
                </a:solidFill>
                <a:latin typeface="Arial" pitchFamily="34" charset="0"/>
                <a:ea typeface="Times New Roman" pitchFamily="18" charset="0"/>
                <a:cs typeface="Arial" pitchFamily="34" charset="0"/>
              </a:rPr>
              <a:t>γνώσεις</a:t>
            </a:r>
          </a:p>
          <a:p>
            <a:pPr fontAlgn="base">
              <a:spcBef>
                <a:spcPct val="0"/>
              </a:spcBef>
              <a:spcAft>
                <a:spcPct val="0"/>
              </a:spcAft>
              <a:buFont typeface="Wingdings" pitchFamily="2" charset="2"/>
              <a:buChar char="§"/>
            </a:pPr>
            <a:r>
              <a:rPr lang="el-GR" sz="2000" i="1" dirty="0">
                <a:solidFill>
                  <a:srgbClr val="C00000"/>
                </a:solidFill>
                <a:latin typeface="Arial" pitchFamily="34" charset="0"/>
                <a:ea typeface="Times New Roman" pitchFamily="18" charset="0"/>
                <a:cs typeface="Arial" pitchFamily="34" charset="0"/>
              </a:rPr>
              <a:t> </a:t>
            </a:r>
            <a:r>
              <a:rPr lang="el-GR" sz="2000" i="1" dirty="0" smtClean="0">
                <a:solidFill>
                  <a:srgbClr val="C00000"/>
                </a:solidFill>
                <a:latin typeface="Arial" pitchFamily="34" charset="0"/>
                <a:ea typeface="Times New Roman" pitchFamily="18" charset="0"/>
                <a:cs typeface="Arial" pitchFamily="34" charset="0"/>
              </a:rPr>
              <a:t>συμπεριφορές</a:t>
            </a:r>
            <a:endParaRPr lang="el-GR" sz="2000" dirty="0">
              <a:solidFill>
                <a:srgbClr val="000000"/>
              </a:solidFill>
              <a:latin typeface="Arial" pitchFamily="34" charset="0"/>
              <a:ea typeface="Times New Roman" pitchFamily="18" charset="0"/>
              <a:cs typeface="Arial" pitchFamily="34" charset="0"/>
            </a:endParaRPr>
          </a:p>
          <a:p>
            <a:pPr fontAlgn="base">
              <a:spcBef>
                <a:spcPct val="0"/>
              </a:spcBef>
              <a:spcAft>
                <a:spcPct val="0"/>
              </a:spcAft>
            </a:pPr>
            <a:r>
              <a:rPr lang="el-GR" sz="2000" dirty="0" smtClean="0">
                <a:solidFill>
                  <a:srgbClr val="000000"/>
                </a:solidFill>
                <a:latin typeface="Arial" pitchFamily="34" charset="0"/>
                <a:ea typeface="Times New Roman" pitchFamily="18" charset="0"/>
                <a:cs typeface="Arial" pitchFamily="34" charset="0"/>
              </a:rPr>
              <a:t>σε  διαπολιτισμικές καταστάσεις</a:t>
            </a:r>
            <a:endParaRPr lang="el-GR" sz="2000"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2000" i="0" u="none" strike="noStrike" cap="none" normalizeH="0" baseline="0" dirty="0">
              <a:ln>
                <a:noFill/>
              </a:ln>
              <a:solidFill>
                <a:schemeClr val="tx1"/>
              </a:solidFill>
              <a:effectLst/>
              <a:latin typeface="Arial" pitchFamily="34" charset="0"/>
              <a:cs typeface="Arial" pitchFamily="34" charset="0"/>
            </a:endParaRPr>
          </a:p>
        </p:txBody>
      </p:sp>
      <p:sp>
        <p:nvSpPr>
          <p:cNvPr id="70658" name="Rectangle 2"/>
          <p:cNvSpPr>
            <a:spLocks noChangeArrowheads="1"/>
          </p:cNvSpPr>
          <p:nvPr/>
        </p:nvSpPr>
        <p:spPr bwMode="auto">
          <a:xfrm>
            <a:off x="395536" y="4853976"/>
            <a:ext cx="8424936" cy="43704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lang="el-GR" sz="1200" dirty="0">
              <a:solidFill>
                <a:srgbClr val="000000"/>
              </a:solidFill>
              <a:latin typeface="Calibri" pitchFamily="34" charset="0"/>
              <a:ea typeface="Times New Roman" pitchFamily="18" charset="0"/>
              <a:cs typeface="Times New Roman" pitchFamily="18" charset="0"/>
            </a:endParaRPr>
          </a:p>
          <a:p>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endParaRPr kumimoji="0" lang="el-GR" b="0" i="0" u="none" strike="noStrike" cap="none" normalizeH="0" baseline="0" dirty="0">
              <a:ln>
                <a:noFill/>
              </a:ln>
              <a:solidFill>
                <a:srgbClr val="000000"/>
              </a:solidFill>
              <a:effectLst/>
              <a:latin typeface="Arial" pitchFamily="34" charset="0"/>
              <a:ea typeface="Times New Roman" pitchFamily="18" charset="0"/>
              <a:cs typeface="Arial" pitchFamily="34" charset="0"/>
            </a:endParaRPr>
          </a:p>
          <a:p>
            <a:r>
              <a:rPr lang="en-US" dirty="0">
                <a:solidFill>
                  <a:srgbClr val="000000"/>
                </a:solidFill>
                <a:latin typeface="Arial" pitchFamily="34" charset="0"/>
                <a:ea typeface="Times New Roman" pitchFamily="18" charset="0"/>
                <a:cs typeface="Arial" pitchFamily="34" charset="0"/>
              </a:rPr>
              <a:t>                                      </a:t>
            </a:r>
            <a:endParaRPr lang="el-GR" b="1" dirty="0">
              <a:latin typeface="Arial" pitchFamily="34" charset="0"/>
              <a:cs typeface="Arial" pitchFamily="34" charset="0"/>
            </a:endParaRPr>
          </a:p>
          <a:p>
            <a:endParaRPr lang="el-GR" sz="1200" b="1" dirty="0"/>
          </a:p>
          <a:p>
            <a:endParaRPr lang="el-GR" sz="1200" b="1" dirty="0"/>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a:ln>
                <a:noFill/>
              </a:ln>
              <a:solidFill>
                <a:schemeClr val="tx1"/>
              </a:solidFill>
              <a:effectLst/>
              <a:latin typeface="Arial" pitchFamily="34" charset="0"/>
              <a:cs typeface="Arial" pitchFamily="34" charset="0"/>
            </a:endParaRPr>
          </a:p>
        </p:txBody>
      </p:sp>
      <p:cxnSp>
        <p:nvCxnSpPr>
          <p:cNvPr id="8" name="7 - Γωνιακή σύνδεση"/>
          <p:cNvCxnSpPr/>
          <p:nvPr/>
        </p:nvCxnSpPr>
        <p:spPr>
          <a:xfrm rot="16200000" flipH="1">
            <a:off x="2663788" y="2888940"/>
            <a:ext cx="2232248" cy="57606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6 - Εικόνα" descr="https://lh4.googleusercontent.com/RYjeB8Jessnr7s4cVSe5NczVfZZz5-bZsU81_qKD-_akitvfSfUfoyXnatnwc7traSllpjczGUnw2EEsuD7rtOZizjv2G4uAeNFLJloC9IHncaeciPhDXvqjGp8aAjyTt07E4PN1Y5zNePwiCw"/>
          <p:cNvPicPr/>
          <p:nvPr/>
        </p:nvPicPr>
        <p:blipFill>
          <a:blip r:embed="rId2" cstate="print"/>
          <a:srcRect/>
          <a:stretch>
            <a:fillRect/>
          </a:stretch>
        </p:blipFill>
        <p:spPr bwMode="auto">
          <a:xfrm>
            <a:off x="0" y="1844824"/>
            <a:ext cx="3923928" cy="2808312"/>
          </a:xfrm>
          <a:prstGeom prst="rect">
            <a:avLst/>
          </a:prstGeom>
          <a:noFill/>
          <a:ln w="9525">
            <a:noFill/>
            <a:miter lim="800000"/>
            <a:headEnd/>
            <a:tailEnd/>
          </a:ln>
        </p:spPr>
      </p:pic>
    </p:spTree>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
            </a:r>
            <a:br>
              <a:rPr lang="el-GR" dirty="0"/>
            </a:br>
            <a:r>
              <a:rPr lang="el-GR" dirty="0"/>
              <a:t/>
            </a:r>
            <a:br>
              <a:rPr lang="el-GR" dirty="0"/>
            </a:br>
            <a:endParaRPr lang="el-GR" dirty="0"/>
          </a:p>
        </p:txBody>
      </p:sp>
      <p:graphicFrame>
        <p:nvGraphicFramePr>
          <p:cNvPr id="4" name="3 - Πίνακας"/>
          <p:cNvGraphicFramePr>
            <a:graphicFrameLocks noGrp="1"/>
          </p:cNvGraphicFramePr>
          <p:nvPr/>
        </p:nvGraphicFramePr>
        <p:xfrm>
          <a:off x="0" y="1772817"/>
          <a:ext cx="9144000" cy="4980328"/>
        </p:xfrm>
        <a:graphic>
          <a:graphicData uri="http://schemas.openxmlformats.org/drawingml/2006/table">
            <a:tbl>
              <a:tblPr/>
              <a:tblGrid>
                <a:gridCol w="2286000">
                  <a:extLst>
                    <a:ext uri="{9D8B030D-6E8A-4147-A177-3AD203B41FA5}">
                      <a16:colId xmlns:a16="http://schemas.microsoft.com/office/drawing/2014/main" xmlns="" val="20000"/>
                    </a:ext>
                  </a:extLst>
                </a:gridCol>
                <a:gridCol w="2453305">
                  <a:extLst>
                    <a:ext uri="{9D8B030D-6E8A-4147-A177-3AD203B41FA5}">
                      <a16:colId xmlns:a16="http://schemas.microsoft.com/office/drawing/2014/main" xmlns="" val="20001"/>
                    </a:ext>
                  </a:extLst>
                </a:gridCol>
                <a:gridCol w="2118695">
                  <a:extLst>
                    <a:ext uri="{9D8B030D-6E8A-4147-A177-3AD203B41FA5}">
                      <a16:colId xmlns:a16="http://schemas.microsoft.com/office/drawing/2014/main" xmlns="" val="20002"/>
                    </a:ext>
                  </a:extLst>
                </a:gridCol>
                <a:gridCol w="2286000">
                  <a:extLst>
                    <a:ext uri="{9D8B030D-6E8A-4147-A177-3AD203B41FA5}">
                      <a16:colId xmlns:a16="http://schemas.microsoft.com/office/drawing/2014/main" xmlns="" val="20003"/>
                    </a:ext>
                  </a:extLst>
                </a:gridCol>
              </a:tblGrid>
              <a:tr h="774088">
                <a:tc>
                  <a:txBody>
                    <a:bodyPr/>
                    <a:lstStyle/>
                    <a:p>
                      <a:pPr algn="ctr">
                        <a:lnSpc>
                          <a:spcPct val="115000"/>
                        </a:lnSpc>
                        <a:spcAft>
                          <a:spcPts val="0"/>
                        </a:spcAft>
                      </a:pPr>
                      <a:r>
                        <a:rPr lang="el-GR" sz="1600" b="1" dirty="0">
                          <a:solidFill>
                            <a:srgbClr val="000000"/>
                          </a:solidFill>
                          <a:latin typeface="Arial" pitchFamily="34" charset="0"/>
                          <a:ea typeface="Times New Roman"/>
                          <a:cs typeface="Arial" pitchFamily="34" charset="0"/>
                        </a:rPr>
                        <a:t>ΑΞΙΕΣ</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dirty="0">
                          <a:solidFill>
                            <a:srgbClr val="000000"/>
                          </a:solidFill>
                          <a:latin typeface="Arial" pitchFamily="34" charset="0"/>
                          <a:ea typeface="Times New Roman"/>
                          <a:cs typeface="Arial" pitchFamily="34" charset="0"/>
                        </a:rPr>
                        <a:t>ΣΤΑΣΕΙΣ</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dirty="0">
                          <a:solidFill>
                            <a:srgbClr val="000000"/>
                          </a:solidFill>
                          <a:latin typeface="Arial" pitchFamily="34" charset="0"/>
                          <a:ea typeface="Times New Roman"/>
                          <a:cs typeface="Arial" pitchFamily="34" charset="0"/>
                        </a:rPr>
                        <a:t>ΔΕΞΙΟΤΗΤΕΣ</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Arial" pitchFamily="34" charset="0"/>
                          <a:ea typeface="Times New Roman"/>
                          <a:cs typeface="Arial" pitchFamily="34" charset="0"/>
                        </a:rPr>
                        <a:t>ΓΝΩΣΗ ΚΑΙ ΚΡΙΤΙΚΗ ΚΑΤΑΝΟΗΣΗ</a:t>
                      </a:r>
                      <a:endParaRPr lang="el-GR"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4050447">
                <a:tc>
                  <a:txBody>
                    <a:bodyPr/>
                    <a:lstStyle/>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Εκτίμηση/ σεβασμός για την πολιτιστική ποικιλομορφία και διαφορετικότητα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Εκτίμηση/ σεβασμός προς τα υπόλοιπα ανθρώπινα όντα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Εκτίμηση/ σεβασμός για την πολιτιστική ετερότητα</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buFont typeface="Wingdings" pitchFamily="2" charset="2"/>
                        <a:buChar char="ü"/>
                      </a:pPr>
                      <a:r>
                        <a:rPr lang="el-GR" sz="1600" dirty="0" err="1">
                          <a:solidFill>
                            <a:srgbClr val="000000"/>
                          </a:solidFill>
                          <a:latin typeface="Arial" pitchFamily="34" charset="0"/>
                          <a:ea typeface="Times New Roman"/>
                          <a:cs typeface="Arial" pitchFamily="34" charset="0"/>
                        </a:rPr>
                        <a:t>Ενσυναίσθηση</a:t>
                      </a:r>
                      <a:r>
                        <a:rPr lang="el-GR" sz="1600" dirty="0">
                          <a:solidFill>
                            <a:srgbClr val="000000"/>
                          </a:solidFill>
                          <a:latin typeface="Arial" pitchFamily="34" charset="0"/>
                          <a:ea typeface="Times New Roman"/>
                          <a:cs typeface="Arial" pitchFamily="34" charset="0"/>
                        </a:rPr>
                        <a:t> και αποκέντρωση</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Ανοχή στην ασάφεια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Ευελιξία και προσαρμοστικότητα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Αυτοσυνείδηση και αυτογνωσία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Ανοχή</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err="1">
                          <a:solidFill>
                            <a:srgbClr val="000000"/>
                          </a:solidFill>
                          <a:latin typeface="Arial" pitchFamily="34" charset="0"/>
                          <a:ea typeface="Times New Roman"/>
                          <a:cs typeface="Arial" pitchFamily="34" charset="0"/>
                        </a:rPr>
                        <a:t>Eπικοινωνιακή</a:t>
                      </a:r>
                      <a:r>
                        <a:rPr lang="el-GR" sz="1600" dirty="0">
                          <a:solidFill>
                            <a:srgbClr val="000000"/>
                          </a:solidFill>
                          <a:latin typeface="Arial" pitchFamily="34" charset="0"/>
                          <a:ea typeface="Times New Roman"/>
                          <a:cs typeface="Arial" pitchFamily="34" charset="0"/>
                        </a:rPr>
                        <a:t> επίγνωση </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Κριτική σκέψη</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Διαπολιτισμική συμπεριφορά</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err="1">
                          <a:solidFill>
                            <a:srgbClr val="000000"/>
                          </a:solidFill>
                          <a:latin typeface="Arial" pitchFamily="34" charset="0"/>
                          <a:ea typeface="Times New Roman"/>
                          <a:cs typeface="Arial" pitchFamily="34" charset="0"/>
                        </a:rPr>
                        <a:t>Kριτική</a:t>
                      </a:r>
                      <a:r>
                        <a:rPr lang="el-GR" sz="1600" dirty="0">
                          <a:solidFill>
                            <a:srgbClr val="000000"/>
                          </a:solidFill>
                          <a:latin typeface="Arial" pitchFamily="34" charset="0"/>
                          <a:ea typeface="Times New Roman"/>
                          <a:cs typeface="Arial" pitchFamily="34" charset="0"/>
                        </a:rPr>
                        <a:t> πολιτισμική συνείδηση</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buFont typeface="Wingdings" pitchFamily="2" charset="2"/>
                        <a:buChar char="ü"/>
                      </a:pPr>
                      <a:r>
                        <a:rPr lang="el-GR" sz="1600" dirty="0" err="1">
                          <a:solidFill>
                            <a:srgbClr val="000000"/>
                          </a:solidFill>
                          <a:latin typeface="Arial" pitchFamily="34" charset="0"/>
                          <a:ea typeface="Times New Roman"/>
                          <a:cs typeface="Arial" pitchFamily="34" charset="0"/>
                        </a:rPr>
                        <a:t>Πολυπρισματικό</a:t>
                      </a:r>
                      <a:r>
                        <a:rPr lang="el-GR" sz="1600" dirty="0">
                          <a:solidFill>
                            <a:srgbClr val="000000"/>
                          </a:solidFill>
                          <a:latin typeface="Arial" pitchFamily="34" charset="0"/>
                          <a:ea typeface="Times New Roman"/>
                          <a:cs typeface="Arial" pitchFamily="34" charset="0"/>
                        </a:rPr>
                        <a:t>       </a:t>
                      </a:r>
                      <a:r>
                        <a:rPr lang="el-GR" sz="1600" dirty="0" err="1">
                          <a:solidFill>
                            <a:srgbClr val="000000"/>
                          </a:solidFill>
                          <a:latin typeface="Arial" pitchFamily="34" charset="0"/>
                          <a:ea typeface="Times New Roman"/>
                          <a:cs typeface="Arial" pitchFamily="34" charset="0"/>
                        </a:rPr>
                        <a:t>τητα</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Δεξιότητες ακρόασης και παρατήρησης</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Γλωσσικές και επικοινωνιακές δεξιότητες</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Γνώση και κατανόηση των πολιτισμών γενικά</a:t>
                      </a:r>
                      <a:endParaRPr lang="el-GR" sz="1600" dirty="0">
                        <a:latin typeface="Arial" pitchFamily="34" charset="0"/>
                        <a:ea typeface="Calibri"/>
                        <a:cs typeface="Arial" pitchFamily="34" charset="0"/>
                      </a:endParaRPr>
                    </a:p>
                    <a:p>
                      <a:pPr algn="l">
                        <a:lnSpc>
                          <a:spcPct val="115000"/>
                        </a:lnSpc>
                        <a:spcAft>
                          <a:spcPts val="0"/>
                        </a:spcAft>
                        <a:buFont typeface="Wingdings" pitchFamily="2" charset="2"/>
                        <a:buChar char="ü"/>
                      </a:pPr>
                      <a:r>
                        <a:rPr lang="el-GR" sz="1600" dirty="0">
                          <a:solidFill>
                            <a:srgbClr val="000000"/>
                          </a:solidFill>
                          <a:latin typeface="Arial" pitchFamily="34" charset="0"/>
                          <a:ea typeface="Times New Roman"/>
                          <a:cs typeface="Arial" pitchFamily="34" charset="0"/>
                        </a:rPr>
                        <a:t>Γνώση και κατανόηση άλλων πολιτισμών</a:t>
                      </a:r>
                      <a:endParaRPr lang="el-GR"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
        <p:nvSpPr>
          <p:cNvPr id="5" name="4 - Ορθογώνιο"/>
          <p:cNvSpPr/>
          <p:nvPr/>
        </p:nvSpPr>
        <p:spPr>
          <a:xfrm>
            <a:off x="1187624" y="476672"/>
            <a:ext cx="6768752" cy="646331"/>
          </a:xfrm>
          <a:prstGeom prst="rect">
            <a:avLst/>
          </a:prstGeom>
        </p:spPr>
        <p:txBody>
          <a:bodyPr wrap="square">
            <a:spAutoFit/>
          </a:bodyPr>
          <a:lstStyle/>
          <a:p>
            <a:pPr algn="ctr"/>
            <a:r>
              <a:rPr lang="el-GR" sz="3600" i="1" dirty="0" err="1">
                <a:solidFill>
                  <a:srgbClr val="7030A0"/>
                </a:solidFill>
                <a:latin typeface="Arial Narrow" pitchFamily="34" charset="0"/>
                <a:ea typeface="Times New Roman" pitchFamily="18" charset="0"/>
                <a:cs typeface="Arial" pitchFamily="34" charset="0"/>
              </a:rPr>
              <a:t>Global</a:t>
            </a:r>
            <a:r>
              <a:rPr lang="el-GR" sz="3600" i="1" dirty="0">
                <a:solidFill>
                  <a:srgbClr val="7030A0"/>
                </a:solidFill>
                <a:latin typeface="Arial Narrow" pitchFamily="34" charset="0"/>
                <a:ea typeface="Times New Roman" pitchFamily="18" charset="0"/>
                <a:cs typeface="Arial" pitchFamily="34" charset="0"/>
              </a:rPr>
              <a:t> </a:t>
            </a:r>
            <a:r>
              <a:rPr lang="el-GR" sz="3600" i="1" dirty="0" err="1">
                <a:solidFill>
                  <a:srgbClr val="7030A0"/>
                </a:solidFill>
                <a:latin typeface="Arial Narrow" pitchFamily="34" charset="0"/>
                <a:ea typeface="Times New Roman" pitchFamily="18" charset="0"/>
                <a:cs typeface="Arial" pitchFamily="34" charset="0"/>
              </a:rPr>
              <a:t>competence</a:t>
            </a:r>
            <a:r>
              <a:rPr lang="el-GR" sz="3600" i="1" dirty="0">
                <a:solidFill>
                  <a:srgbClr val="7030A0"/>
                </a:solidFill>
                <a:latin typeface="Arial Narrow" pitchFamily="34" charset="0"/>
                <a:ea typeface="Times New Roman" pitchFamily="18" charset="0"/>
                <a:cs typeface="Arial" pitchFamily="34" charset="0"/>
              </a:rPr>
              <a:t> </a:t>
            </a:r>
            <a:endParaRPr lang="el-GR" sz="3600" i="1" dirty="0">
              <a:solidFill>
                <a:srgbClr val="7030A0"/>
              </a:solidFill>
              <a:latin typeface="Arial Narrow" pitchFamily="34" charset="0"/>
            </a:endParaRPr>
          </a:p>
        </p:txBody>
      </p:sp>
    </p:spTree>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l-GR" i="1" dirty="0">
                <a:solidFill>
                  <a:srgbClr val="7030A0"/>
                </a:solidFill>
              </a:rPr>
              <a:t>Σχέδιο μαθήματος</a:t>
            </a:r>
          </a:p>
        </p:txBody>
      </p:sp>
      <p:sp>
        <p:nvSpPr>
          <p:cNvPr id="3" name="2 - Θέση περιεχομένου"/>
          <p:cNvSpPr>
            <a:spLocks noGrp="1"/>
          </p:cNvSpPr>
          <p:nvPr>
            <p:ph sz="quarter" idx="1"/>
          </p:nvPr>
        </p:nvSpPr>
        <p:spPr>
          <a:xfrm>
            <a:off x="612648" y="1600200"/>
            <a:ext cx="8153400" cy="4421088"/>
          </a:xfrm>
        </p:spPr>
        <p:txBody>
          <a:bodyPr>
            <a:noAutofit/>
          </a:bodyPr>
          <a:lstStyle/>
          <a:p>
            <a:pPr>
              <a:buFont typeface="Arial" pitchFamily="34" charset="0"/>
              <a:buChar char="•"/>
            </a:pPr>
            <a:r>
              <a:rPr lang="el-GR" sz="2800" dirty="0">
                <a:latin typeface="Arial Narrow" pitchFamily="34" charset="0"/>
              </a:rPr>
              <a:t>Χωρισμός σε ομάδες</a:t>
            </a:r>
          </a:p>
          <a:p>
            <a:pPr>
              <a:buFont typeface="Arial" pitchFamily="34" charset="0"/>
              <a:buChar char="•"/>
            </a:pPr>
            <a:r>
              <a:rPr lang="el-GR" sz="2800" dirty="0">
                <a:latin typeface="Arial Narrow" pitchFamily="34" charset="0"/>
              </a:rPr>
              <a:t>Καθορισμός των χαρακτηριστικών της ομάδας των</a:t>
            </a:r>
          </a:p>
          <a:p>
            <a:pPr>
              <a:buNone/>
            </a:pPr>
            <a:r>
              <a:rPr lang="el-GR" sz="2800" dirty="0">
                <a:latin typeface="Arial Narrow" pitchFamily="34" charset="0"/>
              </a:rPr>
              <a:t>    μαθητών (ηλικία, αριθμός, εθνικότητα, γλώσσα,</a:t>
            </a:r>
          </a:p>
          <a:p>
            <a:pPr>
              <a:buNone/>
            </a:pPr>
            <a:r>
              <a:rPr lang="el-GR" sz="2800" dirty="0">
                <a:latin typeface="Arial Narrow" pitchFamily="34" charset="0"/>
              </a:rPr>
              <a:t>    κατεκτημένη γνώση, κοινωνικό υπόβαθρο, θρησκεία κτλ)</a:t>
            </a:r>
          </a:p>
          <a:p>
            <a:pPr>
              <a:buFont typeface="Wingdings" pitchFamily="2" charset="2"/>
              <a:buChar char="§"/>
            </a:pPr>
            <a:r>
              <a:rPr lang="el-GR" sz="2800" dirty="0">
                <a:latin typeface="Arial Narrow" pitchFamily="34" charset="0"/>
              </a:rPr>
              <a:t>Θέσπιση βασικού στόχου (ανάλογα με το δικό μας</a:t>
            </a:r>
          </a:p>
          <a:p>
            <a:pPr marL="0" indent="0">
              <a:buNone/>
            </a:pPr>
            <a:r>
              <a:rPr lang="en-US" sz="2800" dirty="0">
                <a:latin typeface="Arial Narrow" pitchFamily="34" charset="0"/>
              </a:rPr>
              <a:t>    </a:t>
            </a:r>
            <a:r>
              <a:rPr lang="el-GR" sz="2800" dirty="0">
                <a:latin typeface="Arial Narrow" pitchFamily="34" charset="0"/>
              </a:rPr>
              <a:t>αναλυτικό πρόγραμμα)</a:t>
            </a:r>
          </a:p>
          <a:p>
            <a:pPr>
              <a:buFont typeface="Wingdings" pitchFamily="2" charset="2"/>
              <a:buChar char="§"/>
            </a:pPr>
            <a:r>
              <a:rPr lang="el-GR" sz="2800" dirty="0">
                <a:latin typeface="Arial Narrow" pitchFamily="34" charset="0"/>
              </a:rPr>
              <a:t>Καθορισμός </a:t>
            </a:r>
            <a:r>
              <a:rPr lang="el-GR" sz="2800" dirty="0" err="1">
                <a:latin typeface="Arial Narrow" pitchFamily="34" charset="0"/>
              </a:rPr>
              <a:t>υποστόχων</a:t>
            </a:r>
            <a:endParaRPr lang="el-GR" sz="2800" dirty="0">
              <a:latin typeface="Arial Narrow" pitchFamily="34" charset="0"/>
            </a:endParaRPr>
          </a:p>
          <a:p>
            <a:pPr>
              <a:buFont typeface="Wingdings" pitchFamily="2" charset="2"/>
              <a:buChar char="§"/>
            </a:pPr>
            <a:r>
              <a:rPr lang="el-GR" sz="2800" dirty="0">
                <a:latin typeface="Arial Narrow" pitchFamily="34" charset="0"/>
              </a:rPr>
              <a:t>Σχεδιασμός των δραστηριοτήτων</a:t>
            </a:r>
          </a:p>
        </p:txBody>
      </p:sp>
    </p:spTree>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latin typeface="Arial Narrow" pitchFamily="34" charset="0"/>
              </a:rPr>
              <a:t>Σχέδιο μαθήματος</a:t>
            </a:r>
          </a:p>
        </p:txBody>
      </p:sp>
      <p:sp>
        <p:nvSpPr>
          <p:cNvPr id="3" name="2 - Θέση περιεχομένου"/>
          <p:cNvSpPr>
            <a:spLocks noGrp="1"/>
          </p:cNvSpPr>
          <p:nvPr>
            <p:ph sz="quarter" idx="1"/>
          </p:nvPr>
        </p:nvSpPr>
        <p:spPr/>
        <p:txBody>
          <a:bodyPr>
            <a:normAutofit/>
          </a:bodyPr>
          <a:lstStyle/>
          <a:p>
            <a:pPr>
              <a:buFont typeface="Wingdings" pitchFamily="2" charset="2"/>
              <a:buChar char="§"/>
            </a:pPr>
            <a:r>
              <a:rPr lang="el-GR" sz="2800" dirty="0">
                <a:latin typeface="Arial Narrow" pitchFamily="34" charset="0"/>
              </a:rPr>
              <a:t>Βιωματική μάθηση</a:t>
            </a:r>
          </a:p>
          <a:p>
            <a:pPr>
              <a:buFont typeface="Wingdings" pitchFamily="2" charset="2"/>
              <a:buChar char="§"/>
            </a:pPr>
            <a:r>
              <a:rPr lang="el-GR" sz="2800" dirty="0">
                <a:latin typeface="Arial Narrow" pitchFamily="34" charset="0"/>
              </a:rPr>
              <a:t>Συνεργατική μάθηση</a:t>
            </a:r>
          </a:p>
          <a:p>
            <a:pPr>
              <a:buFont typeface="Wingdings" pitchFamily="2" charset="2"/>
              <a:buChar char="§"/>
            </a:pPr>
            <a:r>
              <a:rPr lang="el-GR" sz="2800" dirty="0">
                <a:latin typeface="Arial Narrow" pitchFamily="34" charset="0"/>
              </a:rPr>
              <a:t>Μάθηση με βάση το πρόβλημα</a:t>
            </a:r>
          </a:p>
          <a:p>
            <a:pPr>
              <a:buFont typeface="Wingdings" pitchFamily="2" charset="2"/>
              <a:buChar char="§"/>
            </a:pPr>
            <a:r>
              <a:rPr lang="el-GR" sz="2800" dirty="0">
                <a:latin typeface="Arial Narrow" pitchFamily="34" charset="0"/>
              </a:rPr>
              <a:t>Διερευνητική μάθηση</a:t>
            </a:r>
          </a:p>
          <a:p>
            <a:pPr>
              <a:buFont typeface="Wingdings" pitchFamily="2" charset="2"/>
              <a:buChar char="§"/>
            </a:pPr>
            <a:r>
              <a:rPr lang="el-GR" sz="2800" dirty="0">
                <a:latin typeface="Arial Narrow" pitchFamily="34" charset="0"/>
              </a:rPr>
              <a:t>Μάθηση με βάση τον διάλογο</a:t>
            </a:r>
          </a:p>
          <a:p>
            <a:pPr>
              <a:buFont typeface="Wingdings" pitchFamily="2" charset="2"/>
              <a:buChar char="§"/>
            </a:pPr>
            <a:r>
              <a:rPr lang="el-GR" sz="2800" dirty="0">
                <a:latin typeface="Arial Narrow" pitchFamily="34" charset="0"/>
              </a:rPr>
              <a:t>Μάθηση με βάση τον ορισμό και την κατανόηση της  ομάδας στόχο</a:t>
            </a:r>
          </a:p>
        </p:txBody>
      </p:sp>
    </p:spTree>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3600" i="1" dirty="0">
                <a:solidFill>
                  <a:srgbClr val="C00000"/>
                </a:solidFill>
              </a:rPr>
              <a:t>      </a:t>
            </a:r>
            <a:r>
              <a:rPr lang="el-GR" sz="4000" i="1" dirty="0">
                <a:solidFill>
                  <a:srgbClr val="7030A0"/>
                </a:solidFill>
                <a:latin typeface="Arial Narrow" pitchFamily="34" charset="0"/>
              </a:rPr>
              <a:t>Φραγμοί</a:t>
            </a:r>
            <a:endParaRPr lang="el-GR" sz="4000" dirty="0">
              <a:solidFill>
                <a:srgbClr val="7030A0"/>
              </a:solidFill>
              <a:latin typeface="Arial Narrow" pitchFamily="34" charset="0"/>
            </a:endParaRPr>
          </a:p>
        </p:txBody>
      </p:sp>
      <p:sp>
        <p:nvSpPr>
          <p:cNvPr id="3" name="2 - Θέση περιεχομένου"/>
          <p:cNvSpPr>
            <a:spLocks noGrp="1"/>
          </p:cNvSpPr>
          <p:nvPr>
            <p:ph sz="quarter" idx="1"/>
          </p:nvPr>
        </p:nvSpPr>
        <p:spPr/>
        <p:txBody>
          <a:bodyPr/>
          <a:lstStyle/>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endParaRPr lang="el-GR" sz="3200" dirty="0">
              <a:solidFill>
                <a:srgbClr val="FF0000"/>
              </a:solidFill>
            </a:endParaRP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sz="3200" dirty="0">
                <a:solidFill>
                  <a:srgbClr val="0070C0"/>
                </a:solidFill>
                <a:latin typeface="Arial Narrow" pitchFamily="34" charset="0"/>
              </a:rPr>
              <a:t>Πολιτισμικό σοκ</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sz="3200" dirty="0">
                <a:solidFill>
                  <a:srgbClr val="0070C0"/>
                </a:solidFill>
                <a:latin typeface="Arial Narrow" pitchFamily="34" charset="0"/>
              </a:rPr>
              <a:t>Σύγκρουση πολιτισμού</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sz="3200" dirty="0">
                <a:solidFill>
                  <a:srgbClr val="0070C0"/>
                </a:solidFill>
                <a:latin typeface="Arial Narrow" pitchFamily="34" charset="0"/>
              </a:rPr>
              <a:t>Στερεότυπα</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sz="3200" dirty="0">
                <a:solidFill>
                  <a:srgbClr val="0070C0"/>
                </a:solidFill>
                <a:latin typeface="Arial Narrow" pitchFamily="34" charset="0"/>
              </a:rPr>
              <a:t>Προκαταλήψεις</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dirty="0">
                <a:solidFill>
                  <a:srgbClr val="0070C0"/>
                </a:solidFill>
                <a:latin typeface="Arial Narrow" pitchFamily="34" charset="0"/>
              </a:rPr>
              <a:t>Ανικανοποίητες ανάγκες</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dirty="0">
                <a:solidFill>
                  <a:srgbClr val="0070C0"/>
                </a:solidFill>
                <a:latin typeface="Arial Narrow" pitchFamily="34" charset="0"/>
              </a:rPr>
              <a:t>Προσδοκίες </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r>
              <a:rPr lang="el-GR" dirty="0">
                <a:solidFill>
                  <a:srgbClr val="0070C0"/>
                </a:solidFill>
                <a:latin typeface="Arial Narrow" pitchFamily="34" charset="0"/>
              </a:rPr>
              <a:t>Περιορισμένοι πόροι</a:t>
            </a:r>
          </a:p>
          <a:p>
            <a:pPr marL="457200" indent="-455613">
              <a:lnSpc>
                <a:spcPct val="100000"/>
              </a:lnSpc>
              <a:buClr>
                <a:srgbClr val="FF0000"/>
              </a:buClr>
              <a:buFont typeface="Wingdings"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pPr>
            <a:endParaRPr lang="el-GR" dirty="0">
              <a:solidFill>
                <a:srgbClr val="7030A0"/>
              </a:solidFill>
            </a:endParaRPr>
          </a:p>
        </p:txBody>
      </p:sp>
      <p:pic>
        <p:nvPicPr>
          <p:cNvPr id="4" name="Picture 1"/>
          <p:cNvPicPr>
            <a:picLocks noChangeAspect="1" noChangeArrowheads="1"/>
          </p:cNvPicPr>
          <p:nvPr/>
        </p:nvPicPr>
        <p:blipFill>
          <a:blip r:embed="rId2" cstate="print"/>
          <a:srcRect/>
          <a:stretch>
            <a:fillRect/>
          </a:stretch>
        </p:blipFill>
        <p:spPr bwMode="auto">
          <a:xfrm>
            <a:off x="5364088" y="2132856"/>
            <a:ext cx="3425825" cy="4032250"/>
          </a:xfrm>
          <a:prstGeom prst="rect">
            <a:avLst/>
          </a:prstGeom>
          <a:noFill/>
          <a:ln w="9525">
            <a:noFill/>
            <a:round/>
            <a:headEnd/>
            <a:tailEnd/>
          </a:ln>
        </p:spPr>
      </p:pic>
    </p:spTree>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pPr lvl="0" algn="ctr"/>
            <a:r>
              <a:rPr lang="el-GR" sz="4000" i="1" dirty="0">
                <a:solidFill>
                  <a:srgbClr val="7030A0"/>
                </a:solidFill>
                <a:latin typeface="Calibri" pitchFamily="34" charset="0"/>
                <a:ea typeface="Calibri" pitchFamily="34" charset="0"/>
                <a:cs typeface="Times New Roman" pitchFamily="18" charset="0"/>
              </a:rPr>
              <a:t>Χωρίς συμπεριληπτική εκπαίδευση </a:t>
            </a:r>
            <a:r>
              <a:rPr lang="el-GR" sz="4000" i="1" dirty="0">
                <a:solidFill>
                  <a:srgbClr val="7030A0"/>
                </a:solidFill>
                <a:latin typeface="Arial" pitchFamily="34" charset="0"/>
                <a:cs typeface="Arial" pitchFamily="34" charset="0"/>
              </a:rPr>
              <a:t/>
            </a:r>
            <a:br>
              <a:rPr lang="el-GR" sz="4000" i="1" dirty="0">
                <a:solidFill>
                  <a:srgbClr val="7030A0"/>
                </a:solidFill>
                <a:latin typeface="Arial" pitchFamily="34" charset="0"/>
                <a:cs typeface="Arial" pitchFamily="34" charset="0"/>
              </a:rPr>
            </a:br>
            <a:endParaRPr lang="el-GR" sz="4000" i="1" dirty="0">
              <a:solidFill>
                <a:srgbClr val="7030A0"/>
              </a:solidFill>
            </a:endParaRPr>
          </a:p>
        </p:txBody>
      </p:sp>
      <p:sp>
        <p:nvSpPr>
          <p:cNvPr id="45057" name="Rectangle 1"/>
          <p:cNvSpPr>
            <a:spLocks noChangeArrowheads="1"/>
          </p:cNvSpPr>
          <p:nvPr/>
        </p:nvSpPr>
        <p:spPr bwMode="auto">
          <a:xfrm>
            <a:off x="395536" y="1207205"/>
            <a:ext cx="7128792"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endParaRPr lang="el-GR" sz="2800" i="1" dirty="0">
              <a:solidFill>
                <a:srgbClr val="7030A0"/>
              </a:solidFill>
              <a:latin typeface="Arial Narrow" pitchFamily="34" charset="0"/>
              <a:ea typeface="Calibri" pitchFamily="34" charset="0"/>
              <a:cs typeface="Times New Roman" pitchFamily="18" charset="0"/>
            </a:endParaRPr>
          </a:p>
          <a:p>
            <a:pPr lvl="0" algn="ctr" eaLnBrk="0" fontAlgn="base" hangingPunct="0">
              <a:spcBef>
                <a:spcPct val="0"/>
              </a:spcBef>
              <a:spcAft>
                <a:spcPct val="0"/>
              </a:spcAft>
            </a:pPr>
            <a:r>
              <a:rPr lang="el-GR" sz="3600" i="1" dirty="0">
                <a:solidFill>
                  <a:srgbClr val="7030A0"/>
                </a:solidFill>
                <a:latin typeface="Arial Narrow" pitchFamily="34" charset="0"/>
                <a:ea typeface="Calibri" pitchFamily="34" charset="0"/>
                <a:cs typeface="Times New Roman" pitchFamily="18" charset="0"/>
              </a:rPr>
              <a:t>Αυξάνεται</a:t>
            </a:r>
          </a:p>
          <a:p>
            <a:pPr lvl="0" eaLnBrk="0" fontAlgn="base" hangingPunct="0">
              <a:spcBef>
                <a:spcPct val="0"/>
              </a:spcBef>
              <a:spcAft>
                <a:spcPct val="0"/>
              </a:spcAft>
            </a:pPr>
            <a:endParaRPr lang="en-US" sz="2400" i="1" dirty="0">
              <a:solidFill>
                <a:srgbClr val="7030A0"/>
              </a:solidFill>
              <a:latin typeface="Calibri" pitchFamily="34" charset="0"/>
              <a:ea typeface="Calibri" pitchFamily="34" charset="0"/>
              <a:cs typeface="Times New Roman" pitchFamily="18" charset="0"/>
            </a:endParaRPr>
          </a:p>
          <a:p>
            <a:pPr lvl="0" eaLnBrk="0" fontAlgn="base" hangingPunct="0">
              <a:spcBef>
                <a:spcPct val="0"/>
              </a:spcBef>
              <a:spcAft>
                <a:spcPct val="0"/>
              </a:spcAft>
              <a:buFont typeface="Arial" pitchFamily="34" charset="0"/>
              <a:buChar char="•"/>
            </a:pPr>
            <a:r>
              <a:rPr kumimoji="0" lang="en-US"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To </a:t>
            </a:r>
            <a:r>
              <a:rPr kumimoji="0" lang="el-GR"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φαινόμενο του σχολικού εκφοβισμού</a:t>
            </a:r>
          </a:p>
          <a:p>
            <a:pPr lvl="0" eaLnBrk="0" fontAlgn="base" hangingPunct="0">
              <a:spcBef>
                <a:spcPct val="0"/>
              </a:spcBef>
              <a:spcAft>
                <a:spcPct val="0"/>
              </a:spcAft>
              <a:buFont typeface="Arial" pitchFamily="34" charset="0"/>
              <a:buChar char="•"/>
            </a:pPr>
            <a:endParaRPr kumimoji="0" lang="el-GR" sz="24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r>
              <a:rPr kumimoji="0" lang="el-GR"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Η πρόωρη εγκατάλειψη</a:t>
            </a: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endParaRPr kumimoji="0" lang="el-GR" sz="24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H </a:t>
            </a:r>
            <a:r>
              <a:rPr kumimoji="0" lang="el-GR"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Παθητική στάση-αδιαφορία</a:t>
            </a: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endParaRPr kumimoji="0" lang="el-GR" sz="24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r>
              <a:rPr kumimoji="0" lang="el-GR"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Η  ωμή βία</a:t>
            </a: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endParaRPr kumimoji="0" lang="el-GR" sz="24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r>
              <a:rPr kumimoji="0" lang="el-GR" sz="24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Η αδιαφορία για ότι συμβαίνει γύρω μας</a:t>
            </a:r>
            <a:endParaRPr kumimoji="0" lang="el-GR" sz="2400" b="0" i="0" u="none" strike="noStrike" cap="none" normalizeH="0" baseline="0" dirty="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 typeface="Arial" pitchFamily="34" charset="0"/>
              <a:buChar char="•"/>
              <a:tabLst/>
            </a:pPr>
            <a:endParaRPr kumimoji="0" lang="el-GR"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n-US" sz="4000" i="1" dirty="0">
                <a:solidFill>
                  <a:srgbClr val="7030A0"/>
                </a:solidFill>
                <a:latin typeface="Arial Narrow" pitchFamily="34" charset="0"/>
              </a:rPr>
              <a:t>Digital tools for Multicultural education</a:t>
            </a:r>
            <a:endParaRPr lang="el-GR" sz="4000" i="1" dirty="0">
              <a:solidFill>
                <a:srgbClr val="7030A0"/>
              </a:solidFill>
              <a:latin typeface="Arial Narrow" pitchFamily="34" charset="0"/>
            </a:endParaRPr>
          </a:p>
        </p:txBody>
      </p:sp>
      <p:pic>
        <p:nvPicPr>
          <p:cNvPr id="4" name="3 - Εικόνα" descr="https://lh3.googleusercontent.com/EZNaFKpIc2X5h8_BcrbOr5ME-XrFtsFc7Zhut2Si6wIhY7IeYi3JzLFaUKtXkprefhTgFG1A4GT4cUwm_6ENgGglN0e-1AkwMcmj37f274R-ClIZW3MmBOKX8XYn222fMk3Lxwhnl8KPr3cQbQ"/>
          <p:cNvPicPr/>
          <p:nvPr/>
        </p:nvPicPr>
        <p:blipFill>
          <a:blip r:embed="rId3" cstate="print"/>
          <a:srcRect/>
          <a:stretch>
            <a:fillRect/>
          </a:stretch>
        </p:blipFill>
        <p:spPr bwMode="auto">
          <a:xfrm>
            <a:off x="323528" y="4437112"/>
            <a:ext cx="8568952" cy="1728193"/>
          </a:xfrm>
          <a:prstGeom prst="rect">
            <a:avLst/>
          </a:prstGeom>
          <a:noFill/>
          <a:ln w="9525">
            <a:noFill/>
            <a:miter lim="800000"/>
            <a:headEnd/>
            <a:tailEnd/>
          </a:ln>
        </p:spPr>
      </p:pic>
      <p:sp>
        <p:nvSpPr>
          <p:cNvPr id="7" name="TextBox 6">
            <a:extLst>
              <a:ext uri="{FF2B5EF4-FFF2-40B4-BE49-F238E27FC236}">
                <a16:creationId xmlns:a16="http://schemas.microsoft.com/office/drawing/2014/main" xmlns="" id="{343E2532-62AE-3947-3501-CE309DA1853E}"/>
              </a:ext>
            </a:extLst>
          </p:cNvPr>
          <p:cNvSpPr txBox="1"/>
          <p:nvPr/>
        </p:nvSpPr>
        <p:spPr>
          <a:xfrm>
            <a:off x="395536" y="1412776"/>
            <a:ext cx="7992888" cy="2616101"/>
          </a:xfrm>
          <a:prstGeom prst="rect">
            <a:avLst/>
          </a:prstGeom>
          <a:noFill/>
        </p:spPr>
        <p:txBody>
          <a:bodyPr wrap="square">
            <a:spAutoFit/>
          </a:bodyPr>
          <a:lstStyle/>
          <a:p>
            <a:endParaRPr lang="el-GR" sz="2800" dirty="0">
              <a:solidFill>
                <a:srgbClr val="C00000"/>
              </a:solidFill>
            </a:endParaRPr>
          </a:p>
          <a:p>
            <a:r>
              <a:rPr lang="en-US" sz="2800" dirty="0" err="1">
                <a:solidFill>
                  <a:srgbClr val="C00000"/>
                </a:solidFill>
              </a:rPr>
              <a:t>Cral</a:t>
            </a:r>
            <a:endParaRPr lang="en-US" sz="2800" dirty="0">
              <a:solidFill>
                <a:srgbClr val="C00000"/>
              </a:solidFill>
            </a:endParaRPr>
          </a:p>
          <a:p>
            <a:endParaRPr lang="el-GR" dirty="0"/>
          </a:p>
          <a:p>
            <a:endParaRPr lang="el-GR" dirty="0"/>
          </a:p>
          <a:p>
            <a:r>
              <a:rPr lang="el-GR" dirty="0"/>
              <a:t>Στόχος  είναι η ενίσχυση </a:t>
            </a:r>
          </a:p>
          <a:p>
            <a:r>
              <a:rPr lang="el-GR" dirty="0"/>
              <a:t>της κριτικής σκέψης και </a:t>
            </a:r>
          </a:p>
          <a:p>
            <a:r>
              <a:rPr lang="el-GR" dirty="0"/>
              <a:t>του </a:t>
            </a:r>
            <a:r>
              <a:rPr lang="el-GR" dirty="0" err="1"/>
              <a:t>γραμματισμού</a:t>
            </a:r>
            <a:r>
              <a:rPr lang="el-GR" dirty="0"/>
              <a:t> στα οπτικοακουστικά μέσα </a:t>
            </a:r>
          </a:p>
          <a:p>
            <a:r>
              <a:rPr lang="el-GR" dirty="0"/>
              <a:t>των νέων ηλικίας  14-19 ετών, των γονέων και των εκπαιδευτικών</a:t>
            </a:r>
          </a:p>
        </p:txBody>
      </p:sp>
      <p:sp>
        <p:nvSpPr>
          <p:cNvPr id="11" name="10 - Βέλος προς τα κάτω"/>
          <p:cNvSpPr/>
          <p:nvPr/>
        </p:nvSpPr>
        <p:spPr>
          <a:xfrm>
            <a:off x="755576" y="2276872"/>
            <a:ext cx="36004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i="1" dirty="0">
                <a:solidFill>
                  <a:srgbClr val="7030A0"/>
                </a:solidFill>
                <a:latin typeface="Arial Narrow" pitchFamily="34" charset="0"/>
              </a:rPr>
              <a:t>Digital tools for Multicultural education</a:t>
            </a:r>
            <a:endParaRPr lang="el-GR" dirty="0">
              <a:solidFill>
                <a:srgbClr val="7030A0"/>
              </a:solidFill>
            </a:endParaRPr>
          </a:p>
        </p:txBody>
      </p:sp>
      <p:sp>
        <p:nvSpPr>
          <p:cNvPr id="3" name="2 - Θέση περιεχομένου"/>
          <p:cNvSpPr>
            <a:spLocks noGrp="1"/>
          </p:cNvSpPr>
          <p:nvPr>
            <p:ph sz="quarter" idx="1"/>
          </p:nvPr>
        </p:nvSpPr>
        <p:spPr>
          <a:xfrm>
            <a:off x="612648" y="2852936"/>
            <a:ext cx="8153400" cy="3243064"/>
          </a:xfrm>
        </p:spPr>
        <p:txBody>
          <a:bodyPr>
            <a:normAutofit fontScale="70000" lnSpcReduction="20000"/>
          </a:bodyPr>
          <a:lstStyle/>
          <a:p>
            <a:pPr>
              <a:buNone/>
            </a:pPr>
            <a:endParaRPr lang="en-US" dirty="0"/>
          </a:p>
          <a:p>
            <a:pPr>
              <a:buNone/>
            </a:pPr>
            <a:r>
              <a:rPr lang="el-GR" sz="4000" dirty="0" err="1">
                <a:solidFill>
                  <a:srgbClr val="FF0000"/>
                </a:solidFill>
                <a:latin typeface="Arial Narrow" pitchFamily="34" charset="0"/>
              </a:rPr>
              <a:t>AmeLie</a:t>
            </a:r>
            <a:endParaRPr lang="el-GR" sz="4000" dirty="0">
              <a:solidFill>
                <a:srgbClr val="FF0000"/>
              </a:solidFill>
              <a:latin typeface="Arial Narrow" pitchFamily="34" charset="0"/>
            </a:endParaRPr>
          </a:p>
          <a:p>
            <a:pPr>
              <a:buNone/>
            </a:pPr>
            <a:r>
              <a:rPr lang="el-GR" dirty="0"/>
              <a:t>Βοηθά τους εκπαιδευτικούς να εκπαιδεύσουν τους μαθητές στο </a:t>
            </a:r>
            <a:r>
              <a:rPr lang="el-GR" i="1" u="sng" dirty="0">
                <a:solidFill>
                  <a:srgbClr val="C00000"/>
                </a:solidFill>
              </a:rPr>
              <a:t>πώς</a:t>
            </a:r>
            <a:r>
              <a:rPr lang="el-GR" u="sng" dirty="0">
                <a:solidFill>
                  <a:srgbClr val="C00000"/>
                </a:solidFill>
              </a:rPr>
              <a:t> </a:t>
            </a:r>
            <a:r>
              <a:rPr lang="el-GR" dirty="0"/>
              <a:t>να</a:t>
            </a:r>
          </a:p>
          <a:p>
            <a:pPr>
              <a:buNone/>
            </a:pPr>
            <a:r>
              <a:rPr lang="el-GR" dirty="0"/>
              <a:t>αντιμετωπίσουν τη διαδικτυακή ρητορική μίσους</a:t>
            </a:r>
          </a:p>
          <a:p>
            <a:pPr marL="0" lvl="0" indent="0" fontAlgn="base">
              <a:spcBef>
                <a:spcPct val="0"/>
              </a:spcBef>
              <a:spcAft>
                <a:spcPct val="0"/>
              </a:spcAft>
              <a:buClrTx/>
              <a:buSzTx/>
              <a:buNone/>
            </a:pPr>
            <a:endParaRPr lang="el-GR" sz="2000" dirty="0">
              <a:solidFill>
                <a:srgbClr val="000000"/>
              </a:solidFill>
              <a:latin typeface="Arial" pitchFamily="34" charset="0"/>
              <a:ea typeface="Times New Roman" pitchFamily="18" charset="0"/>
              <a:cs typeface="Arial" pitchFamily="34" charset="0"/>
            </a:endParaRPr>
          </a:p>
          <a:p>
            <a:pPr marL="0" lvl="0" indent="0" fontAlgn="base">
              <a:spcBef>
                <a:spcPct val="0"/>
              </a:spcBef>
              <a:spcAft>
                <a:spcPct val="0"/>
              </a:spcAft>
              <a:buClrTx/>
              <a:buSzTx/>
              <a:buNone/>
            </a:pPr>
            <a:r>
              <a:rPr lang="en-US" sz="2000" dirty="0">
                <a:solidFill>
                  <a:srgbClr val="000000"/>
                </a:solidFill>
                <a:latin typeface="Arial" pitchFamily="34" charset="0"/>
                <a:ea typeface="Times New Roman" pitchFamily="18" charset="0"/>
                <a:cs typeface="Arial" pitchFamily="34" charset="0"/>
              </a:rPr>
              <a:t>The Platform</a:t>
            </a:r>
            <a:br>
              <a:rPr lang="en-US" sz="2000" dirty="0">
                <a:solidFill>
                  <a:srgbClr val="000000"/>
                </a:solidFill>
                <a:latin typeface="Arial" pitchFamily="34" charset="0"/>
                <a:ea typeface="Times New Roman" pitchFamily="18" charset="0"/>
                <a:cs typeface="Arial" pitchFamily="34" charset="0"/>
              </a:rPr>
            </a:br>
            <a:r>
              <a:rPr lang="en-US" sz="2000" dirty="0">
                <a:solidFill>
                  <a:srgbClr val="000000"/>
                </a:solidFill>
                <a:latin typeface="Arial" pitchFamily="34" charset="0"/>
                <a:ea typeface="Times New Roman" pitchFamily="18" charset="0"/>
                <a:cs typeface="Arial" pitchFamily="34" charset="0"/>
              </a:rPr>
              <a:t>https://platform.amelieproject.eu/</a:t>
            </a:r>
            <a:endParaRPr lang="el-GR" sz="2000" dirty="0">
              <a:latin typeface="Arial" pitchFamily="34" charset="0"/>
              <a:ea typeface="Times New Roman" pitchFamily="18" charset="0"/>
              <a:cs typeface="Arial" pitchFamily="34" charset="0"/>
            </a:endParaRPr>
          </a:p>
          <a:p>
            <a:pPr marL="0" lvl="0" indent="0" eaLnBrk="0" fontAlgn="base" hangingPunct="0">
              <a:spcBef>
                <a:spcPct val="0"/>
              </a:spcBef>
              <a:spcAft>
                <a:spcPct val="0"/>
              </a:spcAft>
              <a:buClrTx/>
              <a:buSzTx/>
              <a:buNone/>
            </a:pPr>
            <a:r>
              <a:rPr lang="en-US" sz="2800" dirty="0">
                <a:solidFill>
                  <a:srgbClr val="7030A0"/>
                </a:solidFill>
                <a:latin typeface="Arial" pitchFamily="34" charset="0"/>
                <a:ea typeface="Times New Roman" pitchFamily="18" charset="0"/>
                <a:cs typeface="Arial" pitchFamily="34" charset="0"/>
              </a:rPr>
              <a:t>Where to find us</a:t>
            </a:r>
            <a:endParaRPr lang="el-GR" sz="2800" dirty="0">
              <a:solidFill>
                <a:srgbClr val="7030A0"/>
              </a:solidFill>
              <a:latin typeface="Arial" pitchFamily="34" charset="0"/>
              <a:ea typeface="Times New Roman" pitchFamily="18" charset="0"/>
              <a:cs typeface="Arial" pitchFamily="34" charset="0"/>
            </a:endParaRPr>
          </a:p>
          <a:p>
            <a:pPr marL="0" lvl="0" indent="0" eaLnBrk="0" fontAlgn="base" hangingPunct="0">
              <a:spcBef>
                <a:spcPct val="0"/>
              </a:spcBef>
              <a:spcAft>
                <a:spcPct val="0"/>
              </a:spcAft>
              <a:buClrTx/>
              <a:buSzTx/>
              <a:buNone/>
            </a:pPr>
            <a:r>
              <a:rPr lang="en-US" sz="2800" dirty="0">
                <a:solidFill>
                  <a:srgbClr val="7030A0"/>
                </a:solidFill>
                <a:latin typeface="Arial" pitchFamily="34" charset="0"/>
                <a:ea typeface="Times New Roman" pitchFamily="18" charset="0"/>
                <a:cs typeface="Arial" pitchFamily="34" charset="0"/>
                <a:hlinkClick r:id="rId2"/>
              </a:rPr>
              <a:t>https://www.amelieproject.eu/</a:t>
            </a:r>
            <a:endParaRPr lang="el-GR" sz="2800" dirty="0">
              <a:solidFill>
                <a:srgbClr val="7030A0"/>
              </a:solidFill>
              <a:latin typeface="Arial" pitchFamily="34" charset="0"/>
              <a:ea typeface="Times New Roman" pitchFamily="18" charset="0"/>
              <a:cs typeface="Arial" pitchFamily="34" charset="0"/>
            </a:endParaRPr>
          </a:p>
          <a:p>
            <a:pPr marL="0" lvl="0" indent="0" eaLnBrk="0" fontAlgn="base" hangingPunct="0">
              <a:spcBef>
                <a:spcPct val="0"/>
              </a:spcBef>
              <a:spcAft>
                <a:spcPct val="0"/>
              </a:spcAft>
              <a:buClrTx/>
              <a:buSzTx/>
              <a:buNone/>
            </a:pPr>
            <a:r>
              <a:rPr lang="en-US" sz="2800" dirty="0">
                <a:solidFill>
                  <a:srgbClr val="7030A0"/>
                </a:solidFill>
                <a:latin typeface="Arial" pitchFamily="34" charset="0"/>
                <a:ea typeface="Times New Roman" pitchFamily="18" charset="0"/>
                <a:cs typeface="Arial" pitchFamily="34" charset="0"/>
                <a:hlinkClick r:id="rId3"/>
              </a:rPr>
              <a:t>https://www.facebook.com/AMeLiE.EU</a:t>
            </a:r>
            <a:endParaRPr lang="el-GR" sz="2800" dirty="0">
              <a:solidFill>
                <a:srgbClr val="7030A0"/>
              </a:solidFill>
              <a:latin typeface="Arial" pitchFamily="34" charset="0"/>
              <a:ea typeface="Times New Roman" pitchFamily="18" charset="0"/>
              <a:cs typeface="Arial" pitchFamily="34" charset="0"/>
            </a:endParaRPr>
          </a:p>
          <a:p>
            <a:pPr marL="0" lvl="0" indent="0" eaLnBrk="0" fontAlgn="base" hangingPunct="0">
              <a:spcBef>
                <a:spcPct val="0"/>
              </a:spcBef>
              <a:spcAft>
                <a:spcPct val="0"/>
              </a:spcAft>
              <a:buClrTx/>
              <a:buSzTx/>
              <a:buNone/>
            </a:pPr>
            <a:r>
              <a:rPr lang="en-US" sz="2800" dirty="0">
                <a:solidFill>
                  <a:srgbClr val="7030A0"/>
                </a:solidFill>
                <a:latin typeface="Arial" pitchFamily="34" charset="0"/>
                <a:ea typeface="Times New Roman" pitchFamily="18" charset="0"/>
                <a:cs typeface="Arial" pitchFamily="34" charset="0"/>
                <a:hlinkClick r:id="rId4"/>
              </a:rPr>
              <a:t>https://www.instagram.com/amelieprojecteu/</a:t>
            </a:r>
            <a:endParaRPr lang="el-GR" sz="2800" dirty="0">
              <a:solidFill>
                <a:srgbClr val="7030A0"/>
              </a:solidFill>
              <a:latin typeface="Arial" pitchFamily="34" charset="0"/>
              <a:ea typeface="Times New Roman" pitchFamily="18" charset="0"/>
              <a:cs typeface="Arial" pitchFamily="34" charset="0"/>
            </a:endParaRPr>
          </a:p>
        </p:txBody>
      </p:sp>
      <p:pic>
        <p:nvPicPr>
          <p:cNvPr id="5" name="4 - Εικόνα" descr="https://lh4.googleusercontent.com/AwMJVid1h2ERGUqN-ftQSZ722w0Z29ZJIYAqFMNRCw_7nyqI3UVk8ioomeJfF2jhzn-xdhfSgCOKrUBIlMWlKQCd-F8NN1lh99t9otciPMknIxyJXduT8xYFnPoasaLO84DdklX6kI4uoNKL3g"/>
          <p:cNvPicPr/>
          <p:nvPr/>
        </p:nvPicPr>
        <p:blipFill>
          <a:blip r:embed="rId5" cstate="print"/>
          <a:srcRect/>
          <a:stretch>
            <a:fillRect/>
          </a:stretch>
        </p:blipFill>
        <p:spPr bwMode="auto">
          <a:xfrm>
            <a:off x="395536" y="1628800"/>
            <a:ext cx="8424936" cy="1224136"/>
          </a:xfrm>
          <a:prstGeom prst="rect">
            <a:avLst/>
          </a:prstGeom>
          <a:noFill/>
          <a:ln w="9525">
            <a:noFill/>
            <a:miter lim="800000"/>
            <a:headEnd/>
            <a:tailEnd/>
          </a:ln>
        </p:spPr>
      </p:pic>
    </p:spTree>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08F8E3DA-6ED9-AAD9-31D4-AA69D85186AB}"/>
              </a:ext>
            </a:extLst>
          </p:cNvPr>
          <p:cNvSpPr>
            <a:spLocks noGrp="1"/>
          </p:cNvSpPr>
          <p:nvPr>
            <p:ph type="title"/>
          </p:nvPr>
        </p:nvSpPr>
        <p:spPr>
          <a:xfrm>
            <a:off x="609600" y="228600"/>
            <a:ext cx="8153400" cy="990600"/>
          </a:xfrm>
        </p:spPr>
        <p:txBody>
          <a:bodyPr>
            <a:normAutofit/>
          </a:bodyPr>
          <a:lstStyle/>
          <a:p>
            <a:pPr algn="ctr"/>
            <a:r>
              <a:rPr lang="en-US" sz="4000" i="1" dirty="0">
                <a:solidFill>
                  <a:srgbClr val="002060"/>
                </a:solidFill>
                <a:latin typeface="Arial Narrow" pitchFamily="34" charset="0"/>
              </a:rPr>
              <a:t>Digital tools for Multicultural education</a:t>
            </a:r>
            <a:endParaRPr lang="en-US" sz="4000" dirty="0"/>
          </a:p>
        </p:txBody>
      </p:sp>
      <p:sp>
        <p:nvSpPr>
          <p:cNvPr id="3" name="Θέση περιεχομένου 2">
            <a:extLst>
              <a:ext uri="{FF2B5EF4-FFF2-40B4-BE49-F238E27FC236}">
                <a16:creationId xmlns:a16="http://schemas.microsoft.com/office/drawing/2014/main" xmlns="" id="{59F94C56-C7A2-E698-E807-6AC080E6D8ED}"/>
              </a:ext>
            </a:extLst>
          </p:cNvPr>
          <p:cNvSpPr>
            <a:spLocks noGrp="1"/>
          </p:cNvSpPr>
          <p:nvPr>
            <p:ph sz="quarter" idx="1"/>
          </p:nvPr>
        </p:nvSpPr>
        <p:spPr>
          <a:xfrm>
            <a:off x="609600" y="1589567"/>
            <a:ext cx="3886200" cy="4572000"/>
          </a:xfrm>
        </p:spPr>
        <p:txBody>
          <a:bodyPr>
            <a:normAutofit lnSpcReduction="10000"/>
          </a:bodyPr>
          <a:lstStyle/>
          <a:p>
            <a:pPr>
              <a:lnSpc>
                <a:spcPct val="90000"/>
              </a:lnSpc>
              <a:buFont typeface="Wingdings" pitchFamily="2" charset="2"/>
              <a:buChar char="ü"/>
            </a:pPr>
            <a:r>
              <a:rPr lang="el-GR" sz="2200" dirty="0">
                <a:solidFill>
                  <a:schemeClr val="tx2">
                    <a:lumMod val="50000"/>
                  </a:schemeClr>
                </a:solidFill>
              </a:rPr>
              <a:t>Σχετίζεται με την εικονική πραγματικότητα</a:t>
            </a:r>
          </a:p>
          <a:p>
            <a:pPr>
              <a:lnSpc>
                <a:spcPct val="90000"/>
              </a:lnSpc>
              <a:buFont typeface="Wingdings" pitchFamily="2" charset="2"/>
              <a:buChar char="ü"/>
            </a:pPr>
            <a:r>
              <a:rPr lang="el-GR" sz="2200" dirty="0">
                <a:solidFill>
                  <a:schemeClr val="tx2">
                    <a:lumMod val="50000"/>
                  </a:schemeClr>
                </a:solidFill>
              </a:rPr>
              <a:t>Η χρήση του βοηθάει τους μαθητές στη διατήρηση και διάδοση της πολιτιστικής κληρονομιάς</a:t>
            </a:r>
          </a:p>
          <a:p>
            <a:pPr>
              <a:lnSpc>
                <a:spcPct val="90000"/>
              </a:lnSpc>
              <a:buFont typeface="Wingdings" pitchFamily="2" charset="2"/>
              <a:buChar char="ü"/>
            </a:pPr>
            <a:r>
              <a:rPr lang="el-GR" sz="2200" dirty="0">
                <a:solidFill>
                  <a:schemeClr val="tx2">
                    <a:lumMod val="50000"/>
                  </a:schemeClr>
                </a:solidFill>
              </a:rPr>
              <a:t>Ενδείκνυται για μαθητές με ειδικές ανάγκες, για εσωστρεφείς κ.τ.λ. </a:t>
            </a:r>
          </a:p>
          <a:p>
            <a:pPr>
              <a:lnSpc>
                <a:spcPct val="90000"/>
              </a:lnSpc>
              <a:buFont typeface="Wingdings" pitchFamily="2" charset="2"/>
              <a:buChar char="ü"/>
            </a:pPr>
            <a:r>
              <a:rPr lang="el-GR" sz="2200" dirty="0">
                <a:solidFill>
                  <a:schemeClr val="tx2">
                    <a:lumMod val="50000"/>
                  </a:schemeClr>
                </a:solidFill>
              </a:rPr>
              <a:t>Είναι πιο εύκολο μέσω </a:t>
            </a:r>
            <a:r>
              <a:rPr lang="el-GR" sz="2200" dirty="0" err="1">
                <a:solidFill>
                  <a:schemeClr val="tx2">
                    <a:lumMod val="50000"/>
                  </a:schemeClr>
                </a:solidFill>
              </a:rPr>
              <a:t>άβαταρ</a:t>
            </a:r>
            <a:r>
              <a:rPr lang="el-GR" sz="2200" dirty="0">
                <a:solidFill>
                  <a:schemeClr val="tx2">
                    <a:lumMod val="50000"/>
                  </a:schemeClr>
                </a:solidFill>
              </a:rPr>
              <a:t> να συμμετέχουν και να επικοινωνούν</a:t>
            </a:r>
          </a:p>
          <a:p>
            <a:pPr>
              <a:lnSpc>
                <a:spcPct val="90000"/>
              </a:lnSpc>
              <a:buFont typeface="Wingdings" pitchFamily="2" charset="2"/>
              <a:buChar char="ü"/>
            </a:pPr>
            <a:r>
              <a:rPr lang="el-GR" sz="2200" dirty="0">
                <a:solidFill>
                  <a:schemeClr val="tx2">
                    <a:lumMod val="50000"/>
                  </a:schemeClr>
                </a:solidFill>
              </a:rPr>
              <a:t> Κύρια αποστολή: η συμπερίληψη των ανθρώπων</a:t>
            </a:r>
          </a:p>
          <a:p>
            <a:pPr>
              <a:lnSpc>
                <a:spcPct val="90000"/>
              </a:lnSpc>
              <a:buFont typeface="Wingdings" pitchFamily="2" charset="2"/>
              <a:buChar char="ü"/>
            </a:pPr>
            <a:endParaRPr lang="el-GR" sz="2200" dirty="0">
              <a:solidFill>
                <a:schemeClr val="tx2">
                  <a:lumMod val="50000"/>
                </a:schemeClr>
              </a:solidFill>
            </a:endParaRPr>
          </a:p>
          <a:p>
            <a:pPr>
              <a:lnSpc>
                <a:spcPct val="90000"/>
              </a:lnSpc>
            </a:pPr>
            <a:endParaRPr lang="el-GR" sz="2200" dirty="0"/>
          </a:p>
        </p:txBody>
      </p:sp>
      <p:pic>
        <p:nvPicPr>
          <p:cNvPr id="4" name="Εικόνα 3">
            <a:extLst>
              <a:ext uri="{FF2B5EF4-FFF2-40B4-BE49-F238E27FC236}">
                <a16:creationId xmlns:a16="http://schemas.microsoft.com/office/drawing/2014/main" xmlns="" id="{550B75A6-41C4-FD21-3EED-62D960A9B6CE}"/>
              </a:ext>
            </a:extLst>
          </p:cNvPr>
          <p:cNvPicPr>
            <a:picLocks noChangeAspect="1"/>
          </p:cNvPicPr>
          <p:nvPr/>
        </p:nvPicPr>
        <p:blipFill>
          <a:blip r:embed="rId2" cstate="print"/>
          <a:stretch>
            <a:fillRect/>
          </a:stretch>
        </p:blipFill>
        <p:spPr>
          <a:xfrm>
            <a:off x="4932040" y="1772816"/>
            <a:ext cx="3886200" cy="4608512"/>
          </a:xfrm>
          <a:prstGeom prst="rect">
            <a:avLst/>
          </a:prstGeom>
          <a:noFill/>
        </p:spPr>
      </p:pic>
    </p:spTree>
    <p:extLst>
      <p:ext uri="{BB962C8B-B14F-4D97-AF65-F5344CB8AC3E}">
        <p14:creationId xmlns:p14="http://schemas.microsoft.com/office/powerpoint/2010/main" xmlns="" val="2739353247"/>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60648"/>
            <a:ext cx="8229600" cy="936104"/>
          </a:xfrm>
        </p:spPr>
        <p:txBody>
          <a:bodyPr>
            <a:normAutofit fontScale="90000"/>
          </a:bodyPr>
          <a:lstStyle/>
          <a:p>
            <a:pPr algn="ctr"/>
            <a:r>
              <a:rPr lang="en-US" sz="2200" i="1" u="sng" dirty="0">
                <a:solidFill>
                  <a:srgbClr val="7030A0"/>
                </a:solidFill>
                <a:latin typeface="Arial" pitchFamily="34" charset="0"/>
                <a:cs typeface="Arial" pitchFamily="34" charset="0"/>
              </a:rPr>
              <a:t/>
            </a:r>
            <a:br>
              <a:rPr lang="en-US" sz="2200" i="1" u="sng" dirty="0">
                <a:solidFill>
                  <a:srgbClr val="7030A0"/>
                </a:solidFill>
                <a:latin typeface="Arial" pitchFamily="34" charset="0"/>
                <a:cs typeface="Arial" pitchFamily="34" charset="0"/>
              </a:rPr>
            </a:br>
            <a:r>
              <a:rPr lang="en-US" sz="2200" i="1" u="sng" dirty="0">
                <a:solidFill>
                  <a:srgbClr val="7030A0"/>
                </a:solidFill>
                <a:latin typeface="Arial" pitchFamily="34" charset="0"/>
                <a:cs typeface="Arial" pitchFamily="34" charset="0"/>
              </a:rPr>
              <a:t/>
            </a:r>
            <a:br>
              <a:rPr lang="en-US" sz="2200" i="1" u="sng" dirty="0">
                <a:solidFill>
                  <a:srgbClr val="7030A0"/>
                </a:solidFill>
                <a:latin typeface="Arial" pitchFamily="34" charset="0"/>
                <a:cs typeface="Arial" pitchFamily="34" charset="0"/>
              </a:rPr>
            </a:br>
            <a:r>
              <a:rPr lang="el-GR" sz="3600" i="1" dirty="0">
                <a:solidFill>
                  <a:srgbClr val="7030A0"/>
                </a:solidFill>
                <a:latin typeface="Arial Narrow" pitchFamily="34" charset="0"/>
                <a:cs typeface="Arial" pitchFamily="34" charset="0"/>
              </a:rPr>
              <a:t>Ιταλικό  εκπαιδευτικό σύστημα </a:t>
            </a:r>
            <a:br>
              <a:rPr lang="el-GR" sz="3600" i="1" dirty="0">
                <a:solidFill>
                  <a:srgbClr val="7030A0"/>
                </a:solidFill>
                <a:latin typeface="Arial Narrow" pitchFamily="34" charset="0"/>
                <a:cs typeface="Arial" pitchFamily="34" charset="0"/>
              </a:rPr>
            </a:br>
            <a:r>
              <a:rPr lang="el-GR" sz="3600" i="1" dirty="0">
                <a:solidFill>
                  <a:srgbClr val="7030A0"/>
                </a:solidFill>
                <a:latin typeface="Arial Narrow" pitchFamily="34" charset="0"/>
                <a:cs typeface="Arial" pitchFamily="34" charset="0"/>
              </a:rPr>
              <a:t>(</a:t>
            </a:r>
            <a:r>
              <a:rPr lang="el-GR" sz="3600" i="1" dirty="0" err="1">
                <a:solidFill>
                  <a:srgbClr val="7030A0"/>
                </a:solidFill>
                <a:latin typeface="Arial Narrow" pitchFamily="34" charset="0"/>
                <a:cs typeface="Arial" pitchFamily="34" charset="0"/>
              </a:rPr>
              <a:t>traditional</a:t>
            </a:r>
            <a:r>
              <a:rPr lang="el-GR" sz="3600" i="1" dirty="0">
                <a:solidFill>
                  <a:srgbClr val="7030A0"/>
                </a:solidFill>
                <a:latin typeface="Arial Narrow" pitchFamily="34" charset="0"/>
                <a:cs typeface="Arial" pitchFamily="34" charset="0"/>
              </a:rPr>
              <a:t> </a:t>
            </a:r>
            <a:r>
              <a:rPr lang="el-GR" sz="3600" i="1" dirty="0" err="1">
                <a:solidFill>
                  <a:srgbClr val="7030A0"/>
                </a:solidFill>
                <a:latin typeface="Arial Narrow" pitchFamily="34" charset="0"/>
                <a:cs typeface="Arial" pitchFamily="34" charset="0"/>
              </a:rPr>
              <a:t>school</a:t>
            </a:r>
            <a:r>
              <a:rPr lang="el-GR" sz="3600" i="1" dirty="0">
                <a:solidFill>
                  <a:srgbClr val="7030A0"/>
                </a:solidFill>
                <a:latin typeface="Arial Narrow" pitchFamily="34" charset="0"/>
                <a:cs typeface="Arial" pitchFamily="34" charset="0"/>
              </a:rPr>
              <a:t> </a:t>
            </a:r>
            <a:r>
              <a:rPr lang="el-GR" sz="3600" i="1" dirty="0" err="1">
                <a:solidFill>
                  <a:srgbClr val="7030A0"/>
                </a:solidFill>
                <a:latin typeface="Arial Narrow" pitchFamily="34" charset="0"/>
                <a:cs typeface="Arial" pitchFamily="34" charset="0"/>
              </a:rPr>
              <a:t>system</a:t>
            </a:r>
            <a:r>
              <a:rPr lang="el-GR" sz="3600" i="1" dirty="0">
                <a:solidFill>
                  <a:srgbClr val="7030A0"/>
                </a:solidFill>
                <a:latin typeface="Arial Narrow" pitchFamily="34" charset="0"/>
                <a:cs typeface="Arial" pitchFamily="34" charset="0"/>
              </a:rPr>
              <a:t>)</a:t>
            </a:r>
            <a:r>
              <a:rPr lang="el-GR" dirty="0"/>
              <a:t/>
            </a:r>
            <a:br>
              <a:rPr lang="el-GR" dirty="0"/>
            </a:br>
            <a:endParaRPr lang="el-GR" dirty="0"/>
          </a:p>
        </p:txBody>
      </p:sp>
      <p:sp>
        <p:nvSpPr>
          <p:cNvPr id="3" name="2 - Θέση περιεχομένου"/>
          <p:cNvSpPr>
            <a:spLocks noGrp="1"/>
          </p:cNvSpPr>
          <p:nvPr>
            <p:ph sz="quarter" idx="1"/>
          </p:nvPr>
        </p:nvSpPr>
        <p:spPr>
          <a:xfrm>
            <a:off x="457200" y="1772816"/>
            <a:ext cx="8229600" cy="4801720"/>
          </a:xfrm>
        </p:spPr>
        <p:txBody>
          <a:bodyPr>
            <a:normAutofit/>
          </a:bodyPr>
          <a:lstStyle/>
          <a:p>
            <a:pPr fontAlgn="base">
              <a:buNone/>
            </a:pPr>
            <a:r>
              <a:rPr lang="el-GR" sz="2800" dirty="0">
                <a:latin typeface="Arial Narrow" pitchFamily="34" charset="0"/>
              </a:rPr>
              <a:t>Τα σχολεία λειτουργούν ως «σχολεία ένταξης» από το 2010</a:t>
            </a:r>
          </a:p>
          <a:p>
            <a:pPr lvl="1" fontAlgn="base">
              <a:buFont typeface="Courier New" pitchFamily="49" charset="0"/>
              <a:buChar char="o"/>
            </a:pPr>
            <a:r>
              <a:rPr lang="el-GR" sz="2800" dirty="0">
                <a:latin typeface="Arial Narrow" pitchFamily="34" charset="0"/>
              </a:rPr>
              <a:t>Δεν υπάρχουν ΖΕΠ</a:t>
            </a:r>
          </a:p>
          <a:p>
            <a:pPr lvl="1" fontAlgn="base">
              <a:buFont typeface="Courier New" pitchFamily="49" charset="0"/>
              <a:buChar char="o"/>
            </a:pPr>
            <a:r>
              <a:rPr lang="el-GR" sz="2800" dirty="0">
                <a:latin typeface="Arial Narrow" pitchFamily="34" charset="0"/>
              </a:rPr>
              <a:t>Δεν υπάρχουν ειδικά σχολεία </a:t>
            </a:r>
          </a:p>
          <a:p>
            <a:pPr>
              <a:buNone/>
            </a:pPr>
            <a:r>
              <a:rPr lang="el-GR" dirty="0"/>
              <a:t/>
            </a:r>
            <a:br>
              <a:rPr lang="el-GR" dirty="0"/>
            </a:br>
            <a:endParaRPr lang="el-GR" dirty="0"/>
          </a:p>
        </p:txBody>
      </p:sp>
      <p:pic>
        <p:nvPicPr>
          <p:cNvPr id="4" name="3 - Θέση περιεχομένου" descr="https://lh4.googleusercontent.com/Z047n1P-m5Ghbl6Wm55zELtspP-hvMT7GYix389pNrIOIM0PEb3h9naN2mWnrQyW1_9Px75mPmxvCH1JUSUDJfvKs_Rwt9Hdp4FfJc15DOaucWxcLZb-WTyddQrugShMD6VHwibQobXyYDljdQ"/>
          <p:cNvPicPr>
            <a:picLocks/>
          </p:cNvPicPr>
          <p:nvPr/>
        </p:nvPicPr>
        <p:blipFill>
          <a:blip r:embed="rId3" cstate="print"/>
          <a:srcRect/>
          <a:stretch>
            <a:fillRect/>
          </a:stretch>
        </p:blipFill>
        <p:spPr bwMode="auto">
          <a:xfrm>
            <a:off x="5004048" y="3788291"/>
            <a:ext cx="3096344" cy="2521030"/>
          </a:xfrm>
          <a:prstGeom prst="rect">
            <a:avLst/>
          </a:prstGeom>
          <a:noFill/>
          <a:ln w="9525">
            <a:noFill/>
            <a:miter lim="800000"/>
            <a:headEnd/>
            <a:tailEnd/>
          </a:ln>
        </p:spPr>
      </p:pic>
      <p:pic>
        <p:nvPicPr>
          <p:cNvPr id="5" name="3 - Εικόνα" descr="https://lh5.googleusercontent.com/eOa3ymXKCgMM9OCDSn3yYgeoMORo-n0aWpg8HB0cJPetaJsy6JsiCMEdvpw-7nKSpFOM9v4FKNRRATtPtKbupDVGzEcYtaYhV0DJalzqmnXajZvmObVZBX9mo8Q7Cvkinviu0DlaMSM_X6qtow">
            <a:extLst>
              <a:ext uri="{FF2B5EF4-FFF2-40B4-BE49-F238E27FC236}">
                <a16:creationId xmlns:a16="http://schemas.microsoft.com/office/drawing/2014/main" xmlns="" id="{18C5525D-DF85-50C3-4757-791E7D264D5C}"/>
              </a:ext>
            </a:extLst>
          </p:cNvPr>
          <p:cNvPicPr/>
          <p:nvPr/>
        </p:nvPicPr>
        <p:blipFill>
          <a:blip r:embed="rId4" cstate="print"/>
          <a:srcRect/>
          <a:stretch>
            <a:fillRect/>
          </a:stretch>
        </p:blipFill>
        <p:spPr bwMode="auto">
          <a:xfrm>
            <a:off x="539552" y="3788291"/>
            <a:ext cx="3744416" cy="2588121"/>
          </a:xfrm>
          <a:prstGeom prst="rect">
            <a:avLst/>
          </a:prstGeom>
          <a:noFill/>
          <a:ln w="9525">
            <a:noFill/>
            <a:miter lim="800000"/>
            <a:headEnd/>
            <a:tailEnd/>
          </a:ln>
        </p:spPr>
      </p:pic>
    </p:spTree>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692696"/>
            <a:ext cx="8229600" cy="432048"/>
          </a:xfrm>
        </p:spPr>
        <p:txBody>
          <a:bodyPr>
            <a:noAutofit/>
          </a:bodyPr>
          <a:lstStyle/>
          <a:p>
            <a:pPr algn="ctr"/>
            <a:r>
              <a:rPr lang="el-GR" sz="3200" i="1" dirty="0">
                <a:solidFill>
                  <a:srgbClr val="7030A0"/>
                </a:solidFill>
                <a:latin typeface="Arial Narrow" pitchFamily="34" charset="0"/>
                <a:cs typeface="Arial" pitchFamily="34" charset="0"/>
              </a:rPr>
              <a:t>Ιταλικό εκπαιδευτικό σύστημα</a:t>
            </a:r>
          </a:p>
        </p:txBody>
      </p:sp>
      <p:pic>
        <p:nvPicPr>
          <p:cNvPr id="3" name="2 - Εικόνα" descr="https://lh5.googleusercontent.com/nWTAq8sHtsHYo7Z0lWNwOI7EW0JWPF-RhlM53PzJTB7OqExXoMZJyyWLDNZhXTzHNNKHi-XdhKGBRDnEQw-oljCqfF2JNTAkVQ3KYJIcwIf9A_g6YqHLq_Z49tMdsjYsHmoWP-Z9_ym8jsGV7Q"/>
          <p:cNvPicPr/>
          <p:nvPr/>
        </p:nvPicPr>
        <p:blipFill>
          <a:blip r:embed="rId2" cstate="print"/>
          <a:srcRect/>
          <a:stretch>
            <a:fillRect/>
          </a:stretch>
        </p:blipFill>
        <p:spPr bwMode="auto">
          <a:xfrm>
            <a:off x="827584" y="1628800"/>
            <a:ext cx="4248472" cy="2736304"/>
          </a:xfrm>
          <a:prstGeom prst="rect">
            <a:avLst/>
          </a:prstGeom>
          <a:noFill/>
          <a:ln w="9525">
            <a:noFill/>
            <a:miter lim="800000"/>
            <a:headEnd/>
            <a:tailEnd/>
          </a:ln>
        </p:spPr>
      </p:pic>
      <p:pic>
        <p:nvPicPr>
          <p:cNvPr id="4" name="3 - Εικόνα" descr="https://lh4.googleusercontent.com/zKaxGbuJYM0LbQGOKhgey7T-mRvAXyxFkiLDsvnonkTGZQNnQsT0bJmP6ZNKXogDHBZA84UJVY_C4LxGVRi755T7mpCK41ymA_0LS9Jsxf8cBMIn_ivXBhop5HacanYvssVBp6A9XGvzSFxX4g"/>
          <p:cNvPicPr/>
          <p:nvPr/>
        </p:nvPicPr>
        <p:blipFill>
          <a:blip r:embed="rId3" cstate="print"/>
          <a:srcRect/>
          <a:stretch>
            <a:fillRect/>
          </a:stretch>
        </p:blipFill>
        <p:spPr bwMode="auto">
          <a:xfrm>
            <a:off x="5436096" y="1628800"/>
            <a:ext cx="3312368" cy="2664296"/>
          </a:xfrm>
          <a:prstGeom prst="rect">
            <a:avLst/>
          </a:prstGeom>
          <a:noFill/>
          <a:ln w="9525">
            <a:noFill/>
            <a:miter lim="800000"/>
            <a:headEnd/>
            <a:tailEnd/>
          </a:ln>
        </p:spPr>
      </p:pic>
      <p:sp>
        <p:nvSpPr>
          <p:cNvPr id="5" name="4 - Ορθογώνιο"/>
          <p:cNvSpPr/>
          <p:nvPr/>
        </p:nvSpPr>
        <p:spPr>
          <a:xfrm>
            <a:off x="179512" y="4365105"/>
            <a:ext cx="8496944" cy="2554545"/>
          </a:xfrm>
          <a:prstGeom prst="rect">
            <a:avLst/>
          </a:prstGeom>
        </p:spPr>
        <p:txBody>
          <a:bodyPr wrap="square">
            <a:spAutoFit/>
          </a:bodyPr>
          <a:lstStyle/>
          <a:p>
            <a:pPr>
              <a:buFont typeface="Arial" pitchFamily="34" charset="0"/>
              <a:buChar char="•"/>
            </a:pPr>
            <a:endParaRPr lang="el-GR" sz="1600" dirty="0">
              <a:latin typeface="Arial" pitchFamily="34" charset="0"/>
              <a:cs typeface="Arial" pitchFamily="34" charset="0"/>
            </a:endParaRPr>
          </a:p>
          <a:p>
            <a:pPr>
              <a:buFont typeface="Arial" pitchFamily="34" charset="0"/>
              <a:buChar char="•"/>
            </a:pPr>
            <a:r>
              <a:rPr lang="el-GR" dirty="0">
                <a:latin typeface="Arial Narrow" pitchFamily="34" charset="0"/>
                <a:cs typeface="Arial" pitchFamily="34" charset="0"/>
              </a:rPr>
              <a:t> Η τάξη εργάζεται  </a:t>
            </a:r>
            <a:r>
              <a:rPr lang="el-GR" dirty="0">
                <a:solidFill>
                  <a:srgbClr val="C00000"/>
                </a:solidFill>
                <a:latin typeface="Arial Narrow" pitchFamily="34" charset="0"/>
                <a:cs typeface="Arial" pitchFamily="34" charset="0"/>
              </a:rPr>
              <a:t>σε ομάδες </a:t>
            </a:r>
            <a:endParaRPr lang="el-GR" dirty="0">
              <a:latin typeface="Arial Narrow" pitchFamily="34" charset="0"/>
              <a:cs typeface="Arial" pitchFamily="34" charset="0"/>
            </a:endParaRPr>
          </a:p>
          <a:p>
            <a:pPr>
              <a:buFont typeface="Arial" pitchFamily="34" charset="0"/>
              <a:buChar char="•"/>
            </a:pPr>
            <a:endParaRPr lang="el-GR" dirty="0">
              <a:latin typeface="Arial Narrow" pitchFamily="34" charset="0"/>
              <a:cs typeface="Arial" pitchFamily="34" charset="0"/>
            </a:endParaRPr>
          </a:p>
          <a:p>
            <a:pPr>
              <a:buFont typeface="Arial" pitchFamily="34" charset="0"/>
              <a:buChar char="•"/>
            </a:pPr>
            <a:r>
              <a:rPr lang="el-GR" dirty="0">
                <a:latin typeface="Arial Narrow" pitchFamily="34" charset="0"/>
                <a:cs typeface="Arial" pitchFamily="34" charset="0"/>
              </a:rPr>
              <a:t> </a:t>
            </a:r>
            <a:r>
              <a:rPr lang="el-GR" dirty="0">
                <a:solidFill>
                  <a:srgbClr val="C00000"/>
                </a:solidFill>
                <a:latin typeface="Arial Narrow" pitchFamily="34" charset="0"/>
                <a:cs typeface="Arial" pitchFamily="34" charset="0"/>
              </a:rPr>
              <a:t>Ένας δυνατός μαθητής  σε κάθε ομάδα </a:t>
            </a:r>
            <a:r>
              <a:rPr lang="el-GR" dirty="0">
                <a:latin typeface="Arial Narrow" pitchFamily="34" charset="0"/>
                <a:cs typeface="Arial" pitchFamily="34" charset="0"/>
              </a:rPr>
              <a:t>βοηθάει τους υπόλοιπους</a:t>
            </a:r>
          </a:p>
          <a:p>
            <a:pPr>
              <a:buFont typeface="Arial" pitchFamily="34" charset="0"/>
              <a:buChar char="•"/>
            </a:pPr>
            <a:endParaRPr lang="el-GR" dirty="0">
              <a:latin typeface="Arial Narrow" pitchFamily="34" charset="0"/>
              <a:cs typeface="Arial" pitchFamily="34" charset="0"/>
            </a:endParaRPr>
          </a:p>
          <a:p>
            <a:pPr>
              <a:buFont typeface="Arial" pitchFamily="34" charset="0"/>
              <a:buChar char="•"/>
            </a:pPr>
            <a:r>
              <a:rPr lang="el-GR" dirty="0">
                <a:latin typeface="Arial Narrow" pitchFamily="34" charset="0"/>
                <a:cs typeface="Arial" pitchFamily="34" charset="0"/>
              </a:rPr>
              <a:t>Όλοι γίνονται χρήσιμοι με κάποιον τρόπο </a:t>
            </a:r>
          </a:p>
          <a:p>
            <a:pPr>
              <a:buFont typeface="Arial" pitchFamily="34" charset="0"/>
              <a:buChar char="•"/>
            </a:pPr>
            <a:endParaRPr lang="el-GR" dirty="0">
              <a:latin typeface="Arial Narrow" pitchFamily="34" charset="0"/>
              <a:cs typeface="Arial" pitchFamily="34" charset="0"/>
            </a:endParaRPr>
          </a:p>
          <a:p>
            <a:pPr>
              <a:buFont typeface="Arial" pitchFamily="34" charset="0"/>
              <a:buChar char="•"/>
            </a:pPr>
            <a:r>
              <a:rPr lang="el-GR" dirty="0">
                <a:latin typeface="Arial Narrow" pitchFamily="34" charset="0"/>
                <a:cs typeface="Arial" pitchFamily="34" charset="0"/>
              </a:rPr>
              <a:t>Το </a:t>
            </a:r>
            <a:r>
              <a:rPr lang="el-GR" dirty="0">
                <a:solidFill>
                  <a:srgbClr val="C00000"/>
                </a:solidFill>
                <a:latin typeface="Arial Narrow" pitchFamily="34" charset="0"/>
                <a:cs typeface="Arial" pitchFamily="34" charset="0"/>
              </a:rPr>
              <a:t>σχήμα και η διάταξη των θρανίων </a:t>
            </a:r>
            <a:r>
              <a:rPr lang="el-GR" dirty="0">
                <a:latin typeface="Arial Narrow" pitchFamily="34" charset="0"/>
                <a:cs typeface="Arial" pitchFamily="34" charset="0"/>
              </a:rPr>
              <a:t>                ευνοούν τις ομαδικές εργασίες</a:t>
            </a:r>
          </a:p>
          <a:p>
            <a:endParaRPr lang="el-GR" dirty="0">
              <a:latin typeface="Arial Narrow" pitchFamily="34" charset="0"/>
              <a:cs typeface="Arial" pitchFamily="34" charset="0"/>
            </a:endParaRPr>
          </a:p>
        </p:txBody>
      </p:sp>
      <p:sp>
        <p:nvSpPr>
          <p:cNvPr id="6" name="5 - Δεξιό βέλος"/>
          <p:cNvSpPr/>
          <p:nvPr/>
        </p:nvSpPr>
        <p:spPr>
          <a:xfrm>
            <a:off x="3563888" y="6309320"/>
            <a:ext cx="54636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latin typeface="Arial Narrow" pitchFamily="34" charset="0"/>
              </a:rPr>
              <a:t>Διαθέσιμοι πόροι</a:t>
            </a:r>
          </a:p>
        </p:txBody>
      </p:sp>
      <p:pic>
        <p:nvPicPr>
          <p:cNvPr id="3" name="2 - Εικόνα" descr="https://lh6.googleusercontent.com/uo3s_69cALb_EvbB2rHz2X1VM3bSuQooeZ09c9GtABNuB1lbu77Ndp8ISmyjSG2lhuODuROA5xuJ91D69Ba4WK7VtzqzIkqsElWZ4kGeJuMRsRdEneOp_v5xcGMnWnYIhaMhB2Sz7euWf_c1tg"/>
          <p:cNvPicPr/>
          <p:nvPr/>
        </p:nvPicPr>
        <p:blipFill>
          <a:blip r:embed="rId3" cstate="print"/>
          <a:srcRect/>
          <a:stretch>
            <a:fillRect/>
          </a:stretch>
        </p:blipFill>
        <p:spPr bwMode="auto">
          <a:xfrm>
            <a:off x="3419872" y="1556792"/>
            <a:ext cx="2736304" cy="2304256"/>
          </a:xfrm>
          <a:prstGeom prst="rect">
            <a:avLst/>
          </a:prstGeom>
          <a:noFill/>
          <a:ln w="9525">
            <a:noFill/>
            <a:miter lim="800000"/>
            <a:headEnd/>
            <a:tailEnd/>
          </a:ln>
        </p:spPr>
      </p:pic>
      <p:pic>
        <p:nvPicPr>
          <p:cNvPr id="4" name="3 - Εικόνα" descr="https://lh3.googleusercontent.com/GtHhQk8lDhoEKm0KXBjlXmHWiRIutWtkb-u5QC7dI9KH5i3EW_0FDQckKrZL3IJW7-c9Zycx5BRHKhFeIEKTEc-mNz59uk1xvY1jZ8xqxIfg9t3zoREm4PV6ebCKITbvoRw4J4c0AqhSBfzgUQ"/>
          <p:cNvPicPr/>
          <p:nvPr/>
        </p:nvPicPr>
        <p:blipFill>
          <a:blip r:embed="rId4" cstate="print"/>
          <a:srcRect/>
          <a:stretch>
            <a:fillRect/>
          </a:stretch>
        </p:blipFill>
        <p:spPr bwMode="auto">
          <a:xfrm>
            <a:off x="611560" y="1556792"/>
            <a:ext cx="2555776" cy="2232248"/>
          </a:xfrm>
          <a:prstGeom prst="rect">
            <a:avLst/>
          </a:prstGeom>
          <a:noFill/>
          <a:ln w="9525">
            <a:noFill/>
            <a:miter lim="800000"/>
            <a:headEnd/>
            <a:tailEnd/>
          </a:ln>
        </p:spPr>
      </p:pic>
      <p:pic>
        <p:nvPicPr>
          <p:cNvPr id="5" name="4 - Εικόνα" descr="https://lh4.googleusercontent.com/6Z9yYRYziULirUhD5I-NUq3j-Adz_Wy5HyxmXPvQ4ZiNnen-vACclIXTctUzfkIibOSWFfEXRWXfOHaCwJRZmmR_GrfkCbd2P_jev6TrWwGbY3ewBlNBc0WJNgbSn1Ji0EcnBxZ8xq7aePWzmw"/>
          <p:cNvPicPr/>
          <p:nvPr/>
        </p:nvPicPr>
        <p:blipFill>
          <a:blip r:embed="rId5" cstate="print"/>
          <a:srcRect/>
          <a:stretch>
            <a:fillRect/>
          </a:stretch>
        </p:blipFill>
        <p:spPr bwMode="auto">
          <a:xfrm>
            <a:off x="6372200" y="1556792"/>
            <a:ext cx="2448272" cy="2186558"/>
          </a:xfrm>
          <a:prstGeom prst="rect">
            <a:avLst/>
          </a:prstGeom>
          <a:noFill/>
          <a:ln w="9525">
            <a:noFill/>
            <a:miter lim="800000"/>
            <a:headEnd/>
            <a:tailEnd/>
          </a:ln>
        </p:spPr>
      </p:pic>
      <p:pic>
        <p:nvPicPr>
          <p:cNvPr id="6" name="5 - Εικόνα" descr="https://lh3.googleusercontent.com/SMwvgs3xEyILjqVeWN04CvFTwfFEroXk1edRSmaI3dzibimsJyvdQVsBy__XdWkZm-BaW6N_SkZoRlLHAMK2-HBKFNyyFKO4reKv1mVkHB-wnukNn75iKHguEiS1lJdNjCHfnxtzb0-O8vpKEg"/>
          <p:cNvPicPr/>
          <p:nvPr/>
        </p:nvPicPr>
        <p:blipFill>
          <a:blip r:embed="rId6" cstate="print"/>
          <a:srcRect/>
          <a:stretch>
            <a:fillRect/>
          </a:stretch>
        </p:blipFill>
        <p:spPr bwMode="auto">
          <a:xfrm>
            <a:off x="4644008" y="4005064"/>
            <a:ext cx="1857747" cy="2592288"/>
          </a:xfrm>
          <a:prstGeom prst="rect">
            <a:avLst/>
          </a:prstGeom>
          <a:noFill/>
          <a:ln w="9525">
            <a:noFill/>
            <a:miter lim="800000"/>
            <a:headEnd/>
            <a:tailEnd/>
          </a:ln>
        </p:spPr>
      </p:pic>
      <p:pic>
        <p:nvPicPr>
          <p:cNvPr id="7" name="6 - Εικόνα" descr="https://lh4.googleusercontent.com/bR_E3q8mpGlGjw5pAfEEdJoSiHwvU8JgCxVkPNu4BnqiZdRGtvYWPtR-UYJ-2k3HgMuCvNV4a3bXx154UfkEVK25oWtJYsTWPRMz6Zlg_7CNIZE4gSHc_fcwsuPQmkPPVyQIArTh9f4jjWrFTg"/>
          <p:cNvPicPr/>
          <p:nvPr/>
        </p:nvPicPr>
        <p:blipFill>
          <a:blip r:embed="rId7" cstate="print"/>
          <a:srcRect/>
          <a:stretch>
            <a:fillRect/>
          </a:stretch>
        </p:blipFill>
        <p:spPr bwMode="auto">
          <a:xfrm>
            <a:off x="6660232" y="4077072"/>
            <a:ext cx="2016224" cy="2520280"/>
          </a:xfrm>
          <a:prstGeom prst="rect">
            <a:avLst/>
          </a:prstGeom>
          <a:noFill/>
          <a:ln w="9525">
            <a:noFill/>
            <a:miter lim="800000"/>
            <a:headEnd/>
            <a:tailEnd/>
          </a:ln>
        </p:spPr>
      </p:pic>
      <p:pic>
        <p:nvPicPr>
          <p:cNvPr id="9" name="8 - Εικόνα" descr="https://lh4.googleusercontent.com/XTxxCPbrC60iD9Cg7FyMSN-WJU_ZYXg-jcv9tNlUEVk2lbI9UE5Ueg7xpQtd7Y6PHlZdKTtxyPMu35PvQ-hexltX9ij9aWNjAHdlvVlnqVKpI4zV60tpPBDZUxeE9YctJktHm6k7kSs5voE-wg"/>
          <p:cNvPicPr/>
          <p:nvPr/>
        </p:nvPicPr>
        <p:blipFill>
          <a:blip r:embed="rId8" cstate="print"/>
          <a:srcRect/>
          <a:stretch>
            <a:fillRect/>
          </a:stretch>
        </p:blipFill>
        <p:spPr bwMode="auto">
          <a:xfrm>
            <a:off x="2267744" y="3933056"/>
            <a:ext cx="2019672" cy="2664296"/>
          </a:xfrm>
          <a:prstGeom prst="rect">
            <a:avLst/>
          </a:prstGeom>
          <a:noFill/>
          <a:ln w="9525">
            <a:noFill/>
            <a:miter lim="800000"/>
            <a:headEnd/>
            <a:tailEnd/>
          </a:ln>
        </p:spPr>
      </p:pic>
      <p:pic>
        <p:nvPicPr>
          <p:cNvPr id="10" name="9 - Εικόνα" descr="https://lh5.googleusercontent.com/75HELXGwxDhxNGlF0CVqXgjKvjbmkvilMNYqMvbEsqDhc6pRfOwnhCxOJfsASsuSx1NBt6CMGdo3pwZbVE_5GaEepmzaJIT29a294fb0cHtrpwrr7QJdVOOQSehiYWzXJta__N1voYalUxrZIA"/>
          <p:cNvPicPr/>
          <p:nvPr/>
        </p:nvPicPr>
        <p:blipFill>
          <a:blip r:embed="rId9" cstate="print"/>
          <a:srcRect/>
          <a:stretch>
            <a:fillRect/>
          </a:stretch>
        </p:blipFill>
        <p:spPr bwMode="auto">
          <a:xfrm>
            <a:off x="323528" y="3933056"/>
            <a:ext cx="1819275" cy="2664296"/>
          </a:xfrm>
          <a:prstGeom prst="rect">
            <a:avLst/>
          </a:prstGeom>
          <a:noFill/>
          <a:ln w="9525">
            <a:noFill/>
            <a:miter lim="800000"/>
            <a:headEnd/>
            <a:tailEnd/>
          </a:ln>
        </p:spPr>
      </p:pic>
    </p:spTree>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i="1" dirty="0">
                <a:solidFill>
                  <a:srgbClr val="7030A0"/>
                </a:solidFill>
                <a:latin typeface="Arial Narrow" pitchFamily="34" charset="0"/>
              </a:rPr>
              <a:t>Εξοπλισμός</a:t>
            </a:r>
          </a:p>
        </p:txBody>
      </p:sp>
      <p:pic>
        <p:nvPicPr>
          <p:cNvPr id="3" name="2 - Εικόνα" descr="https://lh3.googleusercontent.com/2-1UbjrJEIrksUiPOTdNcz6fMTHaNl2E5MX5mzMOWZfSdzsAECiBd50_LgPdjQEX50_R1GFutv1oQnMb5fo7hYJqZi0Lt8seHAjKJ8QdxTheNizmEgX004eAFo-3ybmN0N9G8ios_7kbvimHTw"/>
          <p:cNvPicPr/>
          <p:nvPr/>
        </p:nvPicPr>
        <p:blipFill>
          <a:blip r:embed="rId3" cstate="print"/>
          <a:srcRect/>
          <a:stretch>
            <a:fillRect/>
          </a:stretch>
        </p:blipFill>
        <p:spPr bwMode="auto">
          <a:xfrm>
            <a:off x="323528" y="1628800"/>
            <a:ext cx="2376264" cy="2376264"/>
          </a:xfrm>
          <a:prstGeom prst="rect">
            <a:avLst/>
          </a:prstGeom>
          <a:noFill/>
          <a:ln w="9525">
            <a:noFill/>
            <a:miter lim="800000"/>
            <a:headEnd/>
            <a:tailEnd/>
          </a:ln>
        </p:spPr>
      </p:pic>
      <p:pic>
        <p:nvPicPr>
          <p:cNvPr id="4" name="3 - Εικόνα" descr="https://lh5.googleusercontent.com/silFkGK1UFHNd_nYkh_g6qm6aIvUzXjkkfYpSMxe5V2L8Jmy0zCUS2jjxDtAjL_ObP1fqZIvK0HxjVOsL5tQgmL1iJ_LuNrwr7auGvrRzNwv-xdxOLgvvs0bKYFI5Mqd6M_B1Ny0P3oe7mLUbQ"/>
          <p:cNvPicPr/>
          <p:nvPr/>
        </p:nvPicPr>
        <p:blipFill>
          <a:blip r:embed="rId4" cstate="print"/>
          <a:srcRect/>
          <a:stretch>
            <a:fillRect/>
          </a:stretch>
        </p:blipFill>
        <p:spPr bwMode="auto">
          <a:xfrm>
            <a:off x="5724128" y="1556792"/>
            <a:ext cx="2460104" cy="2088232"/>
          </a:xfrm>
          <a:prstGeom prst="rect">
            <a:avLst/>
          </a:prstGeom>
          <a:noFill/>
          <a:ln w="9525">
            <a:noFill/>
            <a:miter lim="800000"/>
            <a:headEnd/>
            <a:tailEnd/>
          </a:ln>
        </p:spPr>
      </p:pic>
      <p:pic>
        <p:nvPicPr>
          <p:cNvPr id="5" name="4 - Εικόνα" descr="https://lh6.googleusercontent.com/Bs-4Lsz2ENC17RMsbpaCPtNDsQj2bq1UpByeZl8T110JZqSabgEyN2R6MpmvFpL3LMMicSjz6zLaVRpwCrriU3fNPdA9amqZ80eYv9R1yyutWLk6PlF-je6bGBpVRfsYfsl7h5wQzkmPEHJ7nw"/>
          <p:cNvPicPr/>
          <p:nvPr/>
        </p:nvPicPr>
        <p:blipFill>
          <a:blip r:embed="rId5" cstate="print"/>
          <a:srcRect/>
          <a:stretch>
            <a:fillRect/>
          </a:stretch>
        </p:blipFill>
        <p:spPr bwMode="auto">
          <a:xfrm>
            <a:off x="2915816" y="1628800"/>
            <a:ext cx="2362200" cy="2160240"/>
          </a:xfrm>
          <a:prstGeom prst="rect">
            <a:avLst/>
          </a:prstGeom>
          <a:noFill/>
          <a:ln w="9525">
            <a:noFill/>
            <a:miter lim="800000"/>
            <a:headEnd/>
            <a:tailEnd/>
          </a:ln>
        </p:spPr>
      </p:pic>
      <p:pic>
        <p:nvPicPr>
          <p:cNvPr id="6" name="5 - Εικόνα" descr="https://lh5.googleusercontent.com/9qaLMkqFR9Lp98gWyuKTush-bfIJlz0NgVkkIfF6Y_7yEFBG8Fw7y3pmHqeG061SJYxfKxq54aT8P9r2T1MU9b46FJNVOOFhx_7HxtQz6ZPEMXam78XZ61uMchft8wgr_-M54bjw0rtr_xTFNQ"/>
          <p:cNvPicPr/>
          <p:nvPr/>
        </p:nvPicPr>
        <p:blipFill>
          <a:blip r:embed="rId6" cstate="print"/>
          <a:srcRect/>
          <a:stretch>
            <a:fillRect/>
          </a:stretch>
        </p:blipFill>
        <p:spPr bwMode="auto">
          <a:xfrm>
            <a:off x="395536" y="4149080"/>
            <a:ext cx="2304256" cy="2448272"/>
          </a:xfrm>
          <a:prstGeom prst="rect">
            <a:avLst/>
          </a:prstGeom>
          <a:noFill/>
          <a:ln w="9525">
            <a:noFill/>
            <a:miter lim="800000"/>
            <a:headEnd/>
            <a:tailEnd/>
          </a:ln>
        </p:spPr>
      </p:pic>
      <p:pic>
        <p:nvPicPr>
          <p:cNvPr id="7" name="6 - Εικόνα" descr="https://lh3.googleusercontent.com/KZGv-SS0KEOZy3tzBCgK5I0oChqp_WyLHBsIhEc8O0UrlqnN29UpqqQFG8MAIpKh0H1aGnyINHwM7qKHqQ_EXCLAx3QU_34Srp0lkAJzDzJY_HbhMB37G_QUMlUWeRrAIeOsw5P2mLzqsFTg8A"/>
          <p:cNvPicPr/>
          <p:nvPr/>
        </p:nvPicPr>
        <p:blipFill>
          <a:blip r:embed="rId7" cstate="print"/>
          <a:srcRect/>
          <a:stretch>
            <a:fillRect/>
          </a:stretch>
        </p:blipFill>
        <p:spPr bwMode="auto">
          <a:xfrm>
            <a:off x="3131840" y="3861048"/>
            <a:ext cx="2736304" cy="2708523"/>
          </a:xfrm>
          <a:prstGeom prst="rect">
            <a:avLst/>
          </a:prstGeom>
          <a:noFill/>
          <a:ln w="9525">
            <a:noFill/>
            <a:miter lim="800000"/>
            <a:headEnd/>
            <a:tailEnd/>
          </a:ln>
        </p:spPr>
      </p:pic>
      <p:pic>
        <p:nvPicPr>
          <p:cNvPr id="8" name="7 - Εικόνα" descr="https://lh3.googleusercontent.com/2dH7HdJ4x8Tm6-h0GxaK75XpJsBd1hDybJk8BK_Ty_v2KN1JTRYgWgYngnk5qoYcNwiA66JVnmhPxzaVFo9M0C6KgnLwuJ60dzny8izlj0Y9h8B2mHRgPUyJeztiCKjAGsFLThS1lfnK4pwgGA"/>
          <p:cNvPicPr/>
          <p:nvPr/>
        </p:nvPicPr>
        <p:blipFill>
          <a:blip r:embed="rId8" cstate="print"/>
          <a:srcRect/>
          <a:stretch>
            <a:fillRect/>
          </a:stretch>
        </p:blipFill>
        <p:spPr bwMode="auto">
          <a:xfrm>
            <a:off x="6228184" y="3717032"/>
            <a:ext cx="2108448" cy="2880320"/>
          </a:xfrm>
          <a:prstGeom prst="rect">
            <a:avLst/>
          </a:prstGeom>
          <a:noFill/>
          <a:ln w="9525">
            <a:noFill/>
            <a:miter lim="800000"/>
            <a:headEnd/>
            <a:tailEnd/>
          </a:ln>
        </p:spPr>
      </p:pic>
    </p:spTree>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Ορθογώνιο"/>
          <p:cNvSpPr/>
          <p:nvPr/>
        </p:nvSpPr>
        <p:spPr>
          <a:xfrm>
            <a:off x="395536" y="0"/>
            <a:ext cx="8280920" cy="1200329"/>
          </a:xfrm>
          <a:prstGeom prst="rect">
            <a:avLst/>
          </a:prstGeom>
        </p:spPr>
        <p:txBody>
          <a:bodyPr wrap="square">
            <a:spAutoFit/>
          </a:bodyPr>
          <a:lstStyle/>
          <a:p>
            <a:pPr algn="ctr"/>
            <a:r>
              <a:rPr lang="en-US" sz="3600" i="1" dirty="0">
                <a:solidFill>
                  <a:srgbClr val="7030A0"/>
                </a:solidFill>
                <a:latin typeface="Arial Narrow" pitchFamily="34" charset="0"/>
              </a:rPr>
              <a:t>Adjusting migrant and refugee children to </a:t>
            </a:r>
            <a:r>
              <a:rPr lang="el-GR" sz="3600" i="1" dirty="0">
                <a:solidFill>
                  <a:srgbClr val="7030A0"/>
                </a:solidFill>
                <a:latin typeface="Arial Narrow" pitchFamily="34" charset="0"/>
              </a:rPr>
              <a:t>      </a:t>
            </a:r>
            <a:r>
              <a:rPr lang="en-US" sz="3600" i="1" dirty="0">
                <a:solidFill>
                  <a:srgbClr val="7030A0"/>
                </a:solidFill>
                <a:latin typeface="Arial Narrow" pitchFamily="34" charset="0"/>
              </a:rPr>
              <a:t>European primary schools</a:t>
            </a:r>
            <a:endParaRPr lang="el-GR" sz="3600" i="1" dirty="0">
              <a:solidFill>
                <a:srgbClr val="7030A0"/>
              </a:solidFill>
              <a:latin typeface="Arial Narrow" pitchFamily="34" charset="0"/>
            </a:endParaRPr>
          </a:p>
        </p:txBody>
      </p:sp>
      <p:pic>
        <p:nvPicPr>
          <p:cNvPr id="8" name="Εικόνα 7">
            <a:extLst>
              <a:ext uri="{FF2B5EF4-FFF2-40B4-BE49-F238E27FC236}">
                <a16:creationId xmlns:a16="http://schemas.microsoft.com/office/drawing/2014/main" xmlns="" id="{C02C6BD8-4C2B-487E-A3FD-E5DF02FF68A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41767" y="600164"/>
            <a:ext cx="2125780" cy="578410"/>
          </a:xfrm>
          <a:prstGeom prst="rect">
            <a:avLst/>
          </a:prstGeom>
        </p:spPr>
      </p:pic>
      <p:sp>
        <p:nvSpPr>
          <p:cNvPr id="2" name="Ορθογώνιο 1">
            <a:extLst>
              <a:ext uri="{FF2B5EF4-FFF2-40B4-BE49-F238E27FC236}">
                <a16:creationId xmlns:a16="http://schemas.microsoft.com/office/drawing/2014/main" xmlns="" id="{F1B196B5-A69A-44F7-9D0F-EC2725213A27}"/>
              </a:ext>
            </a:extLst>
          </p:cNvPr>
          <p:cNvSpPr/>
          <p:nvPr/>
        </p:nvSpPr>
        <p:spPr>
          <a:xfrm>
            <a:off x="76453" y="6005834"/>
            <a:ext cx="6444208" cy="830997"/>
          </a:xfrm>
          <a:prstGeom prst="rect">
            <a:avLst/>
          </a:prstGeom>
        </p:spPr>
        <p:txBody>
          <a:bodyPr wrap="square">
            <a:spAutoFit/>
          </a:bodyPr>
          <a:lstStyle/>
          <a:p>
            <a:r>
              <a:rPr lang="el-GR" sz="1200" i="1" dirty="0">
                <a:solidFill>
                  <a:srgbClr val="7030A0"/>
                </a:solidFill>
              </a:rPr>
              <a:t>«</a:t>
            </a:r>
            <a:r>
              <a:rPr lang="en-US" sz="1200" i="1" dirty="0" err="1">
                <a:solidFill>
                  <a:srgbClr val="7030A0"/>
                </a:solidFill>
              </a:rPr>
              <a:t>Τhe</a:t>
            </a:r>
            <a:r>
              <a:rPr lang="el-GR" sz="1200" i="1" dirty="0">
                <a:solidFill>
                  <a:srgbClr val="7030A0"/>
                </a:solidFill>
              </a:rPr>
              <a:t> </a:t>
            </a:r>
            <a:r>
              <a:rPr lang="en-US" sz="1200" i="1" dirty="0">
                <a:solidFill>
                  <a:srgbClr val="7030A0"/>
                </a:solidFill>
              </a:rPr>
              <a:t>material of the project reflects only the author’s views. The European Commission’s support for the production of this publication does not constitute an endorsement of the contents which reflects the views only of the authors, and the Commission or the Hellenic National Agency cannot be held responsible for any use which may be made of the information contained therein</a:t>
            </a:r>
            <a:r>
              <a:rPr lang="el-GR" sz="1200" i="1" dirty="0">
                <a:solidFill>
                  <a:srgbClr val="7030A0"/>
                </a:solidFill>
              </a:rPr>
              <a:t>».</a:t>
            </a:r>
          </a:p>
        </p:txBody>
      </p:sp>
      <p:pic>
        <p:nvPicPr>
          <p:cNvPr id="15" name="Θέση περιεχομένου 14">
            <a:extLst>
              <a:ext uri="{FF2B5EF4-FFF2-40B4-BE49-F238E27FC236}">
                <a16:creationId xmlns:a16="http://schemas.microsoft.com/office/drawing/2014/main" xmlns="" id="{9C963FD4-0790-4BD7-92FB-6DF21E6CD662}"/>
              </a:ext>
            </a:extLst>
          </p:cNvPr>
          <p:cNvPicPr>
            <a:picLocks noGrp="1" noChangeAspect="1"/>
          </p:cNvPicPr>
          <p:nvPr>
            <p:ph sz="quarter" idx="1"/>
          </p:nvPr>
        </p:nvPicPr>
        <p:blipFill>
          <a:blip r:embed="rId4" cstate="print">
            <a:extLst>
              <a:ext uri="{28A0092B-C50C-407E-A947-70E740481C1C}">
                <a14:useLocalDpi xmlns:a14="http://schemas.microsoft.com/office/drawing/2010/main" xmlns="" val="0"/>
              </a:ext>
            </a:extLst>
          </a:blip>
          <a:stretch>
            <a:fillRect/>
          </a:stretch>
        </p:blipFill>
        <p:spPr>
          <a:xfrm>
            <a:off x="1335596" y="1916832"/>
            <a:ext cx="6400800" cy="3887536"/>
          </a:xfrm>
        </p:spPr>
      </p:pic>
      <p:pic>
        <p:nvPicPr>
          <p:cNvPr id="16" name="Εικόνα 15">
            <a:extLst>
              <a:ext uri="{FF2B5EF4-FFF2-40B4-BE49-F238E27FC236}">
                <a16:creationId xmlns:a16="http://schemas.microsoft.com/office/drawing/2014/main" xmlns="" id="{7501AB58-0917-4BDC-95A0-B83C2BC9068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39480" y="482249"/>
            <a:ext cx="746130" cy="696325"/>
          </a:xfrm>
          <a:prstGeom prst="rect">
            <a:avLst/>
          </a:prstGeom>
        </p:spPr>
      </p:pic>
      <p:pic>
        <p:nvPicPr>
          <p:cNvPr id="17" name="Εικόνα 16">
            <a:extLst>
              <a:ext uri="{FF2B5EF4-FFF2-40B4-BE49-F238E27FC236}">
                <a16:creationId xmlns:a16="http://schemas.microsoft.com/office/drawing/2014/main" xmlns="" id="{B30DA0CA-D2D3-4C68-9D31-D100CCA30F49}"/>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25014" y="5909319"/>
            <a:ext cx="2125781" cy="858815"/>
          </a:xfrm>
          <a:prstGeom prst="rect">
            <a:avLst/>
          </a:prstGeom>
        </p:spPr>
      </p:pic>
    </p:spTree>
  </p:cSld>
  <p:clrMapOvr>
    <a:masterClrMapping/>
  </p:clrMapOvr>
  <p:transition spd="slow">
    <p:wipe dir="d"/>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άμεσος">
  <a:themeElements>
    <a:clrScheme name="Διάμεσος">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Ηλιοστάσιο">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Διάμεσος">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1454</Words>
  <Application>Microsoft Office PowerPoint</Application>
  <PresentationFormat>Προβολή στην οθόνη (4:3)</PresentationFormat>
  <Paragraphs>369</Paragraphs>
  <Slides>35</Slides>
  <Notes>8</Notes>
  <HiddenSlides>0</HiddenSlides>
  <MMClips>0</MMClips>
  <ScaleCrop>false</ScaleCrop>
  <HeadingPairs>
    <vt:vector size="4" baseType="variant">
      <vt:variant>
        <vt:lpstr>Θέμα</vt:lpstr>
      </vt:variant>
      <vt:variant>
        <vt:i4>1</vt:i4>
      </vt:variant>
      <vt:variant>
        <vt:lpstr>Τίτλοι διαφανειών</vt:lpstr>
      </vt:variant>
      <vt:variant>
        <vt:i4>35</vt:i4>
      </vt:variant>
    </vt:vector>
  </HeadingPairs>
  <TitlesOfParts>
    <vt:vector size="36" baseType="lpstr">
      <vt:lpstr>Διάμεσος</vt:lpstr>
      <vt:lpstr>Διαφάνεια 1</vt:lpstr>
      <vt:lpstr>Διαφάνεια 2</vt:lpstr>
      <vt:lpstr>Ενσωμάτωση των μεταναστών και των προσφύγων στα ευρωπαϊκά δημοτικά σχολεία</vt:lpstr>
      <vt:lpstr>Συμπερίληψη</vt:lpstr>
      <vt:lpstr>Ένταξη VS Συμπερίληψη</vt:lpstr>
      <vt:lpstr>Συμπερίληψη</vt:lpstr>
      <vt:lpstr>Συμπερίληψη</vt:lpstr>
      <vt:lpstr> Πολυπολιτισμικά σχολεία  ή  διαπολιτισμικά σχολεία </vt:lpstr>
      <vt:lpstr>   Διαπολιτισμικά σχολεία </vt:lpstr>
      <vt:lpstr>Λαμβάνουμε υπόψη</vt:lpstr>
      <vt:lpstr> Διαπολυπολιτισμικότητα   </vt:lpstr>
      <vt:lpstr>  Συμπερίληψη και  Προσχολική εκπαίδευση  </vt:lpstr>
      <vt:lpstr>Βασικές αρχές συμπερίληψης </vt:lpstr>
      <vt:lpstr> Χαρακτηριστικά συμπεριληπτικού σχολείου </vt:lpstr>
      <vt:lpstr>  Χαρακτηριστικά συμπεριληπτικού σχολείου  </vt:lpstr>
      <vt:lpstr> Σχέδιο δράσης  συμπερίληψης </vt:lpstr>
      <vt:lpstr>Στοχεύοντας σε μια διαπολιτισμική  ικανότητα  To be able to………. </vt:lpstr>
      <vt:lpstr>GEAR -Κοινό Ευρωπαϊκό Πλαίσιο </vt:lpstr>
      <vt:lpstr>Διαφάνεια 19</vt:lpstr>
      <vt:lpstr>Η γλωσσική και πολιτιστική πολυμορφία  </vt:lpstr>
      <vt:lpstr> Η παγκόσμια επάρκεια είναι πολυδιάστατη   Κατανοεί τη γνώση, τις αξίες, τις δεξιότητες και τις στάσεις </vt:lpstr>
      <vt:lpstr> Κοινό Ευρωπαϊκό Πλαίσιο Αναφοράς για τις γλώσσες   Συμβούλιο της Ευρώπης      </vt:lpstr>
      <vt:lpstr>  </vt:lpstr>
      <vt:lpstr>Σχέδιο μαθήματος</vt:lpstr>
      <vt:lpstr>Σχέδιο μαθήματος</vt:lpstr>
      <vt:lpstr>      Φραγμοί</vt:lpstr>
      <vt:lpstr>Χωρίς συμπεριληπτική εκπαίδευση  </vt:lpstr>
      <vt:lpstr>Digital tools for Multicultural education</vt:lpstr>
      <vt:lpstr>Digital tools for Multicultural education</vt:lpstr>
      <vt:lpstr>Digital tools for Multicultural education</vt:lpstr>
      <vt:lpstr>  Ιταλικό  εκπαιδευτικό σύστημα  (traditional school system) </vt:lpstr>
      <vt:lpstr>Ιταλικό εκπαιδευτικό σύστημα</vt:lpstr>
      <vt:lpstr>Διαθέσιμοι πόροι</vt:lpstr>
      <vt:lpstr>Εξοπλισμός</vt:lpstr>
      <vt:lpstr>Διαφάνεια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2022-06-05T20:39:15Z</dcterms:created>
  <dcterms:modified xsi:type="dcterms:W3CDTF">2023-01-04T22:10:45Z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1032</vt:i4>
  </property>
  <property fmtid="{D5CDD505-2E9C-101B-9397-08002B2CF9AE}" pid="3" name="_Version">
    <vt:lpwstr>12.0.4518</vt:lpwstr>
  </property>
</Properties>
</file>